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diagrams/data6.xml" ContentType="application/vnd.openxmlformats-officedocument.drawingml.diagramData+xml"/>
  <Override PartName="/ppt/notesSlides/notesSlide23.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59" r:id="rId5"/>
    <p:sldId id="263" r:id="rId6"/>
    <p:sldId id="281" r:id="rId7"/>
    <p:sldId id="264" r:id="rId8"/>
    <p:sldId id="265" r:id="rId9"/>
    <p:sldId id="266" r:id="rId10"/>
    <p:sldId id="267" r:id="rId11"/>
    <p:sldId id="268" r:id="rId12"/>
    <p:sldId id="260" r:id="rId13"/>
    <p:sldId id="270" r:id="rId14"/>
    <p:sldId id="271" r:id="rId15"/>
    <p:sldId id="261" r:id="rId16"/>
    <p:sldId id="273" r:id="rId17"/>
    <p:sldId id="274" r:id="rId18"/>
    <p:sldId id="275" r:id="rId19"/>
    <p:sldId id="276" r:id="rId20"/>
    <p:sldId id="262" r:id="rId21"/>
    <p:sldId id="277" r:id="rId22"/>
    <p:sldId id="278" r:id="rId23"/>
    <p:sldId id="279" r:id="rId24"/>
    <p:sldId id="280"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615" autoAdjust="0"/>
    <p:restoredTop sz="99499" autoAdjust="0"/>
  </p:normalViewPr>
  <p:slideViewPr>
    <p:cSldViewPr>
      <p:cViewPr>
        <p:scale>
          <a:sx n="66" d="100"/>
          <a:sy n="66" d="100"/>
        </p:scale>
        <p:origin x="-930"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7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AC335D-5CFF-45D2-B71B-33E753EC261A}"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l-GR"/>
        </a:p>
      </dgm:t>
    </dgm:pt>
    <dgm:pt modelId="{5D99BDBD-3A97-4304-9CF3-CF5490D0D500}">
      <dgm:prSet phldrT="[Text]"/>
      <dgm:spPr/>
      <dgm:t>
        <a:bodyPr/>
        <a:lstStyle/>
        <a:p>
          <a:r>
            <a:rPr lang="en-GB" dirty="0" smtClean="0"/>
            <a:t>Theoretical Backdrop</a:t>
          </a:r>
          <a:endParaRPr lang="el-GR" dirty="0"/>
        </a:p>
      </dgm:t>
    </dgm:pt>
    <dgm:pt modelId="{D46F1106-4A88-4E6E-819E-2E67952FF511}" type="parTrans" cxnId="{BF58BB83-D98F-4F12-BC14-A5BF1D584D20}">
      <dgm:prSet/>
      <dgm:spPr/>
      <dgm:t>
        <a:bodyPr/>
        <a:lstStyle/>
        <a:p>
          <a:endParaRPr lang="el-GR"/>
        </a:p>
      </dgm:t>
    </dgm:pt>
    <dgm:pt modelId="{03790022-003D-4AD5-A8E5-940C78B5B1E9}" type="sibTrans" cxnId="{BF58BB83-D98F-4F12-BC14-A5BF1D584D20}">
      <dgm:prSet/>
      <dgm:spPr/>
      <dgm:t>
        <a:bodyPr/>
        <a:lstStyle/>
        <a:p>
          <a:endParaRPr lang="el-GR"/>
        </a:p>
      </dgm:t>
    </dgm:pt>
    <dgm:pt modelId="{8B9F186B-F20F-4882-B150-5CAC0DB62078}">
      <dgm:prSet phldrT="[Text]"/>
      <dgm:spPr/>
      <dgm:t>
        <a:bodyPr/>
        <a:lstStyle/>
        <a:p>
          <a:r>
            <a:rPr lang="en-GB" dirty="0" smtClean="0"/>
            <a:t>Competing Paradigms &amp; Tension</a:t>
          </a:r>
        </a:p>
      </dgm:t>
    </dgm:pt>
    <dgm:pt modelId="{372324F8-434A-454B-8B3E-8333626CD703}" type="parTrans" cxnId="{319AE915-9F23-4B94-8487-8D24375C919B}">
      <dgm:prSet/>
      <dgm:spPr/>
      <dgm:t>
        <a:bodyPr/>
        <a:lstStyle/>
        <a:p>
          <a:endParaRPr lang="el-GR"/>
        </a:p>
      </dgm:t>
    </dgm:pt>
    <dgm:pt modelId="{6BB1425B-D76E-4CD9-9C20-13B6C784F6A5}" type="sibTrans" cxnId="{319AE915-9F23-4B94-8487-8D24375C919B}">
      <dgm:prSet/>
      <dgm:spPr/>
      <dgm:t>
        <a:bodyPr/>
        <a:lstStyle/>
        <a:p>
          <a:endParaRPr lang="el-GR"/>
        </a:p>
      </dgm:t>
    </dgm:pt>
    <dgm:pt modelId="{956E14C4-D9A2-49C3-AEFA-1559DA78A521}">
      <dgm:prSet phldrT="[Text]"/>
      <dgm:spPr/>
      <dgm:t>
        <a:bodyPr/>
        <a:lstStyle/>
        <a:p>
          <a:r>
            <a:rPr lang="en-GB" dirty="0" smtClean="0"/>
            <a:t>Standard Language Ideology</a:t>
          </a:r>
          <a:endParaRPr lang="el-GR" dirty="0"/>
        </a:p>
      </dgm:t>
    </dgm:pt>
    <dgm:pt modelId="{4B3C1B53-0D99-4D5F-B3C9-2597489C66D9}" type="parTrans" cxnId="{C99D2F97-4419-4608-BB18-E82953D2DC3E}">
      <dgm:prSet/>
      <dgm:spPr/>
      <dgm:t>
        <a:bodyPr/>
        <a:lstStyle/>
        <a:p>
          <a:endParaRPr lang="el-GR"/>
        </a:p>
      </dgm:t>
    </dgm:pt>
    <dgm:pt modelId="{828CC262-21A7-49A3-832F-2A9C65051ACB}" type="sibTrans" cxnId="{C99D2F97-4419-4608-BB18-E82953D2DC3E}">
      <dgm:prSet/>
      <dgm:spPr/>
      <dgm:t>
        <a:bodyPr/>
        <a:lstStyle/>
        <a:p>
          <a:endParaRPr lang="el-GR"/>
        </a:p>
      </dgm:t>
    </dgm:pt>
    <dgm:pt modelId="{0ED267E8-1185-4AC8-A09F-9C88070B88D4}">
      <dgm:prSet phldrT="[Text]"/>
      <dgm:spPr/>
      <dgm:t>
        <a:bodyPr/>
        <a:lstStyle/>
        <a:p>
          <a:r>
            <a:rPr lang="en-GB" dirty="0" smtClean="0"/>
            <a:t>A Case Study: Selected Findings</a:t>
          </a:r>
          <a:endParaRPr lang="el-GR" dirty="0"/>
        </a:p>
      </dgm:t>
    </dgm:pt>
    <dgm:pt modelId="{5E0B2624-48F6-4ABF-9729-E7E9A8137B46}" type="parTrans" cxnId="{8BB2598E-4930-4532-92B0-66CDC83EF96C}">
      <dgm:prSet/>
      <dgm:spPr/>
      <dgm:t>
        <a:bodyPr/>
        <a:lstStyle/>
        <a:p>
          <a:endParaRPr lang="el-GR"/>
        </a:p>
      </dgm:t>
    </dgm:pt>
    <dgm:pt modelId="{2AC76563-7F80-4FCD-8373-CA8CFD77635B}" type="sibTrans" cxnId="{8BB2598E-4930-4532-92B0-66CDC83EF96C}">
      <dgm:prSet/>
      <dgm:spPr/>
      <dgm:t>
        <a:bodyPr/>
        <a:lstStyle/>
        <a:p>
          <a:endParaRPr lang="el-GR"/>
        </a:p>
      </dgm:t>
    </dgm:pt>
    <dgm:pt modelId="{55A9ADE9-301B-4659-81EB-71E1C9C8DDB1}">
      <dgm:prSet phldrT="[Text]"/>
      <dgm:spPr/>
      <dgm:t>
        <a:bodyPr/>
        <a:lstStyle/>
        <a:p>
          <a:r>
            <a:rPr lang="en-GB" dirty="0" smtClean="0"/>
            <a:t>Teachers’ Perspective</a:t>
          </a:r>
          <a:endParaRPr lang="el-GR" dirty="0"/>
        </a:p>
      </dgm:t>
    </dgm:pt>
    <dgm:pt modelId="{99BDA860-940A-4871-90C8-9786F29C5A71}" type="parTrans" cxnId="{BA161D9A-3DDA-449F-8C11-E594E13A9753}">
      <dgm:prSet/>
      <dgm:spPr/>
      <dgm:t>
        <a:bodyPr/>
        <a:lstStyle/>
        <a:p>
          <a:endParaRPr lang="el-GR"/>
        </a:p>
      </dgm:t>
    </dgm:pt>
    <dgm:pt modelId="{FF1183A3-C09F-4285-9261-6B5B2175DF40}" type="sibTrans" cxnId="{BA161D9A-3DDA-449F-8C11-E594E13A9753}">
      <dgm:prSet/>
      <dgm:spPr/>
      <dgm:t>
        <a:bodyPr/>
        <a:lstStyle/>
        <a:p>
          <a:endParaRPr lang="el-GR"/>
        </a:p>
      </dgm:t>
    </dgm:pt>
    <dgm:pt modelId="{EE3B0AC1-6230-47A5-ADEE-DE546C6B51DA}">
      <dgm:prSet phldrT="[Text]"/>
      <dgm:spPr/>
      <dgm:t>
        <a:bodyPr/>
        <a:lstStyle/>
        <a:p>
          <a:r>
            <a:rPr lang="en-GB" dirty="0" smtClean="0"/>
            <a:t>Learners’ Perspective</a:t>
          </a:r>
          <a:endParaRPr lang="el-GR" dirty="0"/>
        </a:p>
      </dgm:t>
    </dgm:pt>
    <dgm:pt modelId="{11557A7A-EAB6-434D-94B6-A7BC91F24EE6}" type="parTrans" cxnId="{BE2EBAAB-ED38-4385-A783-8B8BE59B6E84}">
      <dgm:prSet/>
      <dgm:spPr/>
      <dgm:t>
        <a:bodyPr/>
        <a:lstStyle/>
        <a:p>
          <a:endParaRPr lang="el-GR"/>
        </a:p>
      </dgm:t>
    </dgm:pt>
    <dgm:pt modelId="{692903A8-E917-4939-AF51-01888895C90E}" type="sibTrans" cxnId="{BE2EBAAB-ED38-4385-A783-8B8BE59B6E84}">
      <dgm:prSet/>
      <dgm:spPr/>
      <dgm:t>
        <a:bodyPr/>
        <a:lstStyle/>
        <a:p>
          <a:endParaRPr lang="el-GR"/>
        </a:p>
      </dgm:t>
    </dgm:pt>
    <dgm:pt modelId="{8F3EDDED-68A0-4257-86DC-0977F942D9F1}">
      <dgm:prSet phldrT="[Text]"/>
      <dgm:spPr/>
      <dgm:t>
        <a:bodyPr/>
        <a:lstStyle/>
        <a:p>
          <a:r>
            <a:rPr lang="en-GB" dirty="0" smtClean="0"/>
            <a:t>Implications for Pedagogy</a:t>
          </a:r>
          <a:endParaRPr lang="el-GR" dirty="0"/>
        </a:p>
      </dgm:t>
    </dgm:pt>
    <dgm:pt modelId="{B2B77648-6399-48D9-916D-974CF440FB98}" type="parTrans" cxnId="{F7805899-022C-4B6B-BF19-478B8100E069}">
      <dgm:prSet/>
      <dgm:spPr/>
      <dgm:t>
        <a:bodyPr/>
        <a:lstStyle/>
        <a:p>
          <a:endParaRPr lang="el-GR"/>
        </a:p>
      </dgm:t>
    </dgm:pt>
    <dgm:pt modelId="{A3611F4A-FBD6-4412-823C-A11AEB6DCC54}" type="sibTrans" cxnId="{F7805899-022C-4B6B-BF19-478B8100E069}">
      <dgm:prSet/>
      <dgm:spPr/>
      <dgm:t>
        <a:bodyPr/>
        <a:lstStyle/>
        <a:p>
          <a:endParaRPr lang="el-GR"/>
        </a:p>
      </dgm:t>
    </dgm:pt>
    <dgm:pt modelId="{2F5B8637-4301-45FF-85A8-11832B1CFD84}">
      <dgm:prSet phldrT="[Text]"/>
      <dgm:spPr/>
      <dgm:t>
        <a:bodyPr/>
        <a:lstStyle/>
        <a:p>
          <a:r>
            <a:rPr lang="en-GB" dirty="0" smtClean="0"/>
            <a:t>Methodological Tension</a:t>
          </a:r>
          <a:endParaRPr lang="el-GR" dirty="0"/>
        </a:p>
      </dgm:t>
    </dgm:pt>
    <dgm:pt modelId="{553BA7F7-468D-4620-92ED-A113144CEC7D}" type="parTrans" cxnId="{DF6AC320-33B0-4157-82BE-D237E235379C}">
      <dgm:prSet/>
      <dgm:spPr/>
      <dgm:t>
        <a:bodyPr/>
        <a:lstStyle/>
        <a:p>
          <a:endParaRPr lang="el-GR"/>
        </a:p>
      </dgm:t>
    </dgm:pt>
    <dgm:pt modelId="{2790FAA0-19F6-489F-BF47-648926B965D7}" type="sibTrans" cxnId="{DF6AC320-33B0-4157-82BE-D237E235379C}">
      <dgm:prSet/>
      <dgm:spPr/>
      <dgm:t>
        <a:bodyPr/>
        <a:lstStyle/>
        <a:p>
          <a:endParaRPr lang="el-GR"/>
        </a:p>
      </dgm:t>
    </dgm:pt>
    <dgm:pt modelId="{5FB53170-978B-4AB9-8BC9-F9F6C73FD71D}">
      <dgm:prSet phldrT="[Text]"/>
      <dgm:spPr/>
      <dgm:t>
        <a:bodyPr/>
        <a:lstStyle/>
        <a:p>
          <a:r>
            <a:rPr lang="en-GB" dirty="0" smtClean="0"/>
            <a:t>Hegemony &amp; Emergence</a:t>
          </a:r>
          <a:endParaRPr lang="el-GR" dirty="0"/>
        </a:p>
      </dgm:t>
    </dgm:pt>
    <dgm:pt modelId="{D20B578B-6FC9-471B-8C18-8F32E18EE761}" type="parTrans" cxnId="{7B5F0DCF-DF2F-4BE8-A404-EB3B73048DF7}">
      <dgm:prSet/>
      <dgm:spPr/>
      <dgm:t>
        <a:bodyPr/>
        <a:lstStyle/>
        <a:p>
          <a:endParaRPr lang="el-GR"/>
        </a:p>
      </dgm:t>
    </dgm:pt>
    <dgm:pt modelId="{DB0E1126-66D5-4820-9032-F3921C8CB409}" type="sibTrans" cxnId="{7B5F0DCF-DF2F-4BE8-A404-EB3B73048DF7}">
      <dgm:prSet/>
      <dgm:spPr/>
      <dgm:t>
        <a:bodyPr/>
        <a:lstStyle/>
        <a:p>
          <a:endParaRPr lang="el-GR"/>
        </a:p>
      </dgm:t>
    </dgm:pt>
    <dgm:pt modelId="{484C5D92-7176-4C85-BBDB-A8C6CD649EB6}">
      <dgm:prSet phldrT="[Text]"/>
      <dgm:spPr/>
      <dgm:t>
        <a:bodyPr/>
        <a:lstStyle/>
        <a:p>
          <a:r>
            <a:rPr lang="en-GB" dirty="0" smtClean="0"/>
            <a:t>English as a Lingua Franca</a:t>
          </a:r>
          <a:endParaRPr lang="el-GR" dirty="0"/>
        </a:p>
      </dgm:t>
    </dgm:pt>
    <dgm:pt modelId="{79E8CEC7-94CA-4993-BC6C-C39D73590DE1}" type="parTrans" cxnId="{A58EB543-00CA-4334-A28C-F72BB3918D32}">
      <dgm:prSet/>
      <dgm:spPr/>
      <dgm:t>
        <a:bodyPr/>
        <a:lstStyle/>
        <a:p>
          <a:endParaRPr lang="el-GR"/>
        </a:p>
      </dgm:t>
    </dgm:pt>
    <dgm:pt modelId="{A960553C-93D6-44C1-8440-F4B0019F7195}" type="sibTrans" cxnId="{A58EB543-00CA-4334-A28C-F72BB3918D32}">
      <dgm:prSet/>
      <dgm:spPr/>
      <dgm:t>
        <a:bodyPr/>
        <a:lstStyle/>
        <a:p>
          <a:endParaRPr lang="el-GR"/>
        </a:p>
      </dgm:t>
    </dgm:pt>
    <dgm:pt modelId="{638E7EA4-8797-409A-8822-754EB6697E08}">
      <dgm:prSet phldrT="[Text]"/>
      <dgm:spPr/>
      <dgm:t>
        <a:bodyPr/>
        <a:lstStyle/>
        <a:p>
          <a:r>
            <a:rPr lang="en-GB" dirty="0" smtClean="0"/>
            <a:t>Courseware</a:t>
          </a:r>
          <a:endParaRPr lang="el-GR" dirty="0"/>
        </a:p>
      </dgm:t>
    </dgm:pt>
    <dgm:pt modelId="{D7644034-D133-4884-A504-B734200C9BE5}" type="parTrans" cxnId="{25DEF38A-6AD3-481A-BEF8-28622E5B5C8F}">
      <dgm:prSet/>
      <dgm:spPr/>
      <dgm:t>
        <a:bodyPr/>
        <a:lstStyle/>
        <a:p>
          <a:endParaRPr lang="el-GR"/>
        </a:p>
      </dgm:t>
    </dgm:pt>
    <dgm:pt modelId="{FD84EE9E-7E54-4E88-9D54-9B55DC0C2956}" type="sibTrans" cxnId="{25DEF38A-6AD3-481A-BEF8-28622E5B5C8F}">
      <dgm:prSet/>
      <dgm:spPr/>
      <dgm:t>
        <a:bodyPr/>
        <a:lstStyle/>
        <a:p>
          <a:endParaRPr lang="el-GR"/>
        </a:p>
      </dgm:t>
    </dgm:pt>
    <dgm:pt modelId="{18EFC791-11B5-445A-9602-E63826A17DF5}" type="pres">
      <dgm:prSet presAssocID="{CBAC335D-5CFF-45D2-B71B-33E753EC261A}" presName="Name0" presStyleCnt="0">
        <dgm:presLayoutVars>
          <dgm:dir/>
          <dgm:animLvl val="lvl"/>
          <dgm:resizeHandles val="exact"/>
        </dgm:presLayoutVars>
      </dgm:prSet>
      <dgm:spPr/>
      <dgm:t>
        <a:bodyPr/>
        <a:lstStyle/>
        <a:p>
          <a:endParaRPr lang="el-GR"/>
        </a:p>
      </dgm:t>
    </dgm:pt>
    <dgm:pt modelId="{15E883F5-8F0B-46CE-8C23-CBAA70D60A39}" type="pres">
      <dgm:prSet presAssocID="{8F3EDDED-68A0-4257-86DC-0977F942D9F1}" presName="boxAndChildren" presStyleCnt="0"/>
      <dgm:spPr/>
    </dgm:pt>
    <dgm:pt modelId="{3310947B-F828-4036-AA39-028F129AC718}" type="pres">
      <dgm:prSet presAssocID="{8F3EDDED-68A0-4257-86DC-0977F942D9F1}" presName="parentTextBox" presStyleLbl="node1" presStyleIdx="0" presStyleCnt="3"/>
      <dgm:spPr/>
      <dgm:t>
        <a:bodyPr/>
        <a:lstStyle/>
        <a:p>
          <a:endParaRPr lang="el-GR"/>
        </a:p>
      </dgm:t>
    </dgm:pt>
    <dgm:pt modelId="{D71B012A-CE10-4ED4-8305-F0E01AC860C5}" type="pres">
      <dgm:prSet presAssocID="{8F3EDDED-68A0-4257-86DC-0977F942D9F1}" presName="entireBox" presStyleLbl="node1" presStyleIdx="0" presStyleCnt="3"/>
      <dgm:spPr/>
      <dgm:t>
        <a:bodyPr/>
        <a:lstStyle/>
        <a:p>
          <a:endParaRPr lang="el-GR"/>
        </a:p>
      </dgm:t>
    </dgm:pt>
    <dgm:pt modelId="{E8AC1F32-1275-440E-9496-FF07B7660FEA}" type="pres">
      <dgm:prSet presAssocID="{8F3EDDED-68A0-4257-86DC-0977F942D9F1}" presName="descendantBox" presStyleCnt="0"/>
      <dgm:spPr/>
    </dgm:pt>
    <dgm:pt modelId="{3811C452-1D50-4494-A955-E4AA459D8E0D}" type="pres">
      <dgm:prSet presAssocID="{2F5B8637-4301-45FF-85A8-11832B1CFD84}" presName="childTextBox" presStyleLbl="fgAccFollowNode1" presStyleIdx="0" presStyleCnt="8">
        <dgm:presLayoutVars>
          <dgm:bulletEnabled val="1"/>
        </dgm:presLayoutVars>
      </dgm:prSet>
      <dgm:spPr/>
      <dgm:t>
        <a:bodyPr/>
        <a:lstStyle/>
        <a:p>
          <a:endParaRPr lang="el-GR"/>
        </a:p>
      </dgm:t>
    </dgm:pt>
    <dgm:pt modelId="{46A36F08-C949-447F-BEEB-E8D350C383F7}" type="pres">
      <dgm:prSet presAssocID="{5FB53170-978B-4AB9-8BC9-F9F6C73FD71D}" presName="childTextBox" presStyleLbl="fgAccFollowNode1" presStyleIdx="1" presStyleCnt="8">
        <dgm:presLayoutVars>
          <dgm:bulletEnabled val="1"/>
        </dgm:presLayoutVars>
      </dgm:prSet>
      <dgm:spPr/>
      <dgm:t>
        <a:bodyPr/>
        <a:lstStyle/>
        <a:p>
          <a:endParaRPr lang="el-GR"/>
        </a:p>
      </dgm:t>
    </dgm:pt>
    <dgm:pt modelId="{30E8756D-7C23-492D-8695-112934853D5B}" type="pres">
      <dgm:prSet presAssocID="{2AC76563-7F80-4FCD-8373-CA8CFD77635B}" presName="sp" presStyleCnt="0"/>
      <dgm:spPr/>
    </dgm:pt>
    <dgm:pt modelId="{B1BA8EA6-574C-4A1C-939B-909E5FC8892F}" type="pres">
      <dgm:prSet presAssocID="{0ED267E8-1185-4AC8-A09F-9C88070B88D4}" presName="arrowAndChildren" presStyleCnt="0"/>
      <dgm:spPr/>
    </dgm:pt>
    <dgm:pt modelId="{161CD9C0-4E69-48AF-A74F-F86FCFA3CC0D}" type="pres">
      <dgm:prSet presAssocID="{0ED267E8-1185-4AC8-A09F-9C88070B88D4}" presName="parentTextArrow" presStyleLbl="node1" presStyleIdx="0" presStyleCnt="3"/>
      <dgm:spPr/>
      <dgm:t>
        <a:bodyPr/>
        <a:lstStyle/>
        <a:p>
          <a:endParaRPr lang="el-GR"/>
        </a:p>
      </dgm:t>
    </dgm:pt>
    <dgm:pt modelId="{86EB1E06-184A-4FAD-BFF5-5EC2C66ED67F}" type="pres">
      <dgm:prSet presAssocID="{0ED267E8-1185-4AC8-A09F-9C88070B88D4}" presName="arrow" presStyleLbl="node1" presStyleIdx="1" presStyleCnt="3"/>
      <dgm:spPr/>
      <dgm:t>
        <a:bodyPr/>
        <a:lstStyle/>
        <a:p>
          <a:endParaRPr lang="el-GR"/>
        </a:p>
      </dgm:t>
    </dgm:pt>
    <dgm:pt modelId="{43531599-C8A9-4EAC-B651-F690ED0FCF85}" type="pres">
      <dgm:prSet presAssocID="{0ED267E8-1185-4AC8-A09F-9C88070B88D4}" presName="descendantArrow" presStyleCnt="0"/>
      <dgm:spPr/>
    </dgm:pt>
    <dgm:pt modelId="{F814EF58-E738-4B37-830A-5DA07680FF48}" type="pres">
      <dgm:prSet presAssocID="{55A9ADE9-301B-4659-81EB-71E1C9C8DDB1}" presName="childTextArrow" presStyleLbl="fgAccFollowNode1" presStyleIdx="2" presStyleCnt="8">
        <dgm:presLayoutVars>
          <dgm:bulletEnabled val="1"/>
        </dgm:presLayoutVars>
      </dgm:prSet>
      <dgm:spPr/>
      <dgm:t>
        <a:bodyPr/>
        <a:lstStyle/>
        <a:p>
          <a:endParaRPr lang="el-GR"/>
        </a:p>
      </dgm:t>
    </dgm:pt>
    <dgm:pt modelId="{2EC9D4A6-55F6-4F8B-8BC6-A7E517B22420}" type="pres">
      <dgm:prSet presAssocID="{EE3B0AC1-6230-47A5-ADEE-DE546C6B51DA}" presName="childTextArrow" presStyleLbl="fgAccFollowNode1" presStyleIdx="3" presStyleCnt="8">
        <dgm:presLayoutVars>
          <dgm:bulletEnabled val="1"/>
        </dgm:presLayoutVars>
      </dgm:prSet>
      <dgm:spPr/>
      <dgm:t>
        <a:bodyPr/>
        <a:lstStyle/>
        <a:p>
          <a:endParaRPr lang="el-GR"/>
        </a:p>
      </dgm:t>
    </dgm:pt>
    <dgm:pt modelId="{DCFBC86A-F28F-495F-807A-087D13B3DA5C}" type="pres">
      <dgm:prSet presAssocID="{638E7EA4-8797-409A-8822-754EB6697E08}" presName="childTextArrow" presStyleLbl="fgAccFollowNode1" presStyleIdx="4" presStyleCnt="8">
        <dgm:presLayoutVars>
          <dgm:bulletEnabled val="1"/>
        </dgm:presLayoutVars>
      </dgm:prSet>
      <dgm:spPr/>
      <dgm:t>
        <a:bodyPr/>
        <a:lstStyle/>
        <a:p>
          <a:endParaRPr lang="el-GR"/>
        </a:p>
      </dgm:t>
    </dgm:pt>
    <dgm:pt modelId="{C96A9972-349F-401C-A153-68E2DB59C7CE}" type="pres">
      <dgm:prSet presAssocID="{03790022-003D-4AD5-A8E5-940C78B5B1E9}" presName="sp" presStyleCnt="0"/>
      <dgm:spPr/>
    </dgm:pt>
    <dgm:pt modelId="{AFBE8BD6-074F-4A4C-B096-5487832A1F66}" type="pres">
      <dgm:prSet presAssocID="{5D99BDBD-3A97-4304-9CF3-CF5490D0D500}" presName="arrowAndChildren" presStyleCnt="0"/>
      <dgm:spPr/>
    </dgm:pt>
    <dgm:pt modelId="{7D5F8411-C85E-41B0-9419-52385AE640D3}" type="pres">
      <dgm:prSet presAssocID="{5D99BDBD-3A97-4304-9CF3-CF5490D0D500}" presName="parentTextArrow" presStyleLbl="node1" presStyleIdx="1" presStyleCnt="3"/>
      <dgm:spPr/>
      <dgm:t>
        <a:bodyPr/>
        <a:lstStyle/>
        <a:p>
          <a:endParaRPr lang="el-GR"/>
        </a:p>
      </dgm:t>
    </dgm:pt>
    <dgm:pt modelId="{964676AA-FA5A-4420-9C4F-2C4C97D6BC0B}" type="pres">
      <dgm:prSet presAssocID="{5D99BDBD-3A97-4304-9CF3-CF5490D0D500}" presName="arrow" presStyleLbl="node1" presStyleIdx="2" presStyleCnt="3"/>
      <dgm:spPr/>
      <dgm:t>
        <a:bodyPr/>
        <a:lstStyle/>
        <a:p>
          <a:endParaRPr lang="el-GR"/>
        </a:p>
      </dgm:t>
    </dgm:pt>
    <dgm:pt modelId="{788C849F-CB6D-4540-9330-5C5D0386E3CB}" type="pres">
      <dgm:prSet presAssocID="{5D99BDBD-3A97-4304-9CF3-CF5490D0D500}" presName="descendantArrow" presStyleCnt="0"/>
      <dgm:spPr/>
    </dgm:pt>
    <dgm:pt modelId="{17484B20-B2D1-46A6-9A97-F0C327727501}" type="pres">
      <dgm:prSet presAssocID="{8B9F186B-F20F-4882-B150-5CAC0DB62078}" presName="childTextArrow" presStyleLbl="fgAccFollowNode1" presStyleIdx="5" presStyleCnt="8">
        <dgm:presLayoutVars>
          <dgm:bulletEnabled val="1"/>
        </dgm:presLayoutVars>
      </dgm:prSet>
      <dgm:spPr/>
      <dgm:t>
        <a:bodyPr/>
        <a:lstStyle/>
        <a:p>
          <a:endParaRPr lang="el-GR"/>
        </a:p>
      </dgm:t>
    </dgm:pt>
    <dgm:pt modelId="{60C80B02-2143-40C5-B31C-2298DFC028D5}" type="pres">
      <dgm:prSet presAssocID="{956E14C4-D9A2-49C3-AEFA-1559DA78A521}" presName="childTextArrow" presStyleLbl="fgAccFollowNode1" presStyleIdx="6" presStyleCnt="8">
        <dgm:presLayoutVars>
          <dgm:bulletEnabled val="1"/>
        </dgm:presLayoutVars>
      </dgm:prSet>
      <dgm:spPr/>
      <dgm:t>
        <a:bodyPr/>
        <a:lstStyle/>
        <a:p>
          <a:endParaRPr lang="el-GR"/>
        </a:p>
      </dgm:t>
    </dgm:pt>
    <dgm:pt modelId="{0BD587A4-A3DD-4BC9-B82E-4D766A4AA5BD}" type="pres">
      <dgm:prSet presAssocID="{484C5D92-7176-4C85-BBDB-A8C6CD649EB6}" presName="childTextArrow" presStyleLbl="fgAccFollowNode1" presStyleIdx="7" presStyleCnt="8">
        <dgm:presLayoutVars>
          <dgm:bulletEnabled val="1"/>
        </dgm:presLayoutVars>
      </dgm:prSet>
      <dgm:spPr/>
      <dgm:t>
        <a:bodyPr/>
        <a:lstStyle/>
        <a:p>
          <a:endParaRPr lang="el-GR"/>
        </a:p>
      </dgm:t>
    </dgm:pt>
  </dgm:ptLst>
  <dgm:cxnLst>
    <dgm:cxn modelId="{A58EB543-00CA-4334-A28C-F72BB3918D32}" srcId="{5D99BDBD-3A97-4304-9CF3-CF5490D0D500}" destId="{484C5D92-7176-4C85-BBDB-A8C6CD649EB6}" srcOrd="2" destOrd="0" parTransId="{79E8CEC7-94CA-4993-BC6C-C39D73590DE1}" sibTransId="{A960553C-93D6-44C1-8440-F4B0019F7195}"/>
    <dgm:cxn modelId="{C99D2F97-4419-4608-BB18-E82953D2DC3E}" srcId="{5D99BDBD-3A97-4304-9CF3-CF5490D0D500}" destId="{956E14C4-D9A2-49C3-AEFA-1559DA78A521}" srcOrd="1" destOrd="0" parTransId="{4B3C1B53-0D99-4D5F-B3C9-2597489C66D9}" sibTransId="{828CC262-21A7-49A3-832F-2A9C65051ACB}"/>
    <dgm:cxn modelId="{909CB9CA-67A6-44EB-81E3-AB7A6722EBD3}" type="presOf" srcId="{CBAC335D-5CFF-45D2-B71B-33E753EC261A}" destId="{18EFC791-11B5-445A-9602-E63826A17DF5}" srcOrd="0" destOrd="0" presId="urn:microsoft.com/office/officeart/2005/8/layout/process4"/>
    <dgm:cxn modelId="{045BAB79-1A1C-4A77-8569-7F354350D9FE}" type="presOf" srcId="{5D99BDBD-3A97-4304-9CF3-CF5490D0D500}" destId="{964676AA-FA5A-4420-9C4F-2C4C97D6BC0B}" srcOrd="1" destOrd="0" presId="urn:microsoft.com/office/officeart/2005/8/layout/process4"/>
    <dgm:cxn modelId="{5CBBD355-E426-41B9-AE8E-CEA5ADD6850D}" type="presOf" srcId="{8F3EDDED-68A0-4257-86DC-0977F942D9F1}" destId="{3310947B-F828-4036-AA39-028F129AC718}" srcOrd="0" destOrd="0" presId="urn:microsoft.com/office/officeart/2005/8/layout/process4"/>
    <dgm:cxn modelId="{543A7988-4A79-4E84-9102-1042122E129F}" type="presOf" srcId="{2F5B8637-4301-45FF-85A8-11832B1CFD84}" destId="{3811C452-1D50-4494-A955-E4AA459D8E0D}" srcOrd="0" destOrd="0" presId="urn:microsoft.com/office/officeart/2005/8/layout/process4"/>
    <dgm:cxn modelId="{E5496168-D6FE-409B-9CB0-BE7F11B60666}" type="presOf" srcId="{55A9ADE9-301B-4659-81EB-71E1C9C8DDB1}" destId="{F814EF58-E738-4B37-830A-5DA07680FF48}" srcOrd="0" destOrd="0" presId="urn:microsoft.com/office/officeart/2005/8/layout/process4"/>
    <dgm:cxn modelId="{CF07C1DD-0D47-408D-8A1A-ABB3AF030FAF}" type="presOf" srcId="{8B9F186B-F20F-4882-B150-5CAC0DB62078}" destId="{17484B20-B2D1-46A6-9A97-F0C327727501}" srcOrd="0" destOrd="0" presId="urn:microsoft.com/office/officeart/2005/8/layout/process4"/>
    <dgm:cxn modelId="{82DBDB14-B380-48F5-B3E7-D2507132D279}" type="presOf" srcId="{638E7EA4-8797-409A-8822-754EB6697E08}" destId="{DCFBC86A-F28F-495F-807A-087D13B3DA5C}" srcOrd="0" destOrd="0" presId="urn:microsoft.com/office/officeart/2005/8/layout/process4"/>
    <dgm:cxn modelId="{319AE915-9F23-4B94-8487-8D24375C919B}" srcId="{5D99BDBD-3A97-4304-9CF3-CF5490D0D500}" destId="{8B9F186B-F20F-4882-B150-5CAC0DB62078}" srcOrd="0" destOrd="0" parTransId="{372324F8-434A-454B-8B3E-8333626CD703}" sibTransId="{6BB1425B-D76E-4CD9-9C20-13B6C784F6A5}"/>
    <dgm:cxn modelId="{E1AAB8B7-8D5D-4011-9259-FA736805E5A9}" type="presOf" srcId="{5FB53170-978B-4AB9-8BC9-F9F6C73FD71D}" destId="{46A36F08-C949-447F-BEEB-E8D350C383F7}" srcOrd="0" destOrd="0" presId="urn:microsoft.com/office/officeart/2005/8/layout/process4"/>
    <dgm:cxn modelId="{BF58BB83-D98F-4F12-BC14-A5BF1D584D20}" srcId="{CBAC335D-5CFF-45D2-B71B-33E753EC261A}" destId="{5D99BDBD-3A97-4304-9CF3-CF5490D0D500}" srcOrd="0" destOrd="0" parTransId="{D46F1106-4A88-4E6E-819E-2E67952FF511}" sibTransId="{03790022-003D-4AD5-A8E5-940C78B5B1E9}"/>
    <dgm:cxn modelId="{BE2EBAAB-ED38-4385-A783-8B8BE59B6E84}" srcId="{0ED267E8-1185-4AC8-A09F-9C88070B88D4}" destId="{EE3B0AC1-6230-47A5-ADEE-DE546C6B51DA}" srcOrd="1" destOrd="0" parTransId="{11557A7A-EAB6-434D-94B6-A7BC91F24EE6}" sibTransId="{692903A8-E917-4939-AF51-01888895C90E}"/>
    <dgm:cxn modelId="{DF6AC320-33B0-4157-82BE-D237E235379C}" srcId="{8F3EDDED-68A0-4257-86DC-0977F942D9F1}" destId="{2F5B8637-4301-45FF-85A8-11832B1CFD84}" srcOrd="0" destOrd="0" parTransId="{553BA7F7-468D-4620-92ED-A113144CEC7D}" sibTransId="{2790FAA0-19F6-489F-BF47-648926B965D7}"/>
    <dgm:cxn modelId="{248A637A-1222-435B-A82F-9CAC805D8A93}" type="presOf" srcId="{8F3EDDED-68A0-4257-86DC-0977F942D9F1}" destId="{D71B012A-CE10-4ED4-8305-F0E01AC860C5}" srcOrd="1" destOrd="0" presId="urn:microsoft.com/office/officeart/2005/8/layout/process4"/>
    <dgm:cxn modelId="{EEB688CA-D4E1-42BA-9D19-CAAF2D71880A}" type="presOf" srcId="{0ED267E8-1185-4AC8-A09F-9C88070B88D4}" destId="{161CD9C0-4E69-48AF-A74F-F86FCFA3CC0D}" srcOrd="0" destOrd="0" presId="urn:microsoft.com/office/officeart/2005/8/layout/process4"/>
    <dgm:cxn modelId="{53617C2B-ABDA-4614-B948-A0308A996C7E}" type="presOf" srcId="{EE3B0AC1-6230-47A5-ADEE-DE546C6B51DA}" destId="{2EC9D4A6-55F6-4F8B-8BC6-A7E517B22420}" srcOrd="0" destOrd="0" presId="urn:microsoft.com/office/officeart/2005/8/layout/process4"/>
    <dgm:cxn modelId="{5A2B5E71-0E89-43DB-BD50-8A1190BDB01B}" type="presOf" srcId="{484C5D92-7176-4C85-BBDB-A8C6CD649EB6}" destId="{0BD587A4-A3DD-4BC9-B82E-4D766A4AA5BD}" srcOrd="0" destOrd="0" presId="urn:microsoft.com/office/officeart/2005/8/layout/process4"/>
    <dgm:cxn modelId="{25DEF38A-6AD3-481A-BEF8-28622E5B5C8F}" srcId="{0ED267E8-1185-4AC8-A09F-9C88070B88D4}" destId="{638E7EA4-8797-409A-8822-754EB6697E08}" srcOrd="2" destOrd="0" parTransId="{D7644034-D133-4884-A504-B734200C9BE5}" sibTransId="{FD84EE9E-7E54-4E88-9D54-9B55DC0C2956}"/>
    <dgm:cxn modelId="{F7805899-022C-4B6B-BF19-478B8100E069}" srcId="{CBAC335D-5CFF-45D2-B71B-33E753EC261A}" destId="{8F3EDDED-68A0-4257-86DC-0977F942D9F1}" srcOrd="2" destOrd="0" parTransId="{B2B77648-6399-48D9-916D-974CF440FB98}" sibTransId="{A3611F4A-FBD6-4412-823C-A11AEB6DCC54}"/>
    <dgm:cxn modelId="{F6A0EC7C-F665-4EDF-AD6C-87A9D40FECDE}" type="presOf" srcId="{5D99BDBD-3A97-4304-9CF3-CF5490D0D500}" destId="{7D5F8411-C85E-41B0-9419-52385AE640D3}" srcOrd="0" destOrd="0" presId="urn:microsoft.com/office/officeart/2005/8/layout/process4"/>
    <dgm:cxn modelId="{8BB2598E-4930-4532-92B0-66CDC83EF96C}" srcId="{CBAC335D-5CFF-45D2-B71B-33E753EC261A}" destId="{0ED267E8-1185-4AC8-A09F-9C88070B88D4}" srcOrd="1" destOrd="0" parTransId="{5E0B2624-48F6-4ABF-9729-E7E9A8137B46}" sibTransId="{2AC76563-7F80-4FCD-8373-CA8CFD77635B}"/>
    <dgm:cxn modelId="{BA161D9A-3DDA-449F-8C11-E594E13A9753}" srcId="{0ED267E8-1185-4AC8-A09F-9C88070B88D4}" destId="{55A9ADE9-301B-4659-81EB-71E1C9C8DDB1}" srcOrd="0" destOrd="0" parTransId="{99BDA860-940A-4871-90C8-9786F29C5A71}" sibTransId="{FF1183A3-C09F-4285-9261-6B5B2175DF40}"/>
    <dgm:cxn modelId="{7B5F0DCF-DF2F-4BE8-A404-EB3B73048DF7}" srcId="{8F3EDDED-68A0-4257-86DC-0977F942D9F1}" destId="{5FB53170-978B-4AB9-8BC9-F9F6C73FD71D}" srcOrd="1" destOrd="0" parTransId="{D20B578B-6FC9-471B-8C18-8F32E18EE761}" sibTransId="{DB0E1126-66D5-4820-9032-F3921C8CB409}"/>
    <dgm:cxn modelId="{C553BDFF-507B-4155-97B9-541DBDA3E818}" type="presOf" srcId="{956E14C4-D9A2-49C3-AEFA-1559DA78A521}" destId="{60C80B02-2143-40C5-B31C-2298DFC028D5}" srcOrd="0" destOrd="0" presId="urn:microsoft.com/office/officeart/2005/8/layout/process4"/>
    <dgm:cxn modelId="{854B21CA-E1CA-4797-9B96-382FAD6BFF7F}" type="presOf" srcId="{0ED267E8-1185-4AC8-A09F-9C88070B88D4}" destId="{86EB1E06-184A-4FAD-BFF5-5EC2C66ED67F}" srcOrd="1" destOrd="0" presId="urn:microsoft.com/office/officeart/2005/8/layout/process4"/>
    <dgm:cxn modelId="{4CB97385-7840-4668-A576-2CF396FC82AB}" type="presParOf" srcId="{18EFC791-11B5-445A-9602-E63826A17DF5}" destId="{15E883F5-8F0B-46CE-8C23-CBAA70D60A39}" srcOrd="0" destOrd="0" presId="urn:microsoft.com/office/officeart/2005/8/layout/process4"/>
    <dgm:cxn modelId="{E394915A-ABCB-4ABE-8961-2BED52F7C815}" type="presParOf" srcId="{15E883F5-8F0B-46CE-8C23-CBAA70D60A39}" destId="{3310947B-F828-4036-AA39-028F129AC718}" srcOrd="0" destOrd="0" presId="urn:microsoft.com/office/officeart/2005/8/layout/process4"/>
    <dgm:cxn modelId="{73FC62EC-C872-4DDE-BBDC-8990308CFD36}" type="presParOf" srcId="{15E883F5-8F0B-46CE-8C23-CBAA70D60A39}" destId="{D71B012A-CE10-4ED4-8305-F0E01AC860C5}" srcOrd="1" destOrd="0" presId="urn:microsoft.com/office/officeart/2005/8/layout/process4"/>
    <dgm:cxn modelId="{91C8B76E-A0E6-4C7C-ABDC-FD65FA965154}" type="presParOf" srcId="{15E883F5-8F0B-46CE-8C23-CBAA70D60A39}" destId="{E8AC1F32-1275-440E-9496-FF07B7660FEA}" srcOrd="2" destOrd="0" presId="urn:microsoft.com/office/officeart/2005/8/layout/process4"/>
    <dgm:cxn modelId="{E099AB0A-BDC7-4DA0-9F3D-F47079C892F1}" type="presParOf" srcId="{E8AC1F32-1275-440E-9496-FF07B7660FEA}" destId="{3811C452-1D50-4494-A955-E4AA459D8E0D}" srcOrd="0" destOrd="0" presId="urn:microsoft.com/office/officeart/2005/8/layout/process4"/>
    <dgm:cxn modelId="{2EFD1FDB-E3B8-464E-B951-05C751B3C754}" type="presParOf" srcId="{E8AC1F32-1275-440E-9496-FF07B7660FEA}" destId="{46A36F08-C949-447F-BEEB-E8D350C383F7}" srcOrd="1" destOrd="0" presId="urn:microsoft.com/office/officeart/2005/8/layout/process4"/>
    <dgm:cxn modelId="{FD2AD2E9-2984-4B4A-87EB-EA1E63F70E42}" type="presParOf" srcId="{18EFC791-11B5-445A-9602-E63826A17DF5}" destId="{30E8756D-7C23-492D-8695-112934853D5B}" srcOrd="1" destOrd="0" presId="urn:microsoft.com/office/officeart/2005/8/layout/process4"/>
    <dgm:cxn modelId="{DF40FF35-3C2B-43EE-B239-E22C7BFC880C}" type="presParOf" srcId="{18EFC791-11B5-445A-9602-E63826A17DF5}" destId="{B1BA8EA6-574C-4A1C-939B-909E5FC8892F}" srcOrd="2" destOrd="0" presId="urn:microsoft.com/office/officeart/2005/8/layout/process4"/>
    <dgm:cxn modelId="{07B8E620-0B57-445C-AF51-098B306C9435}" type="presParOf" srcId="{B1BA8EA6-574C-4A1C-939B-909E5FC8892F}" destId="{161CD9C0-4E69-48AF-A74F-F86FCFA3CC0D}" srcOrd="0" destOrd="0" presId="urn:microsoft.com/office/officeart/2005/8/layout/process4"/>
    <dgm:cxn modelId="{3944F3AF-572E-4846-8F65-D47BC563C672}" type="presParOf" srcId="{B1BA8EA6-574C-4A1C-939B-909E5FC8892F}" destId="{86EB1E06-184A-4FAD-BFF5-5EC2C66ED67F}" srcOrd="1" destOrd="0" presId="urn:microsoft.com/office/officeart/2005/8/layout/process4"/>
    <dgm:cxn modelId="{30869FA1-C4D0-4198-9DE7-970EA7310D2E}" type="presParOf" srcId="{B1BA8EA6-574C-4A1C-939B-909E5FC8892F}" destId="{43531599-C8A9-4EAC-B651-F690ED0FCF85}" srcOrd="2" destOrd="0" presId="urn:microsoft.com/office/officeart/2005/8/layout/process4"/>
    <dgm:cxn modelId="{7F13E182-A542-4118-A13D-DC3009F5137C}" type="presParOf" srcId="{43531599-C8A9-4EAC-B651-F690ED0FCF85}" destId="{F814EF58-E738-4B37-830A-5DA07680FF48}" srcOrd="0" destOrd="0" presId="urn:microsoft.com/office/officeart/2005/8/layout/process4"/>
    <dgm:cxn modelId="{937DFF11-4EF5-439D-9DD6-F29CB91DBEFF}" type="presParOf" srcId="{43531599-C8A9-4EAC-B651-F690ED0FCF85}" destId="{2EC9D4A6-55F6-4F8B-8BC6-A7E517B22420}" srcOrd="1" destOrd="0" presId="urn:microsoft.com/office/officeart/2005/8/layout/process4"/>
    <dgm:cxn modelId="{567BC05A-09D6-49C3-8963-EECCAD0411BF}" type="presParOf" srcId="{43531599-C8A9-4EAC-B651-F690ED0FCF85}" destId="{DCFBC86A-F28F-495F-807A-087D13B3DA5C}" srcOrd="2" destOrd="0" presId="urn:microsoft.com/office/officeart/2005/8/layout/process4"/>
    <dgm:cxn modelId="{1B72D24D-D7E9-42FC-989F-8B85B6C28168}" type="presParOf" srcId="{18EFC791-11B5-445A-9602-E63826A17DF5}" destId="{C96A9972-349F-401C-A153-68E2DB59C7CE}" srcOrd="3" destOrd="0" presId="urn:microsoft.com/office/officeart/2005/8/layout/process4"/>
    <dgm:cxn modelId="{52E2F040-CC56-4329-B2BB-300A58511C15}" type="presParOf" srcId="{18EFC791-11B5-445A-9602-E63826A17DF5}" destId="{AFBE8BD6-074F-4A4C-B096-5487832A1F66}" srcOrd="4" destOrd="0" presId="urn:microsoft.com/office/officeart/2005/8/layout/process4"/>
    <dgm:cxn modelId="{E4CA7690-071C-4FE6-B402-44C573A79396}" type="presParOf" srcId="{AFBE8BD6-074F-4A4C-B096-5487832A1F66}" destId="{7D5F8411-C85E-41B0-9419-52385AE640D3}" srcOrd="0" destOrd="0" presId="urn:microsoft.com/office/officeart/2005/8/layout/process4"/>
    <dgm:cxn modelId="{8D13E007-52E8-4048-9199-AC013D5B5885}" type="presParOf" srcId="{AFBE8BD6-074F-4A4C-B096-5487832A1F66}" destId="{964676AA-FA5A-4420-9C4F-2C4C97D6BC0B}" srcOrd="1" destOrd="0" presId="urn:microsoft.com/office/officeart/2005/8/layout/process4"/>
    <dgm:cxn modelId="{88F9E173-5843-467F-A0E7-041E18F0CD63}" type="presParOf" srcId="{AFBE8BD6-074F-4A4C-B096-5487832A1F66}" destId="{788C849F-CB6D-4540-9330-5C5D0386E3CB}" srcOrd="2" destOrd="0" presId="urn:microsoft.com/office/officeart/2005/8/layout/process4"/>
    <dgm:cxn modelId="{0D3C1C9E-9378-4B05-BC07-073C064EAE3F}" type="presParOf" srcId="{788C849F-CB6D-4540-9330-5C5D0386E3CB}" destId="{17484B20-B2D1-46A6-9A97-F0C327727501}" srcOrd="0" destOrd="0" presId="urn:microsoft.com/office/officeart/2005/8/layout/process4"/>
    <dgm:cxn modelId="{557E57CC-CA01-4E2B-8625-7827A3510F73}" type="presParOf" srcId="{788C849F-CB6D-4540-9330-5C5D0386E3CB}" destId="{60C80B02-2143-40C5-B31C-2298DFC028D5}" srcOrd="1" destOrd="0" presId="urn:microsoft.com/office/officeart/2005/8/layout/process4"/>
    <dgm:cxn modelId="{2A7B080E-90CA-478A-B6A0-14FA7EC9B3EA}" type="presParOf" srcId="{788C849F-CB6D-4540-9330-5C5D0386E3CB}" destId="{0BD587A4-A3DD-4BC9-B82E-4D766A4AA5BD}" srcOrd="2"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BC9D07-D488-4706-B665-AD12AB1388CC}" type="doc">
      <dgm:prSet loTypeId="urn:microsoft.com/office/officeart/2005/8/layout/arrow5" loCatId="relationship" qsTypeId="urn:microsoft.com/office/officeart/2005/8/quickstyle/simple3" qsCatId="simple" csTypeId="urn:microsoft.com/office/officeart/2005/8/colors/accent0_3" csCatId="mainScheme" phldr="1"/>
      <dgm:spPr/>
      <dgm:t>
        <a:bodyPr/>
        <a:lstStyle/>
        <a:p>
          <a:endParaRPr lang="el-GR"/>
        </a:p>
      </dgm:t>
    </dgm:pt>
    <dgm:pt modelId="{54F97621-9869-4565-9510-841469E7FB8D}">
      <dgm:prSet phldrT="[Text]"/>
      <dgm:spPr/>
      <dgm:t>
        <a:bodyPr/>
        <a:lstStyle/>
        <a:p>
          <a:r>
            <a:rPr lang="en-GB" dirty="0" smtClean="0"/>
            <a:t>English as a Lingua Franca</a:t>
          </a:r>
          <a:endParaRPr lang="el-GR" dirty="0"/>
        </a:p>
      </dgm:t>
    </dgm:pt>
    <dgm:pt modelId="{F5CEA082-F1A1-41EC-B732-BF0C420CF557}" type="parTrans" cxnId="{CA4D21EB-30FD-4A0C-AF1D-EDEC2807B22E}">
      <dgm:prSet/>
      <dgm:spPr/>
      <dgm:t>
        <a:bodyPr/>
        <a:lstStyle/>
        <a:p>
          <a:endParaRPr lang="el-GR"/>
        </a:p>
      </dgm:t>
    </dgm:pt>
    <dgm:pt modelId="{C2980DF0-70A6-4253-AC3A-C70062ADDD53}" type="sibTrans" cxnId="{CA4D21EB-30FD-4A0C-AF1D-EDEC2807B22E}">
      <dgm:prSet/>
      <dgm:spPr/>
      <dgm:t>
        <a:bodyPr/>
        <a:lstStyle/>
        <a:p>
          <a:endParaRPr lang="el-GR"/>
        </a:p>
      </dgm:t>
    </dgm:pt>
    <dgm:pt modelId="{F745E192-DC16-4BEF-A905-83C3A2301EDA}">
      <dgm:prSet phldrT="[Text]"/>
      <dgm:spPr/>
      <dgm:t>
        <a:bodyPr/>
        <a:lstStyle/>
        <a:p>
          <a:r>
            <a:rPr lang="en-GB" dirty="0" smtClean="0"/>
            <a:t>Standard Language Ideology</a:t>
          </a:r>
          <a:endParaRPr lang="el-GR" dirty="0"/>
        </a:p>
      </dgm:t>
    </dgm:pt>
    <dgm:pt modelId="{0709FD2C-26F1-482D-865E-4FB90AF93E49}" type="sibTrans" cxnId="{ABB81DEF-1D60-4FFF-B5A4-8F1A4260D176}">
      <dgm:prSet/>
      <dgm:spPr/>
      <dgm:t>
        <a:bodyPr/>
        <a:lstStyle/>
        <a:p>
          <a:endParaRPr lang="el-GR"/>
        </a:p>
      </dgm:t>
    </dgm:pt>
    <dgm:pt modelId="{5D4651B9-3B24-404D-B0FC-70857D1D8185}" type="parTrans" cxnId="{ABB81DEF-1D60-4FFF-B5A4-8F1A4260D176}">
      <dgm:prSet/>
      <dgm:spPr/>
      <dgm:t>
        <a:bodyPr/>
        <a:lstStyle/>
        <a:p>
          <a:endParaRPr lang="el-GR"/>
        </a:p>
      </dgm:t>
    </dgm:pt>
    <dgm:pt modelId="{473DE020-5937-44AB-B77A-A16EF89BB3C2}" type="pres">
      <dgm:prSet presAssocID="{59BC9D07-D488-4706-B665-AD12AB1388CC}" presName="diagram" presStyleCnt="0">
        <dgm:presLayoutVars>
          <dgm:dir/>
          <dgm:resizeHandles val="exact"/>
        </dgm:presLayoutVars>
      </dgm:prSet>
      <dgm:spPr/>
      <dgm:t>
        <a:bodyPr/>
        <a:lstStyle/>
        <a:p>
          <a:endParaRPr lang="el-GR"/>
        </a:p>
      </dgm:t>
    </dgm:pt>
    <dgm:pt modelId="{6BF644EB-746F-4573-B5E6-03923C2E5DE6}" type="pres">
      <dgm:prSet presAssocID="{F745E192-DC16-4BEF-A905-83C3A2301EDA}" presName="arrow" presStyleLbl="node1" presStyleIdx="0" presStyleCnt="2" custAng="481321">
        <dgm:presLayoutVars>
          <dgm:bulletEnabled val="1"/>
        </dgm:presLayoutVars>
      </dgm:prSet>
      <dgm:spPr/>
      <dgm:t>
        <a:bodyPr/>
        <a:lstStyle/>
        <a:p>
          <a:endParaRPr lang="el-GR"/>
        </a:p>
      </dgm:t>
    </dgm:pt>
    <dgm:pt modelId="{6C193E2E-EE30-4A54-9079-1AA01312DD3A}" type="pres">
      <dgm:prSet presAssocID="{54F97621-9869-4565-9510-841469E7FB8D}" presName="arrow" presStyleLbl="node1" presStyleIdx="1" presStyleCnt="2" custAng="21096833" custScaleY="100098">
        <dgm:presLayoutVars>
          <dgm:bulletEnabled val="1"/>
        </dgm:presLayoutVars>
      </dgm:prSet>
      <dgm:spPr/>
      <dgm:t>
        <a:bodyPr/>
        <a:lstStyle/>
        <a:p>
          <a:endParaRPr lang="el-GR"/>
        </a:p>
      </dgm:t>
    </dgm:pt>
  </dgm:ptLst>
  <dgm:cxnLst>
    <dgm:cxn modelId="{605EC40A-AC25-46D3-A99C-E1C35084EB4B}" type="presOf" srcId="{54F97621-9869-4565-9510-841469E7FB8D}" destId="{6C193E2E-EE30-4A54-9079-1AA01312DD3A}" srcOrd="0" destOrd="0" presId="urn:microsoft.com/office/officeart/2005/8/layout/arrow5"/>
    <dgm:cxn modelId="{CA4D21EB-30FD-4A0C-AF1D-EDEC2807B22E}" srcId="{59BC9D07-D488-4706-B665-AD12AB1388CC}" destId="{54F97621-9869-4565-9510-841469E7FB8D}" srcOrd="1" destOrd="0" parTransId="{F5CEA082-F1A1-41EC-B732-BF0C420CF557}" sibTransId="{C2980DF0-70A6-4253-AC3A-C70062ADDD53}"/>
    <dgm:cxn modelId="{BEB14DC2-F257-46C3-BB8D-95D159C15610}" type="presOf" srcId="{59BC9D07-D488-4706-B665-AD12AB1388CC}" destId="{473DE020-5937-44AB-B77A-A16EF89BB3C2}" srcOrd="0" destOrd="0" presId="urn:microsoft.com/office/officeart/2005/8/layout/arrow5"/>
    <dgm:cxn modelId="{86FC975C-4E37-4199-97A3-5E068F9E7314}" type="presOf" srcId="{F745E192-DC16-4BEF-A905-83C3A2301EDA}" destId="{6BF644EB-746F-4573-B5E6-03923C2E5DE6}" srcOrd="0" destOrd="0" presId="urn:microsoft.com/office/officeart/2005/8/layout/arrow5"/>
    <dgm:cxn modelId="{ABB81DEF-1D60-4FFF-B5A4-8F1A4260D176}" srcId="{59BC9D07-D488-4706-B665-AD12AB1388CC}" destId="{F745E192-DC16-4BEF-A905-83C3A2301EDA}" srcOrd="0" destOrd="0" parTransId="{5D4651B9-3B24-404D-B0FC-70857D1D8185}" sibTransId="{0709FD2C-26F1-482D-865E-4FB90AF93E49}"/>
    <dgm:cxn modelId="{5DD05B7B-7DA3-4B22-814E-C5FD8D3D3D31}" type="presParOf" srcId="{473DE020-5937-44AB-B77A-A16EF89BB3C2}" destId="{6BF644EB-746F-4573-B5E6-03923C2E5DE6}" srcOrd="0" destOrd="0" presId="urn:microsoft.com/office/officeart/2005/8/layout/arrow5"/>
    <dgm:cxn modelId="{C3F81C2E-EFA9-4CDB-B1A6-852311090F6A}" type="presParOf" srcId="{473DE020-5937-44AB-B77A-A16EF89BB3C2}" destId="{6C193E2E-EE30-4A54-9079-1AA01312DD3A}"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BC9D07-D488-4706-B665-AD12AB1388CC}" type="doc">
      <dgm:prSet loTypeId="urn:microsoft.com/office/officeart/2005/8/layout/arrow5" loCatId="relationship" qsTypeId="urn:microsoft.com/office/officeart/2005/8/quickstyle/simple3" qsCatId="simple" csTypeId="urn:microsoft.com/office/officeart/2005/8/colors/accent0_3" csCatId="mainScheme" phldr="1"/>
      <dgm:spPr/>
      <dgm:t>
        <a:bodyPr/>
        <a:lstStyle/>
        <a:p>
          <a:endParaRPr lang="el-GR"/>
        </a:p>
      </dgm:t>
    </dgm:pt>
    <dgm:pt modelId="{54F97621-9869-4565-9510-841469E7FB8D}">
      <dgm:prSet phldrT="[Text]"/>
      <dgm:spPr/>
      <dgm:t>
        <a:bodyPr/>
        <a:lstStyle/>
        <a:p>
          <a:r>
            <a:rPr lang="en-GB" dirty="0" smtClean="0"/>
            <a:t>Post – method condition</a:t>
          </a:r>
          <a:endParaRPr lang="el-GR" dirty="0"/>
        </a:p>
      </dgm:t>
    </dgm:pt>
    <dgm:pt modelId="{F5CEA082-F1A1-41EC-B732-BF0C420CF557}" type="parTrans" cxnId="{CA4D21EB-30FD-4A0C-AF1D-EDEC2807B22E}">
      <dgm:prSet/>
      <dgm:spPr/>
      <dgm:t>
        <a:bodyPr/>
        <a:lstStyle/>
        <a:p>
          <a:endParaRPr lang="el-GR"/>
        </a:p>
      </dgm:t>
    </dgm:pt>
    <dgm:pt modelId="{C2980DF0-70A6-4253-AC3A-C70062ADDD53}" type="sibTrans" cxnId="{CA4D21EB-30FD-4A0C-AF1D-EDEC2807B22E}">
      <dgm:prSet/>
      <dgm:spPr/>
      <dgm:t>
        <a:bodyPr/>
        <a:lstStyle/>
        <a:p>
          <a:endParaRPr lang="el-GR"/>
        </a:p>
      </dgm:t>
    </dgm:pt>
    <dgm:pt modelId="{F745E192-DC16-4BEF-A905-83C3A2301EDA}">
      <dgm:prSet phldrT="[Text]" custT="1"/>
      <dgm:spPr/>
      <dgm:t>
        <a:bodyPr/>
        <a:lstStyle/>
        <a:p>
          <a:r>
            <a:rPr lang="en-GB" sz="1700" dirty="0" smtClean="0"/>
            <a:t>Communicative </a:t>
          </a:r>
          <a:r>
            <a:rPr lang="en-GB" sz="1800" dirty="0" smtClean="0"/>
            <a:t>Language</a:t>
          </a:r>
          <a:r>
            <a:rPr lang="en-GB" sz="1700" dirty="0" smtClean="0"/>
            <a:t> </a:t>
          </a:r>
          <a:r>
            <a:rPr lang="en-GB" sz="1800" dirty="0" smtClean="0"/>
            <a:t>Teaching</a:t>
          </a:r>
          <a:endParaRPr lang="el-GR" sz="1700" dirty="0"/>
        </a:p>
      </dgm:t>
    </dgm:pt>
    <dgm:pt modelId="{0709FD2C-26F1-482D-865E-4FB90AF93E49}" type="sibTrans" cxnId="{ABB81DEF-1D60-4FFF-B5A4-8F1A4260D176}">
      <dgm:prSet/>
      <dgm:spPr/>
      <dgm:t>
        <a:bodyPr/>
        <a:lstStyle/>
        <a:p>
          <a:endParaRPr lang="el-GR"/>
        </a:p>
      </dgm:t>
    </dgm:pt>
    <dgm:pt modelId="{5D4651B9-3B24-404D-B0FC-70857D1D8185}" type="parTrans" cxnId="{ABB81DEF-1D60-4FFF-B5A4-8F1A4260D176}">
      <dgm:prSet/>
      <dgm:spPr/>
      <dgm:t>
        <a:bodyPr/>
        <a:lstStyle/>
        <a:p>
          <a:endParaRPr lang="el-GR"/>
        </a:p>
      </dgm:t>
    </dgm:pt>
    <dgm:pt modelId="{473DE020-5937-44AB-B77A-A16EF89BB3C2}" type="pres">
      <dgm:prSet presAssocID="{59BC9D07-D488-4706-B665-AD12AB1388CC}" presName="diagram" presStyleCnt="0">
        <dgm:presLayoutVars>
          <dgm:dir/>
          <dgm:resizeHandles val="exact"/>
        </dgm:presLayoutVars>
      </dgm:prSet>
      <dgm:spPr/>
      <dgm:t>
        <a:bodyPr/>
        <a:lstStyle/>
        <a:p>
          <a:endParaRPr lang="el-GR"/>
        </a:p>
      </dgm:t>
    </dgm:pt>
    <dgm:pt modelId="{6BF644EB-746F-4573-B5E6-03923C2E5DE6}" type="pres">
      <dgm:prSet presAssocID="{F745E192-DC16-4BEF-A905-83C3A2301EDA}" presName="arrow" presStyleLbl="node1" presStyleIdx="0" presStyleCnt="2">
        <dgm:presLayoutVars>
          <dgm:bulletEnabled val="1"/>
        </dgm:presLayoutVars>
      </dgm:prSet>
      <dgm:spPr/>
      <dgm:t>
        <a:bodyPr/>
        <a:lstStyle/>
        <a:p>
          <a:endParaRPr lang="el-GR"/>
        </a:p>
      </dgm:t>
    </dgm:pt>
    <dgm:pt modelId="{6C193E2E-EE30-4A54-9079-1AA01312DD3A}" type="pres">
      <dgm:prSet presAssocID="{54F97621-9869-4565-9510-841469E7FB8D}" presName="arrow" presStyleLbl="node1" presStyleIdx="1" presStyleCnt="2" custScaleY="100098">
        <dgm:presLayoutVars>
          <dgm:bulletEnabled val="1"/>
        </dgm:presLayoutVars>
      </dgm:prSet>
      <dgm:spPr/>
      <dgm:t>
        <a:bodyPr/>
        <a:lstStyle/>
        <a:p>
          <a:endParaRPr lang="el-GR"/>
        </a:p>
      </dgm:t>
    </dgm:pt>
  </dgm:ptLst>
  <dgm:cxnLst>
    <dgm:cxn modelId="{CA4D21EB-30FD-4A0C-AF1D-EDEC2807B22E}" srcId="{59BC9D07-D488-4706-B665-AD12AB1388CC}" destId="{54F97621-9869-4565-9510-841469E7FB8D}" srcOrd="1" destOrd="0" parTransId="{F5CEA082-F1A1-41EC-B732-BF0C420CF557}" sibTransId="{C2980DF0-70A6-4253-AC3A-C70062ADDD53}"/>
    <dgm:cxn modelId="{B8A3F852-1BA6-4FCE-9E79-FD0635551C04}" type="presOf" srcId="{54F97621-9869-4565-9510-841469E7FB8D}" destId="{6C193E2E-EE30-4A54-9079-1AA01312DD3A}" srcOrd="0" destOrd="0" presId="urn:microsoft.com/office/officeart/2005/8/layout/arrow5"/>
    <dgm:cxn modelId="{645207B5-6CE7-4BFA-AD80-ABDA0743F44C}" type="presOf" srcId="{F745E192-DC16-4BEF-A905-83C3A2301EDA}" destId="{6BF644EB-746F-4573-B5E6-03923C2E5DE6}" srcOrd="0" destOrd="0" presId="urn:microsoft.com/office/officeart/2005/8/layout/arrow5"/>
    <dgm:cxn modelId="{E8DCFE42-6100-4262-A2D7-E990A985E8C2}" type="presOf" srcId="{59BC9D07-D488-4706-B665-AD12AB1388CC}" destId="{473DE020-5937-44AB-B77A-A16EF89BB3C2}" srcOrd="0" destOrd="0" presId="urn:microsoft.com/office/officeart/2005/8/layout/arrow5"/>
    <dgm:cxn modelId="{ABB81DEF-1D60-4FFF-B5A4-8F1A4260D176}" srcId="{59BC9D07-D488-4706-B665-AD12AB1388CC}" destId="{F745E192-DC16-4BEF-A905-83C3A2301EDA}" srcOrd="0" destOrd="0" parTransId="{5D4651B9-3B24-404D-B0FC-70857D1D8185}" sibTransId="{0709FD2C-26F1-482D-865E-4FB90AF93E49}"/>
    <dgm:cxn modelId="{7811B757-E416-4D0C-A0DB-D4EAAADFCEF9}" type="presParOf" srcId="{473DE020-5937-44AB-B77A-A16EF89BB3C2}" destId="{6BF644EB-746F-4573-B5E6-03923C2E5DE6}" srcOrd="0" destOrd="0" presId="urn:microsoft.com/office/officeart/2005/8/layout/arrow5"/>
    <dgm:cxn modelId="{EEE38CE4-BCAC-40D1-BE45-E735A6583C59}" type="presParOf" srcId="{473DE020-5937-44AB-B77A-A16EF89BB3C2}" destId="{6C193E2E-EE30-4A54-9079-1AA01312DD3A}" srcOrd="1" destOrd="0" presId="urn:microsoft.com/office/officeart/2005/8/layout/arrow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BC9D07-D488-4706-B665-AD12AB1388CC}" type="doc">
      <dgm:prSet loTypeId="urn:microsoft.com/office/officeart/2005/8/layout/arrow5" loCatId="relationship" qsTypeId="urn:microsoft.com/office/officeart/2005/8/quickstyle/simple3" qsCatId="simple" csTypeId="urn:microsoft.com/office/officeart/2005/8/colors/accent0_3" csCatId="mainScheme" phldr="1"/>
      <dgm:spPr/>
      <dgm:t>
        <a:bodyPr/>
        <a:lstStyle/>
        <a:p>
          <a:endParaRPr lang="el-GR"/>
        </a:p>
      </dgm:t>
    </dgm:pt>
    <dgm:pt modelId="{54F97621-9869-4565-9510-841469E7FB8D}">
      <dgm:prSet phldrT="[Text]"/>
      <dgm:spPr/>
      <dgm:t>
        <a:bodyPr/>
        <a:lstStyle/>
        <a:p>
          <a:r>
            <a:rPr lang="en-GB" dirty="0" smtClean="0"/>
            <a:t>Multicultural awareness</a:t>
          </a:r>
          <a:endParaRPr lang="el-GR" dirty="0"/>
        </a:p>
      </dgm:t>
    </dgm:pt>
    <dgm:pt modelId="{F5CEA082-F1A1-41EC-B732-BF0C420CF557}" type="parTrans" cxnId="{CA4D21EB-30FD-4A0C-AF1D-EDEC2807B22E}">
      <dgm:prSet/>
      <dgm:spPr/>
      <dgm:t>
        <a:bodyPr/>
        <a:lstStyle/>
        <a:p>
          <a:endParaRPr lang="el-GR"/>
        </a:p>
      </dgm:t>
    </dgm:pt>
    <dgm:pt modelId="{C2980DF0-70A6-4253-AC3A-C70062ADDD53}" type="sibTrans" cxnId="{CA4D21EB-30FD-4A0C-AF1D-EDEC2807B22E}">
      <dgm:prSet/>
      <dgm:spPr/>
      <dgm:t>
        <a:bodyPr/>
        <a:lstStyle/>
        <a:p>
          <a:endParaRPr lang="el-GR"/>
        </a:p>
      </dgm:t>
    </dgm:pt>
    <dgm:pt modelId="{F745E192-DC16-4BEF-A905-83C3A2301EDA}">
      <dgm:prSet phldrT="[Text]"/>
      <dgm:spPr/>
      <dgm:t>
        <a:bodyPr/>
        <a:lstStyle/>
        <a:p>
          <a:r>
            <a:rPr lang="en-GB" dirty="0" smtClean="0"/>
            <a:t>Instrumentalism / </a:t>
          </a:r>
          <a:r>
            <a:rPr lang="en-GB" dirty="0" err="1" smtClean="0"/>
            <a:t>Anglocentricm</a:t>
          </a:r>
          <a:endParaRPr lang="el-GR" dirty="0"/>
        </a:p>
      </dgm:t>
    </dgm:pt>
    <dgm:pt modelId="{0709FD2C-26F1-482D-865E-4FB90AF93E49}" type="sibTrans" cxnId="{ABB81DEF-1D60-4FFF-B5A4-8F1A4260D176}">
      <dgm:prSet/>
      <dgm:spPr/>
      <dgm:t>
        <a:bodyPr/>
        <a:lstStyle/>
        <a:p>
          <a:endParaRPr lang="el-GR"/>
        </a:p>
      </dgm:t>
    </dgm:pt>
    <dgm:pt modelId="{5D4651B9-3B24-404D-B0FC-70857D1D8185}" type="parTrans" cxnId="{ABB81DEF-1D60-4FFF-B5A4-8F1A4260D176}">
      <dgm:prSet/>
      <dgm:spPr/>
      <dgm:t>
        <a:bodyPr/>
        <a:lstStyle/>
        <a:p>
          <a:endParaRPr lang="el-GR"/>
        </a:p>
      </dgm:t>
    </dgm:pt>
    <dgm:pt modelId="{473DE020-5937-44AB-B77A-A16EF89BB3C2}" type="pres">
      <dgm:prSet presAssocID="{59BC9D07-D488-4706-B665-AD12AB1388CC}" presName="diagram" presStyleCnt="0">
        <dgm:presLayoutVars>
          <dgm:dir/>
          <dgm:resizeHandles val="exact"/>
        </dgm:presLayoutVars>
      </dgm:prSet>
      <dgm:spPr/>
      <dgm:t>
        <a:bodyPr/>
        <a:lstStyle/>
        <a:p>
          <a:endParaRPr lang="el-GR"/>
        </a:p>
      </dgm:t>
    </dgm:pt>
    <dgm:pt modelId="{6BF644EB-746F-4573-B5E6-03923C2E5DE6}" type="pres">
      <dgm:prSet presAssocID="{F745E192-DC16-4BEF-A905-83C3A2301EDA}" presName="arrow" presStyleLbl="node1" presStyleIdx="0" presStyleCnt="2" custAng="21065340">
        <dgm:presLayoutVars>
          <dgm:bulletEnabled val="1"/>
        </dgm:presLayoutVars>
      </dgm:prSet>
      <dgm:spPr/>
      <dgm:t>
        <a:bodyPr/>
        <a:lstStyle/>
        <a:p>
          <a:endParaRPr lang="el-GR"/>
        </a:p>
      </dgm:t>
    </dgm:pt>
    <dgm:pt modelId="{6C193E2E-EE30-4A54-9079-1AA01312DD3A}" type="pres">
      <dgm:prSet presAssocID="{54F97621-9869-4565-9510-841469E7FB8D}" presName="arrow" presStyleLbl="node1" presStyleIdx="1" presStyleCnt="2" custAng="437473" custScaleY="100098">
        <dgm:presLayoutVars>
          <dgm:bulletEnabled val="1"/>
        </dgm:presLayoutVars>
      </dgm:prSet>
      <dgm:spPr/>
      <dgm:t>
        <a:bodyPr/>
        <a:lstStyle/>
        <a:p>
          <a:endParaRPr lang="el-GR"/>
        </a:p>
      </dgm:t>
    </dgm:pt>
  </dgm:ptLst>
  <dgm:cxnLst>
    <dgm:cxn modelId="{25A39F3A-CDF4-470B-8901-60B1A382D7BF}" type="presOf" srcId="{F745E192-DC16-4BEF-A905-83C3A2301EDA}" destId="{6BF644EB-746F-4573-B5E6-03923C2E5DE6}" srcOrd="0" destOrd="0" presId="urn:microsoft.com/office/officeart/2005/8/layout/arrow5"/>
    <dgm:cxn modelId="{CA4D21EB-30FD-4A0C-AF1D-EDEC2807B22E}" srcId="{59BC9D07-D488-4706-B665-AD12AB1388CC}" destId="{54F97621-9869-4565-9510-841469E7FB8D}" srcOrd="1" destOrd="0" parTransId="{F5CEA082-F1A1-41EC-B732-BF0C420CF557}" sibTransId="{C2980DF0-70A6-4253-AC3A-C70062ADDD53}"/>
    <dgm:cxn modelId="{A4074C4A-B0D0-4112-A6B7-26FDC376DF83}" type="presOf" srcId="{54F97621-9869-4565-9510-841469E7FB8D}" destId="{6C193E2E-EE30-4A54-9079-1AA01312DD3A}" srcOrd="0" destOrd="0" presId="urn:microsoft.com/office/officeart/2005/8/layout/arrow5"/>
    <dgm:cxn modelId="{ABB81DEF-1D60-4FFF-B5A4-8F1A4260D176}" srcId="{59BC9D07-D488-4706-B665-AD12AB1388CC}" destId="{F745E192-DC16-4BEF-A905-83C3A2301EDA}" srcOrd="0" destOrd="0" parTransId="{5D4651B9-3B24-404D-B0FC-70857D1D8185}" sibTransId="{0709FD2C-26F1-482D-865E-4FB90AF93E49}"/>
    <dgm:cxn modelId="{E173CA2C-19B6-4049-B236-3B107E1C11BE}" type="presOf" srcId="{59BC9D07-D488-4706-B665-AD12AB1388CC}" destId="{473DE020-5937-44AB-B77A-A16EF89BB3C2}" srcOrd="0" destOrd="0" presId="urn:microsoft.com/office/officeart/2005/8/layout/arrow5"/>
    <dgm:cxn modelId="{1BFF4F6B-976C-456C-8F10-219B273B379C}" type="presParOf" srcId="{473DE020-5937-44AB-B77A-A16EF89BB3C2}" destId="{6BF644EB-746F-4573-B5E6-03923C2E5DE6}" srcOrd="0" destOrd="0" presId="urn:microsoft.com/office/officeart/2005/8/layout/arrow5"/>
    <dgm:cxn modelId="{1BD9F55C-ED42-450B-B57E-9CF53B0B79BF}" type="presParOf" srcId="{473DE020-5937-44AB-B77A-A16EF89BB3C2}" destId="{6C193E2E-EE30-4A54-9079-1AA01312DD3A}" srcOrd="1" destOrd="0" presId="urn:microsoft.com/office/officeart/2005/8/layout/arrow5"/>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9D1C28-F829-4BF2-A1D8-11487EC975F1}" type="doc">
      <dgm:prSet loTypeId="urn:microsoft.com/office/officeart/2005/8/layout/list1" loCatId="list" qsTypeId="urn:microsoft.com/office/officeart/2005/8/quickstyle/3d1" qsCatId="3D" csTypeId="urn:microsoft.com/office/officeart/2005/8/colors/accent0_3" csCatId="mainScheme" phldr="1"/>
      <dgm:spPr/>
      <dgm:t>
        <a:bodyPr/>
        <a:lstStyle/>
        <a:p>
          <a:endParaRPr lang="el-GR"/>
        </a:p>
      </dgm:t>
    </dgm:pt>
    <dgm:pt modelId="{025EBE45-E0CC-4852-A484-8FB78A075C12}">
      <dgm:prSet phldrT="[Text]" custT="1"/>
      <dgm:spPr/>
      <dgm:t>
        <a:bodyPr/>
        <a:lstStyle/>
        <a:p>
          <a:r>
            <a:rPr lang="en-GB" sz="2800" dirty="0" err="1" smtClean="0"/>
            <a:t>Endonormative</a:t>
          </a:r>
          <a:endParaRPr lang="el-GR" sz="2800" dirty="0"/>
        </a:p>
      </dgm:t>
    </dgm:pt>
    <dgm:pt modelId="{D430C98E-2FB1-4E0D-9192-CFE1523C77A5}" type="parTrans" cxnId="{E8FE96E4-358B-431B-8AFA-E527025C7C59}">
      <dgm:prSet/>
      <dgm:spPr/>
      <dgm:t>
        <a:bodyPr/>
        <a:lstStyle/>
        <a:p>
          <a:endParaRPr lang="el-GR"/>
        </a:p>
      </dgm:t>
    </dgm:pt>
    <dgm:pt modelId="{E4C8522F-8992-4569-977D-FF5EA8B453A8}" type="sibTrans" cxnId="{E8FE96E4-358B-431B-8AFA-E527025C7C59}">
      <dgm:prSet/>
      <dgm:spPr/>
      <dgm:t>
        <a:bodyPr/>
        <a:lstStyle/>
        <a:p>
          <a:endParaRPr lang="el-GR"/>
        </a:p>
      </dgm:t>
    </dgm:pt>
    <dgm:pt modelId="{4A73FB0B-9C24-4773-900C-52C16C0A11BF}">
      <dgm:prSet phldrT="[Text]" custT="1"/>
      <dgm:spPr/>
      <dgm:t>
        <a:bodyPr/>
        <a:lstStyle/>
        <a:p>
          <a:r>
            <a:rPr lang="en-GB" sz="2800" dirty="0" err="1" smtClean="0"/>
            <a:t>Pluricentric</a:t>
          </a:r>
          <a:endParaRPr lang="el-GR" sz="2800" dirty="0"/>
        </a:p>
      </dgm:t>
    </dgm:pt>
    <dgm:pt modelId="{A7CBF718-3AE5-46F2-A99C-F641A4F79926}" type="parTrans" cxnId="{8C7E367E-21CF-4487-A598-B97971E7BAC0}">
      <dgm:prSet/>
      <dgm:spPr/>
      <dgm:t>
        <a:bodyPr/>
        <a:lstStyle/>
        <a:p>
          <a:endParaRPr lang="el-GR"/>
        </a:p>
      </dgm:t>
    </dgm:pt>
    <dgm:pt modelId="{A2A11D24-4107-423A-8E37-2C772FCA2D7F}" type="sibTrans" cxnId="{8C7E367E-21CF-4487-A598-B97971E7BAC0}">
      <dgm:prSet/>
      <dgm:spPr/>
      <dgm:t>
        <a:bodyPr/>
        <a:lstStyle/>
        <a:p>
          <a:endParaRPr lang="el-GR"/>
        </a:p>
      </dgm:t>
    </dgm:pt>
    <dgm:pt modelId="{0CAE819F-3E19-4B51-ACAB-A4F09D2947C2}">
      <dgm:prSet phldrT="[Text]" custT="1"/>
      <dgm:spPr/>
      <dgm:t>
        <a:bodyPr/>
        <a:lstStyle/>
        <a:p>
          <a:r>
            <a:rPr lang="en-GB" sz="2800" dirty="0" smtClean="0"/>
            <a:t>Controversial</a:t>
          </a:r>
          <a:endParaRPr lang="el-GR" sz="1900" dirty="0"/>
        </a:p>
      </dgm:t>
    </dgm:pt>
    <dgm:pt modelId="{4C307AE9-E302-4AFC-BBCB-F4F44A06249F}" type="parTrans" cxnId="{93B991EC-C1C2-401E-84FA-48ED9DC0516F}">
      <dgm:prSet/>
      <dgm:spPr/>
      <dgm:t>
        <a:bodyPr/>
        <a:lstStyle/>
        <a:p>
          <a:endParaRPr lang="el-GR"/>
        </a:p>
      </dgm:t>
    </dgm:pt>
    <dgm:pt modelId="{CACBE040-C264-4A5A-9542-CB1B2F8BBB7C}" type="sibTrans" cxnId="{93B991EC-C1C2-401E-84FA-48ED9DC0516F}">
      <dgm:prSet/>
      <dgm:spPr/>
      <dgm:t>
        <a:bodyPr/>
        <a:lstStyle/>
        <a:p>
          <a:endParaRPr lang="el-GR"/>
        </a:p>
      </dgm:t>
    </dgm:pt>
    <dgm:pt modelId="{55CA2592-FAD2-4EBE-9CD2-70E346299E1A}">
      <dgm:prSet phldrT="[Text]"/>
      <dgm:spPr/>
      <dgm:t>
        <a:bodyPr/>
        <a:lstStyle/>
        <a:p>
          <a:r>
            <a:rPr lang="en-GB" dirty="0" smtClean="0"/>
            <a:t>Norms are defined by reference to a common Core shared by all speakers (native &amp; non-native)</a:t>
          </a:r>
          <a:endParaRPr lang="el-GR" dirty="0"/>
        </a:p>
      </dgm:t>
    </dgm:pt>
    <dgm:pt modelId="{9F124D23-0AFD-4217-AADE-F167D720D568}" type="parTrans" cxnId="{5296A2AE-A8E8-47C2-A9ED-7563CACB1C06}">
      <dgm:prSet/>
      <dgm:spPr/>
      <dgm:t>
        <a:bodyPr/>
        <a:lstStyle/>
        <a:p>
          <a:endParaRPr lang="el-GR"/>
        </a:p>
      </dgm:t>
    </dgm:pt>
    <dgm:pt modelId="{37CD498D-12DD-456B-B3CD-12749C06293A}" type="sibTrans" cxnId="{5296A2AE-A8E8-47C2-A9ED-7563CACB1C06}">
      <dgm:prSet/>
      <dgm:spPr/>
      <dgm:t>
        <a:bodyPr/>
        <a:lstStyle/>
        <a:p>
          <a:endParaRPr lang="el-GR"/>
        </a:p>
      </dgm:t>
    </dgm:pt>
    <dgm:pt modelId="{B25F5978-771B-4F8A-9C2C-379BECA4168E}">
      <dgm:prSet phldrT="[Text]"/>
      <dgm:spPr/>
      <dgm:t>
        <a:bodyPr/>
        <a:lstStyle/>
        <a:p>
          <a:r>
            <a:rPr lang="en-GB" dirty="0" smtClean="0"/>
            <a:t>Local , regional and national variations supplement the Core, esp. in phonology</a:t>
          </a:r>
          <a:endParaRPr lang="el-GR" dirty="0"/>
        </a:p>
      </dgm:t>
    </dgm:pt>
    <dgm:pt modelId="{45968A25-8724-4C5B-93C2-2BBE3EECDE5D}" type="parTrans" cxnId="{F18D182A-5AF5-434C-B73C-0F7573EB4DFF}">
      <dgm:prSet/>
      <dgm:spPr/>
      <dgm:t>
        <a:bodyPr/>
        <a:lstStyle/>
        <a:p>
          <a:endParaRPr lang="el-GR"/>
        </a:p>
      </dgm:t>
    </dgm:pt>
    <dgm:pt modelId="{4A483E3F-4C15-4440-AD59-C95B59CC8079}" type="sibTrans" cxnId="{F18D182A-5AF5-434C-B73C-0F7573EB4DFF}">
      <dgm:prSet/>
      <dgm:spPr/>
      <dgm:t>
        <a:bodyPr/>
        <a:lstStyle/>
        <a:p>
          <a:endParaRPr lang="el-GR"/>
        </a:p>
      </dgm:t>
    </dgm:pt>
    <dgm:pt modelId="{CF775754-0622-4E9B-A3A1-5E30AADD4B48}">
      <dgm:prSet phldrT="[Text]"/>
      <dgm:spPr/>
      <dgm:t>
        <a:bodyPr/>
        <a:lstStyle/>
        <a:p>
          <a:r>
            <a:rPr lang="en-GB" dirty="0" smtClean="0"/>
            <a:t>Many academics and most teachers doubt that ELF is a legitimate language variety, and are uncertain that it should be elevated to Target-Language status</a:t>
          </a:r>
          <a:endParaRPr lang="el-GR" dirty="0"/>
        </a:p>
      </dgm:t>
    </dgm:pt>
    <dgm:pt modelId="{31713E3E-9627-4342-AA89-C4ACA4FE946F}" type="parTrans" cxnId="{0272F250-9D7B-49FF-9811-F536267A7C80}">
      <dgm:prSet/>
      <dgm:spPr/>
      <dgm:t>
        <a:bodyPr/>
        <a:lstStyle/>
        <a:p>
          <a:endParaRPr lang="el-GR"/>
        </a:p>
      </dgm:t>
    </dgm:pt>
    <dgm:pt modelId="{BEEF1EC5-07DD-48BC-A9C1-7FC834D99ADF}" type="sibTrans" cxnId="{0272F250-9D7B-49FF-9811-F536267A7C80}">
      <dgm:prSet/>
      <dgm:spPr/>
      <dgm:t>
        <a:bodyPr/>
        <a:lstStyle/>
        <a:p>
          <a:endParaRPr lang="el-GR"/>
        </a:p>
      </dgm:t>
    </dgm:pt>
    <dgm:pt modelId="{892BC88A-67AB-4142-84CC-1EBDF0F0A7E4}" type="pres">
      <dgm:prSet presAssocID="{F69D1C28-F829-4BF2-A1D8-11487EC975F1}" presName="linear" presStyleCnt="0">
        <dgm:presLayoutVars>
          <dgm:dir/>
          <dgm:animLvl val="lvl"/>
          <dgm:resizeHandles val="exact"/>
        </dgm:presLayoutVars>
      </dgm:prSet>
      <dgm:spPr/>
      <dgm:t>
        <a:bodyPr/>
        <a:lstStyle/>
        <a:p>
          <a:endParaRPr lang="el-GR"/>
        </a:p>
      </dgm:t>
    </dgm:pt>
    <dgm:pt modelId="{4D0C0D2D-5CC1-489C-9992-F016E9A8BE5E}" type="pres">
      <dgm:prSet presAssocID="{025EBE45-E0CC-4852-A484-8FB78A075C12}" presName="parentLin" presStyleCnt="0"/>
      <dgm:spPr/>
    </dgm:pt>
    <dgm:pt modelId="{83E8C68B-D839-41C6-9E1F-5A3E3FF4E9A7}" type="pres">
      <dgm:prSet presAssocID="{025EBE45-E0CC-4852-A484-8FB78A075C12}" presName="parentLeftMargin" presStyleLbl="node1" presStyleIdx="0" presStyleCnt="3"/>
      <dgm:spPr/>
      <dgm:t>
        <a:bodyPr/>
        <a:lstStyle/>
        <a:p>
          <a:endParaRPr lang="el-GR"/>
        </a:p>
      </dgm:t>
    </dgm:pt>
    <dgm:pt modelId="{DF1BF8B4-6ED3-4910-802E-F60D14AA7835}" type="pres">
      <dgm:prSet presAssocID="{025EBE45-E0CC-4852-A484-8FB78A075C12}" presName="parentText" presStyleLbl="node1" presStyleIdx="0" presStyleCnt="3">
        <dgm:presLayoutVars>
          <dgm:chMax val="0"/>
          <dgm:bulletEnabled val="1"/>
        </dgm:presLayoutVars>
      </dgm:prSet>
      <dgm:spPr/>
      <dgm:t>
        <a:bodyPr/>
        <a:lstStyle/>
        <a:p>
          <a:endParaRPr lang="el-GR"/>
        </a:p>
      </dgm:t>
    </dgm:pt>
    <dgm:pt modelId="{65229941-64E6-43B8-B480-063E64E0B54E}" type="pres">
      <dgm:prSet presAssocID="{025EBE45-E0CC-4852-A484-8FB78A075C12}" presName="negativeSpace" presStyleCnt="0"/>
      <dgm:spPr/>
    </dgm:pt>
    <dgm:pt modelId="{56ECFE97-018B-4CF4-8B48-626776045008}" type="pres">
      <dgm:prSet presAssocID="{025EBE45-E0CC-4852-A484-8FB78A075C12}" presName="childText" presStyleLbl="conFgAcc1" presStyleIdx="0" presStyleCnt="3">
        <dgm:presLayoutVars>
          <dgm:bulletEnabled val="1"/>
        </dgm:presLayoutVars>
      </dgm:prSet>
      <dgm:spPr/>
      <dgm:t>
        <a:bodyPr/>
        <a:lstStyle/>
        <a:p>
          <a:endParaRPr lang="el-GR"/>
        </a:p>
      </dgm:t>
    </dgm:pt>
    <dgm:pt modelId="{D1DE2B97-1BAF-4F68-8B0E-C6924678DD8F}" type="pres">
      <dgm:prSet presAssocID="{E4C8522F-8992-4569-977D-FF5EA8B453A8}" presName="spaceBetweenRectangles" presStyleCnt="0"/>
      <dgm:spPr/>
    </dgm:pt>
    <dgm:pt modelId="{EF7B07D2-7080-4C5E-9E8C-5CB2B45E50C7}" type="pres">
      <dgm:prSet presAssocID="{4A73FB0B-9C24-4773-900C-52C16C0A11BF}" presName="parentLin" presStyleCnt="0"/>
      <dgm:spPr/>
    </dgm:pt>
    <dgm:pt modelId="{03733687-E6CA-48B3-9AD7-B6AA5D73741B}" type="pres">
      <dgm:prSet presAssocID="{4A73FB0B-9C24-4773-900C-52C16C0A11BF}" presName="parentLeftMargin" presStyleLbl="node1" presStyleIdx="0" presStyleCnt="3"/>
      <dgm:spPr/>
      <dgm:t>
        <a:bodyPr/>
        <a:lstStyle/>
        <a:p>
          <a:endParaRPr lang="el-GR"/>
        </a:p>
      </dgm:t>
    </dgm:pt>
    <dgm:pt modelId="{80555141-3C98-47CB-99BB-DB279A6DB1D7}" type="pres">
      <dgm:prSet presAssocID="{4A73FB0B-9C24-4773-900C-52C16C0A11BF}" presName="parentText" presStyleLbl="node1" presStyleIdx="1" presStyleCnt="3">
        <dgm:presLayoutVars>
          <dgm:chMax val="0"/>
          <dgm:bulletEnabled val="1"/>
        </dgm:presLayoutVars>
      </dgm:prSet>
      <dgm:spPr/>
      <dgm:t>
        <a:bodyPr/>
        <a:lstStyle/>
        <a:p>
          <a:endParaRPr lang="el-GR"/>
        </a:p>
      </dgm:t>
    </dgm:pt>
    <dgm:pt modelId="{4E0FBA14-9EBC-454E-90C5-3B166E7F1F9C}" type="pres">
      <dgm:prSet presAssocID="{4A73FB0B-9C24-4773-900C-52C16C0A11BF}" presName="negativeSpace" presStyleCnt="0"/>
      <dgm:spPr/>
    </dgm:pt>
    <dgm:pt modelId="{78D56246-4C9D-42BB-812D-9108412231A4}" type="pres">
      <dgm:prSet presAssocID="{4A73FB0B-9C24-4773-900C-52C16C0A11BF}" presName="childText" presStyleLbl="conFgAcc1" presStyleIdx="1" presStyleCnt="3">
        <dgm:presLayoutVars>
          <dgm:bulletEnabled val="1"/>
        </dgm:presLayoutVars>
      </dgm:prSet>
      <dgm:spPr/>
      <dgm:t>
        <a:bodyPr/>
        <a:lstStyle/>
        <a:p>
          <a:endParaRPr lang="el-GR"/>
        </a:p>
      </dgm:t>
    </dgm:pt>
    <dgm:pt modelId="{7AE5A82C-D4AA-4665-AED2-FC882E795DD8}" type="pres">
      <dgm:prSet presAssocID="{A2A11D24-4107-423A-8E37-2C772FCA2D7F}" presName="spaceBetweenRectangles" presStyleCnt="0"/>
      <dgm:spPr/>
    </dgm:pt>
    <dgm:pt modelId="{A4B47868-E163-4088-B239-43B2256B39A9}" type="pres">
      <dgm:prSet presAssocID="{0CAE819F-3E19-4B51-ACAB-A4F09D2947C2}" presName="parentLin" presStyleCnt="0"/>
      <dgm:spPr/>
    </dgm:pt>
    <dgm:pt modelId="{31E11886-E198-4345-B1E0-2AA6E2A050FC}" type="pres">
      <dgm:prSet presAssocID="{0CAE819F-3E19-4B51-ACAB-A4F09D2947C2}" presName="parentLeftMargin" presStyleLbl="node1" presStyleIdx="1" presStyleCnt="3"/>
      <dgm:spPr/>
      <dgm:t>
        <a:bodyPr/>
        <a:lstStyle/>
        <a:p>
          <a:endParaRPr lang="el-GR"/>
        </a:p>
      </dgm:t>
    </dgm:pt>
    <dgm:pt modelId="{84399067-EA28-41B8-848A-B15FC5A06136}" type="pres">
      <dgm:prSet presAssocID="{0CAE819F-3E19-4B51-ACAB-A4F09D2947C2}" presName="parentText" presStyleLbl="node1" presStyleIdx="2" presStyleCnt="3">
        <dgm:presLayoutVars>
          <dgm:chMax val="0"/>
          <dgm:bulletEnabled val="1"/>
        </dgm:presLayoutVars>
      </dgm:prSet>
      <dgm:spPr/>
      <dgm:t>
        <a:bodyPr/>
        <a:lstStyle/>
        <a:p>
          <a:endParaRPr lang="el-GR"/>
        </a:p>
      </dgm:t>
    </dgm:pt>
    <dgm:pt modelId="{97A59155-E1FE-44DA-8C00-4E32916729E8}" type="pres">
      <dgm:prSet presAssocID="{0CAE819F-3E19-4B51-ACAB-A4F09D2947C2}" presName="negativeSpace" presStyleCnt="0"/>
      <dgm:spPr/>
    </dgm:pt>
    <dgm:pt modelId="{021C8915-4C25-4D47-BF7F-527AFAF9F991}" type="pres">
      <dgm:prSet presAssocID="{0CAE819F-3E19-4B51-ACAB-A4F09D2947C2}" presName="childText" presStyleLbl="conFgAcc1" presStyleIdx="2" presStyleCnt="3">
        <dgm:presLayoutVars>
          <dgm:bulletEnabled val="1"/>
        </dgm:presLayoutVars>
      </dgm:prSet>
      <dgm:spPr/>
      <dgm:t>
        <a:bodyPr/>
        <a:lstStyle/>
        <a:p>
          <a:endParaRPr lang="el-GR"/>
        </a:p>
      </dgm:t>
    </dgm:pt>
  </dgm:ptLst>
  <dgm:cxnLst>
    <dgm:cxn modelId="{401EAB2F-5FA6-4EAC-86FE-B6680314CCF7}" type="presOf" srcId="{0CAE819F-3E19-4B51-ACAB-A4F09D2947C2}" destId="{31E11886-E198-4345-B1E0-2AA6E2A050FC}" srcOrd="0" destOrd="0" presId="urn:microsoft.com/office/officeart/2005/8/layout/list1"/>
    <dgm:cxn modelId="{8C7E367E-21CF-4487-A598-B97971E7BAC0}" srcId="{F69D1C28-F829-4BF2-A1D8-11487EC975F1}" destId="{4A73FB0B-9C24-4773-900C-52C16C0A11BF}" srcOrd="1" destOrd="0" parTransId="{A7CBF718-3AE5-46F2-A99C-F641A4F79926}" sibTransId="{A2A11D24-4107-423A-8E37-2C772FCA2D7F}"/>
    <dgm:cxn modelId="{CC1EDD15-84E0-4DED-9939-0FD09CA6C47E}" type="presOf" srcId="{0CAE819F-3E19-4B51-ACAB-A4F09D2947C2}" destId="{84399067-EA28-41B8-848A-B15FC5A06136}" srcOrd="1" destOrd="0" presId="urn:microsoft.com/office/officeart/2005/8/layout/list1"/>
    <dgm:cxn modelId="{E8FE96E4-358B-431B-8AFA-E527025C7C59}" srcId="{F69D1C28-F829-4BF2-A1D8-11487EC975F1}" destId="{025EBE45-E0CC-4852-A484-8FB78A075C12}" srcOrd="0" destOrd="0" parTransId="{D430C98E-2FB1-4E0D-9192-CFE1523C77A5}" sibTransId="{E4C8522F-8992-4569-977D-FF5EA8B453A8}"/>
    <dgm:cxn modelId="{572840FE-B069-4A64-8850-F70323C63CDB}" type="presOf" srcId="{55CA2592-FAD2-4EBE-9CD2-70E346299E1A}" destId="{56ECFE97-018B-4CF4-8B48-626776045008}" srcOrd="0" destOrd="0" presId="urn:microsoft.com/office/officeart/2005/8/layout/list1"/>
    <dgm:cxn modelId="{D9A775F3-42F1-4977-BB65-A57907B1107E}" type="presOf" srcId="{CF775754-0622-4E9B-A3A1-5E30AADD4B48}" destId="{021C8915-4C25-4D47-BF7F-527AFAF9F991}" srcOrd="0" destOrd="0" presId="urn:microsoft.com/office/officeart/2005/8/layout/list1"/>
    <dgm:cxn modelId="{FA88310D-A74F-4441-9FDE-BE1A949FF3E2}" type="presOf" srcId="{B25F5978-771B-4F8A-9C2C-379BECA4168E}" destId="{78D56246-4C9D-42BB-812D-9108412231A4}" srcOrd="0" destOrd="0" presId="urn:microsoft.com/office/officeart/2005/8/layout/list1"/>
    <dgm:cxn modelId="{4B07D868-1F0B-4124-B44A-550983185315}" type="presOf" srcId="{025EBE45-E0CC-4852-A484-8FB78A075C12}" destId="{DF1BF8B4-6ED3-4910-802E-F60D14AA7835}" srcOrd="1" destOrd="0" presId="urn:microsoft.com/office/officeart/2005/8/layout/list1"/>
    <dgm:cxn modelId="{5296A2AE-A8E8-47C2-A9ED-7563CACB1C06}" srcId="{025EBE45-E0CC-4852-A484-8FB78A075C12}" destId="{55CA2592-FAD2-4EBE-9CD2-70E346299E1A}" srcOrd="0" destOrd="0" parTransId="{9F124D23-0AFD-4217-AADE-F167D720D568}" sibTransId="{37CD498D-12DD-456B-B3CD-12749C06293A}"/>
    <dgm:cxn modelId="{93B991EC-C1C2-401E-84FA-48ED9DC0516F}" srcId="{F69D1C28-F829-4BF2-A1D8-11487EC975F1}" destId="{0CAE819F-3E19-4B51-ACAB-A4F09D2947C2}" srcOrd="2" destOrd="0" parTransId="{4C307AE9-E302-4AFC-BBCB-F4F44A06249F}" sibTransId="{CACBE040-C264-4A5A-9542-CB1B2F8BBB7C}"/>
    <dgm:cxn modelId="{43FECB91-F477-415F-B645-1F183AF93913}" type="presOf" srcId="{4A73FB0B-9C24-4773-900C-52C16C0A11BF}" destId="{80555141-3C98-47CB-99BB-DB279A6DB1D7}" srcOrd="1" destOrd="0" presId="urn:microsoft.com/office/officeart/2005/8/layout/list1"/>
    <dgm:cxn modelId="{6AF3D0F6-CB97-4E1D-8133-7102A35A034B}" type="presOf" srcId="{025EBE45-E0CC-4852-A484-8FB78A075C12}" destId="{83E8C68B-D839-41C6-9E1F-5A3E3FF4E9A7}" srcOrd="0" destOrd="0" presId="urn:microsoft.com/office/officeart/2005/8/layout/list1"/>
    <dgm:cxn modelId="{0272F250-9D7B-49FF-9811-F536267A7C80}" srcId="{0CAE819F-3E19-4B51-ACAB-A4F09D2947C2}" destId="{CF775754-0622-4E9B-A3A1-5E30AADD4B48}" srcOrd="0" destOrd="0" parTransId="{31713E3E-9627-4342-AA89-C4ACA4FE946F}" sibTransId="{BEEF1EC5-07DD-48BC-A9C1-7FC834D99ADF}"/>
    <dgm:cxn modelId="{F18D182A-5AF5-434C-B73C-0F7573EB4DFF}" srcId="{4A73FB0B-9C24-4773-900C-52C16C0A11BF}" destId="{B25F5978-771B-4F8A-9C2C-379BECA4168E}" srcOrd="0" destOrd="0" parTransId="{45968A25-8724-4C5B-93C2-2BBE3EECDE5D}" sibTransId="{4A483E3F-4C15-4440-AD59-C95B59CC8079}"/>
    <dgm:cxn modelId="{794897D7-1273-4472-B41C-48923580BD22}" type="presOf" srcId="{4A73FB0B-9C24-4773-900C-52C16C0A11BF}" destId="{03733687-E6CA-48B3-9AD7-B6AA5D73741B}" srcOrd="0" destOrd="0" presId="urn:microsoft.com/office/officeart/2005/8/layout/list1"/>
    <dgm:cxn modelId="{C19653E2-9D55-45B6-A6CF-602F771A01EC}" type="presOf" srcId="{F69D1C28-F829-4BF2-A1D8-11487EC975F1}" destId="{892BC88A-67AB-4142-84CC-1EBDF0F0A7E4}" srcOrd="0" destOrd="0" presId="urn:microsoft.com/office/officeart/2005/8/layout/list1"/>
    <dgm:cxn modelId="{AA02754A-379B-4EFA-BEDB-EA33CDE56111}" type="presParOf" srcId="{892BC88A-67AB-4142-84CC-1EBDF0F0A7E4}" destId="{4D0C0D2D-5CC1-489C-9992-F016E9A8BE5E}" srcOrd="0" destOrd="0" presId="urn:microsoft.com/office/officeart/2005/8/layout/list1"/>
    <dgm:cxn modelId="{D7CE9E13-1450-46A8-9C6E-8718A591A23D}" type="presParOf" srcId="{4D0C0D2D-5CC1-489C-9992-F016E9A8BE5E}" destId="{83E8C68B-D839-41C6-9E1F-5A3E3FF4E9A7}" srcOrd="0" destOrd="0" presId="urn:microsoft.com/office/officeart/2005/8/layout/list1"/>
    <dgm:cxn modelId="{7DA07669-A346-4B5D-9D9F-544158F6C2C9}" type="presParOf" srcId="{4D0C0D2D-5CC1-489C-9992-F016E9A8BE5E}" destId="{DF1BF8B4-6ED3-4910-802E-F60D14AA7835}" srcOrd="1" destOrd="0" presId="urn:microsoft.com/office/officeart/2005/8/layout/list1"/>
    <dgm:cxn modelId="{765D524B-7137-4D63-AB09-15AD78FD3FA8}" type="presParOf" srcId="{892BC88A-67AB-4142-84CC-1EBDF0F0A7E4}" destId="{65229941-64E6-43B8-B480-063E64E0B54E}" srcOrd="1" destOrd="0" presId="urn:microsoft.com/office/officeart/2005/8/layout/list1"/>
    <dgm:cxn modelId="{C58999C7-74B5-4478-8FBD-58F38FC3FEA1}" type="presParOf" srcId="{892BC88A-67AB-4142-84CC-1EBDF0F0A7E4}" destId="{56ECFE97-018B-4CF4-8B48-626776045008}" srcOrd="2" destOrd="0" presId="urn:microsoft.com/office/officeart/2005/8/layout/list1"/>
    <dgm:cxn modelId="{FA192162-E7D6-4560-BA1D-3CA2022EE7DA}" type="presParOf" srcId="{892BC88A-67AB-4142-84CC-1EBDF0F0A7E4}" destId="{D1DE2B97-1BAF-4F68-8B0E-C6924678DD8F}" srcOrd="3" destOrd="0" presId="urn:microsoft.com/office/officeart/2005/8/layout/list1"/>
    <dgm:cxn modelId="{FBF65D23-473C-4810-A861-3A3896E82D81}" type="presParOf" srcId="{892BC88A-67AB-4142-84CC-1EBDF0F0A7E4}" destId="{EF7B07D2-7080-4C5E-9E8C-5CB2B45E50C7}" srcOrd="4" destOrd="0" presId="urn:microsoft.com/office/officeart/2005/8/layout/list1"/>
    <dgm:cxn modelId="{775341E5-7180-479A-B45E-F900AE2FFA97}" type="presParOf" srcId="{EF7B07D2-7080-4C5E-9E8C-5CB2B45E50C7}" destId="{03733687-E6CA-48B3-9AD7-B6AA5D73741B}" srcOrd="0" destOrd="0" presId="urn:microsoft.com/office/officeart/2005/8/layout/list1"/>
    <dgm:cxn modelId="{5508CE6D-4388-4762-A25E-8C9739A84864}" type="presParOf" srcId="{EF7B07D2-7080-4C5E-9E8C-5CB2B45E50C7}" destId="{80555141-3C98-47CB-99BB-DB279A6DB1D7}" srcOrd="1" destOrd="0" presId="urn:microsoft.com/office/officeart/2005/8/layout/list1"/>
    <dgm:cxn modelId="{17F03834-47C8-4EE0-A04E-656B3627B39D}" type="presParOf" srcId="{892BC88A-67AB-4142-84CC-1EBDF0F0A7E4}" destId="{4E0FBA14-9EBC-454E-90C5-3B166E7F1F9C}" srcOrd="5" destOrd="0" presId="urn:microsoft.com/office/officeart/2005/8/layout/list1"/>
    <dgm:cxn modelId="{C54BA1A9-21BB-4288-BA38-B91FF16641B1}" type="presParOf" srcId="{892BC88A-67AB-4142-84CC-1EBDF0F0A7E4}" destId="{78D56246-4C9D-42BB-812D-9108412231A4}" srcOrd="6" destOrd="0" presId="urn:microsoft.com/office/officeart/2005/8/layout/list1"/>
    <dgm:cxn modelId="{CA453172-B87A-4F0B-904D-5181430B6895}" type="presParOf" srcId="{892BC88A-67AB-4142-84CC-1EBDF0F0A7E4}" destId="{7AE5A82C-D4AA-4665-AED2-FC882E795DD8}" srcOrd="7" destOrd="0" presId="urn:microsoft.com/office/officeart/2005/8/layout/list1"/>
    <dgm:cxn modelId="{3A18E310-1CF1-41CA-978C-BF4D1F7D73AF}" type="presParOf" srcId="{892BC88A-67AB-4142-84CC-1EBDF0F0A7E4}" destId="{A4B47868-E163-4088-B239-43B2256B39A9}" srcOrd="8" destOrd="0" presId="urn:microsoft.com/office/officeart/2005/8/layout/list1"/>
    <dgm:cxn modelId="{A7B424AA-2080-4422-BAE5-5983B2E29FF7}" type="presParOf" srcId="{A4B47868-E163-4088-B239-43B2256B39A9}" destId="{31E11886-E198-4345-B1E0-2AA6E2A050FC}" srcOrd="0" destOrd="0" presId="urn:microsoft.com/office/officeart/2005/8/layout/list1"/>
    <dgm:cxn modelId="{3D3E3C3D-69DD-4CC9-8FE9-FA2AB6A553BC}" type="presParOf" srcId="{A4B47868-E163-4088-B239-43B2256B39A9}" destId="{84399067-EA28-41B8-848A-B15FC5A06136}" srcOrd="1" destOrd="0" presId="urn:microsoft.com/office/officeart/2005/8/layout/list1"/>
    <dgm:cxn modelId="{B71DAF67-A194-42A2-A3BF-05349F3379F1}" type="presParOf" srcId="{892BC88A-67AB-4142-84CC-1EBDF0F0A7E4}" destId="{97A59155-E1FE-44DA-8C00-4E32916729E8}" srcOrd="9" destOrd="0" presId="urn:microsoft.com/office/officeart/2005/8/layout/list1"/>
    <dgm:cxn modelId="{7CFF7CFC-A97A-42C2-B784-3FDC7CE230B4}" type="presParOf" srcId="{892BC88A-67AB-4142-84CC-1EBDF0F0A7E4}" destId="{021C8915-4C25-4D47-BF7F-527AFAF9F991}"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9249DB-16F4-4635-9DDC-CA8CC2A095C6}" type="doc">
      <dgm:prSet loTypeId="urn:microsoft.com/office/officeart/2005/8/layout/arrow6" loCatId="relationship" qsTypeId="urn:microsoft.com/office/officeart/2005/8/quickstyle/simple1" qsCatId="simple" csTypeId="urn:microsoft.com/office/officeart/2005/8/colors/accent0_3" csCatId="mainScheme" phldr="1"/>
      <dgm:spPr/>
      <dgm:t>
        <a:bodyPr/>
        <a:lstStyle/>
        <a:p>
          <a:endParaRPr lang="el-GR"/>
        </a:p>
      </dgm:t>
    </dgm:pt>
    <dgm:pt modelId="{5EDCE8F3-6271-42D3-B83E-B441B040278C}">
      <dgm:prSet phldrT="[Text]"/>
      <dgm:spPr/>
      <dgm:t>
        <a:bodyPr/>
        <a:lstStyle/>
        <a:p>
          <a:r>
            <a:rPr lang="en-GB" dirty="0" smtClean="0"/>
            <a:t>Standard held in high regard</a:t>
          </a:r>
          <a:endParaRPr lang="el-GR" dirty="0"/>
        </a:p>
      </dgm:t>
    </dgm:pt>
    <dgm:pt modelId="{81C843F0-58D5-471E-8F7C-6077748B3993}" type="parTrans" cxnId="{C8B9957E-AE8A-4BC6-B30C-A854EF1D5F06}">
      <dgm:prSet/>
      <dgm:spPr/>
      <dgm:t>
        <a:bodyPr/>
        <a:lstStyle/>
        <a:p>
          <a:endParaRPr lang="el-GR"/>
        </a:p>
      </dgm:t>
    </dgm:pt>
    <dgm:pt modelId="{96374730-AA69-4A94-95EA-8B8A21305B20}" type="sibTrans" cxnId="{C8B9957E-AE8A-4BC6-B30C-A854EF1D5F06}">
      <dgm:prSet/>
      <dgm:spPr/>
      <dgm:t>
        <a:bodyPr/>
        <a:lstStyle/>
        <a:p>
          <a:endParaRPr lang="el-GR"/>
        </a:p>
      </dgm:t>
    </dgm:pt>
    <dgm:pt modelId="{A73C158A-3E88-4E4A-86E7-899F1EEE693A}">
      <dgm:prSet phldrT="[Text]"/>
      <dgm:spPr/>
      <dgm:t>
        <a:bodyPr/>
        <a:lstStyle/>
        <a:p>
          <a:r>
            <a:rPr lang="en-GB" dirty="0" smtClean="0"/>
            <a:t>Hostility towards RP</a:t>
          </a:r>
          <a:endParaRPr lang="el-GR" dirty="0"/>
        </a:p>
      </dgm:t>
    </dgm:pt>
    <dgm:pt modelId="{5D4ACDCB-8EF1-47B7-9408-C9EF49F20A08}" type="parTrans" cxnId="{BB82EE82-8DF9-41D7-BC27-E1F37AB9571A}">
      <dgm:prSet/>
      <dgm:spPr/>
      <dgm:t>
        <a:bodyPr/>
        <a:lstStyle/>
        <a:p>
          <a:endParaRPr lang="el-GR"/>
        </a:p>
      </dgm:t>
    </dgm:pt>
    <dgm:pt modelId="{39FFB983-4794-43CC-8345-2E86244A4247}" type="sibTrans" cxnId="{BB82EE82-8DF9-41D7-BC27-E1F37AB9571A}">
      <dgm:prSet/>
      <dgm:spPr/>
      <dgm:t>
        <a:bodyPr/>
        <a:lstStyle/>
        <a:p>
          <a:endParaRPr lang="el-GR"/>
        </a:p>
      </dgm:t>
    </dgm:pt>
    <dgm:pt modelId="{F7DE79E8-1AA3-416D-B731-C71BB2B34B45}" type="pres">
      <dgm:prSet presAssocID="{5B9249DB-16F4-4635-9DDC-CA8CC2A095C6}" presName="compositeShape" presStyleCnt="0">
        <dgm:presLayoutVars>
          <dgm:chMax val="2"/>
          <dgm:dir/>
          <dgm:resizeHandles val="exact"/>
        </dgm:presLayoutVars>
      </dgm:prSet>
      <dgm:spPr/>
      <dgm:t>
        <a:bodyPr/>
        <a:lstStyle/>
        <a:p>
          <a:endParaRPr lang="el-GR"/>
        </a:p>
      </dgm:t>
    </dgm:pt>
    <dgm:pt modelId="{1BE4551D-35D0-4787-B217-CB79335CF0DE}" type="pres">
      <dgm:prSet presAssocID="{5B9249DB-16F4-4635-9DDC-CA8CC2A095C6}" presName="ribbon" presStyleLbl="node1" presStyleIdx="0" presStyleCnt="1" custScaleX="213247" custLinFactNeighborX="2411" custLinFactNeighborY="-147"/>
      <dgm:spPr/>
    </dgm:pt>
    <dgm:pt modelId="{8FB314B4-29D9-4607-B092-ABEEC3D39F41}" type="pres">
      <dgm:prSet presAssocID="{5B9249DB-16F4-4635-9DDC-CA8CC2A095C6}" presName="leftArrowText" presStyleLbl="node1" presStyleIdx="0" presStyleCnt="1" custScaleX="239833" custLinFactNeighborX="-73226" custLinFactNeighborY="7013">
        <dgm:presLayoutVars>
          <dgm:chMax val="0"/>
          <dgm:bulletEnabled val="1"/>
        </dgm:presLayoutVars>
      </dgm:prSet>
      <dgm:spPr/>
      <dgm:t>
        <a:bodyPr/>
        <a:lstStyle/>
        <a:p>
          <a:endParaRPr lang="el-GR"/>
        </a:p>
      </dgm:t>
    </dgm:pt>
    <dgm:pt modelId="{300EE711-4D71-4BF0-B03B-B8AADE2B1503}" type="pres">
      <dgm:prSet presAssocID="{5B9249DB-16F4-4635-9DDC-CA8CC2A095C6}" presName="rightArrowText" presStyleLbl="node1" presStyleIdx="0" presStyleCnt="1" custScaleX="219734" custLinFactNeighborX="68364" custLinFactNeighborY="6631">
        <dgm:presLayoutVars>
          <dgm:chMax val="0"/>
          <dgm:bulletEnabled val="1"/>
        </dgm:presLayoutVars>
      </dgm:prSet>
      <dgm:spPr/>
      <dgm:t>
        <a:bodyPr/>
        <a:lstStyle/>
        <a:p>
          <a:endParaRPr lang="el-GR"/>
        </a:p>
      </dgm:t>
    </dgm:pt>
  </dgm:ptLst>
  <dgm:cxnLst>
    <dgm:cxn modelId="{08DF11F2-087A-49E8-9E98-E474C8CC680E}" type="presOf" srcId="{5B9249DB-16F4-4635-9DDC-CA8CC2A095C6}" destId="{F7DE79E8-1AA3-416D-B731-C71BB2B34B45}" srcOrd="0" destOrd="0" presId="urn:microsoft.com/office/officeart/2005/8/layout/arrow6"/>
    <dgm:cxn modelId="{14485E00-0363-43CB-AB82-D08BCC8A0A90}" type="presOf" srcId="{5EDCE8F3-6271-42D3-B83E-B441B040278C}" destId="{8FB314B4-29D9-4607-B092-ABEEC3D39F41}" srcOrd="0" destOrd="0" presId="urn:microsoft.com/office/officeart/2005/8/layout/arrow6"/>
    <dgm:cxn modelId="{BB82EE82-8DF9-41D7-BC27-E1F37AB9571A}" srcId="{5B9249DB-16F4-4635-9DDC-CA8CC2A095C6}" destId="{A73C158A-3E88-4E4A-86E7-899F1EEE693A}" srcOrd="1" destOrd="0" parTransId="{5D4ACDCB-8EF1-47B7-9408-C9EF49F20A08}" sibTransId="{39FFB983-4794-43CC-8345-2E86244A4247}"/>
    <dgm:cxn modelId="{F29985A9-CA74-4815-A5BF-C479FFED5807}" type="presOf" srcId="{A73C158A-3E88-4E4A-86E7-899F1EEE693A}" destId="{300EE711-4D71-4BF0-B03B-B8AADE2B1503}" srcOrd="0" destOrd="0" presId="urn:microsoft.com/office/officeart/2005/8/layout/arrow6"/>
    <dgm:cxn modelId="{C8B9957E-AE8A-4BC6-B30C-A854EF1D5F06}" srcId="{5B9249DB-16F4-4635-9DDC-CA8CC2A095C6}" destId="{5EDCE8F3-6271-42D3-B83E-B441B040278C}" srcOrd="0" destOrd="0" parTransId="{81C843F0-58D5-471E-8F7C-6077748B3993}" sibTransId="{96374730-AA69-4A94-95EA-8B8A21305B20}"/>
    <dgm:cxn modelId="{2F457591-4011-45D2-88C9-5670BBA66701}" type="presParOf" srcId="{F7DE79E8-1AA3-416D-B731-C71BB2B34B45}" destId="{1BE4551D-35D0-4787-B217-CB79335CF0DE}" srcOrd="0" destOrd="0" presId="urn:microsoft.com/office/officeart/2005/8/layout/arrow6"/>
    <dgm:cxn modelId="{04384234-9F1D-49F9-BF8A-F86F9989761F}" type="presParOf" srcId="{F7DE79E8-1AA3-416D-B731-C71BB2B34B45}" destId="{8FB314B4-29D9-4607-B092-ABEEC3D39F41}" srcOrd="1" destOrd="0" presId="urn:microsoft.com/office/officeart/2005/8/layout/arrow6"/>
    <dgm:cxn modelId="{FD058738-755C-4732-98C2-73665FB8B788}" type="presParOf" srcId="{F7DE79E8-1AA3-416D-B731-C71BB2B34B45}" destId="{300EE711-4D71-4BF0-B03B-B8AADE2B1503}" srcOrd="2" destOrd="0" presId="urn:microsoft.com/office/officeart/2005/8/layout/arrow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9249DB-16F4-4635-9DDC-CA8CC2A095C6}" type="doc">
      <dgm:prSet loTypeId="urn:microsoft.com/office/officeart/2005/8/layout/arrow6" loCatId="relationship" qsTypeId="urn:microsoft.com/office/officeart/2005/8/quickstyle/simple1" qsCatId="simple" csTypeId="urn:microsoft.com/office/officeart/2005/8/colors/accent0_3" csCatId="mainScheme" phldr="1"/>
      <dgm:spPr/>
      <dgm:t>
        <a:bodyPr/>
        <a:lstStyle/>
        <a:p>
          <a:endParaRPr lang="el-GR"/>
        </a:p>
      </dgm:t>
    </dgm:pt>
    <dgm:pt modelId="{5EDCE8F3-6271-42D3-B83E-B441B040278C}">
      <dgm:prSet phldrT="[Text]"/>
      <dgm:spPr/>
      <dgm:t>
        <a:bodyPr/>
        <a:lstStyle/>
        <a:p>
          <a:r>
            <a:rPr lang="en-GB" dirty="0" smtClean="0"/>
            <a:t>Standard is ‘superior’ model</a:t>
          </a:r>
          <a:endParaRPr lang="el-GR" dirty="0"/>
        </a:p>
      </dgm:t>
    </dgm:pt>
    <dgm:pt modelId="{81C843F0-58D5-471E-8F7C-6077748B3993}" type="parTrans" cxnId="{C8B9957E-AE8A-4BC6-B30C-A854EF1D5F06}">
      <dgm:prSet/>
      <dgm:spPr/>
      <dgm:t>
        <a:bodyPr/>
        <a:lstStyle/>
        <a:p>
          <a:endParaRPr lang="el-GR"/>
        </a:p>
      </dgm:t>
    </dgm:pt>
    <dgm:pt modelId="{96374730-AA69-4A94-95EA-8B8A21305B20}" type="sibTrans" cxnId="{C8B9957E-AE8A-4BC6-B30C-A854EF1D5F06}">
      <dgm:prSet/>
      <dgm:spPr/>
      <dgm:t>
        <a:bodyPr/>
        <a:lstStyle/>
        <a:p>
          <a:endParaRPr lang="el-GR"/>
        </a:p>
      </dgm:t>
    </dgm:pt>
    <dgm:pt modelId="{A73C158A-3E88-4E4A-86E7-899F1EEE693A}">
      <dgm:prSet phldrT="[Text]"/>
      <dgm:spPr/>
      <dgm:t>
        <a:bodyPr/>
        <a:lstStyle/>
        <a:p>
          <a:r>
            <a:rPr lang="en-GB" dirty="0" smtClean="0"/>
            <a:t>NS-like pronunciations uncommon / hard to understand</a:t>
          </a:r>
          <a:endParaRPr lang="el-GR" dirty="0"/>
        </a:p>
      </dgm:t>
    </dgm:pt>
    <dgm:pt modelId="{5D4ACDCB-8EF1-47B7-9408-C9EF49F20A08}" type="parTrans" cxnId="{BB82EE82-8DF9-41D7-BC27-E1F37AB9571A}">
      <dgm:prSet/>
      <dgm:spPr/>
      <dgm:t>
        <a:bodyPr/>
        <a:lstStyle/>
        <a:p>
          <a:endParaRPr lang="el-GR"/>
        </a:p>
      </dgm:t>
    </dgm:pt>
    <dgm:pt modelId="{39FFB983-4794-43CC-8345-2E86244A4247}" type="sibTrans" cxnId="{BB82EE82-8DF9-41D7-BC27-E1F37AB9571A}">
      <dgm:prSet/>
      <dgm:spPr/>
      <dgm:t>
        <a:bodyPr/>
        <a:lstStyle/>
        <a:p>
          <a:endParaRPr lang="el-GR"/>
        </a:p>
      </dgm:t>
    </dgm:pt>
    <dgm:pt modelId="{F7DE79E8-1AA3-416D-B731-C71BB2B34B45}" type="pres">
      <dgm:prSet presAssocID="{5B9249DB-16F4-4635-9DDC-CA8CC2A095C6}" presName="compositeShape" presStyleCnt="0">
        <dgm:presLayoutVars>
          <dgm:chMax val="2"/>
          <dgm:dir/>
          <dgm:resizeHandles val="exact"/>
        </dgm:presLayoutVars>
      </dgm:prSet>
      <dgm:spPr/>
      <dgm:t>
        <a:bodyPr/>
        <a:lstStyle/>
        <a:p>
          <a:endParaRPr lang="el-GR"/>
        </a:p>
      </dgm:t>
    </dgm:pt>
    <dgm:pt modelId="{1BE4551D-35D0-4787-B217-CB79335CF0DE}" type="pres">
      <dgm:prSet presAssocID="{5B9249DB-16F4-4635-9DDC-CA8CC2A095C6}" presName="ribbon" presStyleLbl="node1" presStyleIdx="0" presStyleCnt="1" custScaleX="213247" custLinFactNeighborX="2677" custLinFactNeighborY="4762"/>
      <dgm:spPr/>
    </dgm:pt>
    <dgm:pt modelId="{8FB314B4-29D9-4607-B092-ABEEC3D39F41}" type="pres">
      <dgm:prSet presAssocID="{5B9249DB-16F4-4635-9DDC-CA8CC2A095C6}" presName="leftArrowText" presStyleLbl="node1" presStyleIdx="0" presStyleCnt="1" custScaleX="239833" custLinFactNeighborX="-73226" custLinFactNeighborY="7013">
        <dgm:presLayoutVars>
          <dgm:chMax val="0"/>
          <dgm:bulletEnabled val="1"/>
        </dgm:presLayoutVars>
      </dgm:prSet>
      <dgm:spPr/>
      <dgm:t>
        <a:bodyPr/>
        <a:lstStyle/>
        <a:p>
          <a:endParaRPr lang="el-GR"/>
        </a:p>
      </dgm:t>
    </dgm:pt>
    <dgm:pt modelId="{300EE711-4D71-4BF0-B03B-B8AADE2B1503}" type="pres">
      <dgm:prSet presAssocID="{5B9249DB-16F4-4635-9DDC-CA8CC2A095C6}" presName="rightArrowText" presStyleLbl="node1" presStyleIdx="0" presStyleCnt="1" custScaleX="219734" custLinFactNeighborX="68364" custLinFactNeighborY="6631">
        <dgm:presLayoutVars>
          <dgm:chMax val="0"/>
          <dgm:bulletEnabled val="1"/>
        </dgm:presLayoutVars>
      </dgm:prSet>
      <dgm:spPr/>
      <dgm:t>
        <a:bodyPr/>
        <a:lstStyle/>
        <a:p>
          <a:endParaRPr lang="el-GR"/>
        </a:p>
      </dgm:t>
    </dgm:pt>
  </dgm:ptLst>
  <dgm:cxnLst>
    <dgm:cxn modelId="{BB82EE82-8DF9-41D7-BC27-E1F37AB9571A}" srcId="{5B9249DB-16F4-4635-9DDC-CA8CC2A095C6}" destId="{A73C158A-3E88-4E4A-86E7-899F1EEE693A}" srcOrd="1" destOrd="0" parTransId="{5D4ACDCB-8EF1-47B7-9408-C9EF49F20A08}" sibTransId="{39FFB983-4794-43CC-8345-2E86244A4247}"/>
    <dgm:cxn modelId="{C8B9957E-AE8A-4BC6-B30C-A854EF1D5F06}" srcId="{5B9249DB-16F4-4635-9DDC-CA8CC2A095C6}" destId="{5EDCE8F3-6271-42D3-B83E-B441B040278C}" srcOrd="0" destOrd="0" parTransId="{81C843F0-58D5-471E-8F7C-6077748B3993}" sibTransId="{96374730-AA69-4A94-95EA-8B8A21305B20}"/>
    <dgm:cxn modelId="{FBFCCB66-1569-4160-826D-57D6A02117E1}" type="presOf" srcId="{A73C158A-3E88-4E4A-86E7-899F1EEE693A}" destId="{300EE711-4D71-4BF0-B03B-B8AADE2B1503}" srcOrd="0" destOrd="0" presId="urn:microsoft.com/office/officeart/2005/8/layout/arrow6"/>
    <dgm:cxn modelId="{28D8B4C1-1529-4EB3-B14C-6C7CC9EB7879}" type="presOf" srcId="{5B9249DB-16F4-4635-9DDC-CA8CC2A095C6}" destId="{F7DE79E8-1AA3-416D-B731-C71BB2B34B45}" srcOrd="0" destOrd="0" presId="urn:microsoft.com/office/officeart/2005/8/layout/arrow6"/>
    <dgm:cxn modelId="{2C024E5C-64E0-470E-ADC0-CBC36D9D5F2A}" type="presOf" srcId="{5EDCE8F3-6271-42D3-B83E-B441B040278C}" destId="{8FB314B4-29D9-4607-B092-ABEEC3D39F41}" srcOrd="0" destOrd="0" presId="urn:microsoft.com/office/officeart/2005/8/layout/arrow6"/>
    <dgm:cxn modelId="{863D4679-0C71-4E02-BA2B-5552AA251052}" type="presParOf" srcId="{F7DE79E8-1AA3-416D-B731-C71BB2B34B45}" destId="{1BE4551D-35D0-4787-B217-CB79335CF0DE}" srcOrd="0" destOrd="0" presId="urn:microsoft.com/office/officeart/2005/8/layout/arrow6"/>
    <dgm:cxn modelId="{F018D949-C668-4187-9B3F-636CDD7786D0}" type="presParOf" srcId="{F7DE79E8-1AA3-416D-B731-C71BB2B34B45}" destId="{8FB314B4-29D9-4607-B092-ABEEC3D39F41}" srcOrd="1" destOrd="0" presId="urn:microsoft.com/office/officeart/2005/8/layout/arrow6"/>
    <dgm:cxn modelId="{6CD1A6DA-AAEC-493C-9A37-C549A75E6D28}" type="presParOf" srcId="{F7DE79E8-1AA3-416D-B731-C71BB2B34B45}" destId="{300EE711-4D71-4BF0-B03B-B8AADE2B1503}" srcOrd="2" destOrd="0" presId="urn:microsoft.com/office/officeart/2005/8/layout/arrow6"/>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0CC9E0-A8D9-4F7D-8EDB-4F04D4AAA291}" type="doc">
      <dgm:prSet loTypeId="urn:microsoft.com/office/officeart/2005/8/layout/hList9" loCatId="list" qsTypeId="urn:microsoft.com/office/officeart/2005/8/quickstyle/simple1" qsCatId="simple" csTypeId="urn:microsoft.com/office/officeart/2005/8/colors/accent0_3" csCatId="mainScheme" phldr="1"/>
      <dgm:spPr/>
      <dgm:t>
        <a:bodyPr/>
        <a:lstStyle/>
        <a:p>
          <a:endParaRPr lang="el-GR"/>
        </a:p>
      </dgm:t>
    </dgm:pt>
    <dgm:pt modelId="{93475E96-A50A-4729-A1AC-46028E4BE61A}">
      <dgm:prSet phldrT="[Text]"/>
      <dgm:spPr>
        <a:solidFill>
          <a:schemeClr val="tx2"/>
        </a:solidFill>
        <a:scene3d>
          <a:camera prst="orthographicFront"/>
          <a:lightRig rig="threePt" dir="t"/>
        </a:scene3d>
        <a:sp3d>
          <a:bevelT/>
        </a:sp3d>
      </dgm:spPr>
      <dgm:t>
        <a:bodyPr/>
        <a:lstStyle/>
        <a:p>
          <a:r>
            <a:rPr lang="en-GB" b="1" dirty="0" smtClean="0"/>
            <a:t>Said</a:t>
          </a:r>
          <a:endParaRPr lang="el-GR" b="1" dirty="0"/>
        </a:p>
      </dgm:t>
    </dgm:pt>
    <dgm:pt modelId="{AA661324-97B2-4CE9-AF31-3ED9EF4089AB}" type="parTrans" cxnId="{F8984C62-61C8-49E2-B09D-0289554F1B1F}">
      <dgm:prSet/>
      <dgm:spPr/>
      <dgm:t>
        <a:bodyPr/>
        <a:lstStyle/>
        <a:p>
          <a:endParaRPr lang="el-GR"/>
        </a:p>
      </dgm:t>
    </dgm:pt>
    <dgm:pt modelId="{848AB79E-5EEA-4376-A534-5DC5BE5AD324}" type="sibTrans" cxnId="{F8984C62-61C8-49E2-B09D-0289554F1B1F}">
      <dgm:prSet/>
      <dgm:spPr/>
      <dgm:t>
        <a:bodyPr/>
        <a:lstStyle/>
        <a:p>
          <a:endParaRPr lang="el-GR"/>
        </a:p>
      </dgm:t>
    </dgm:pt>
    <dgm:pt modelId="{0540D012-FCA4-4760-B7A8-B39D2858079F}">
      <dgm:prSet phldrT="[Text]"/>
      <dgm:spPr>
        <a:scene3d>
          <a:camera prst="orthographicFront"/>
          <a:lightRig rig="threePt" dir="t"/>
        </a:scene3d>
        <a:sp3d>
          <a:bevelT/>
        </a:sp3d>
      </dgm:spPr>
      <dgm:t>
        <a:bodyPr/>
        <a:lstStyle/>
        <a:p>
          <a:r>
            <a:rPr lang="en-GB" b="1" dirty="0" smtClean="0"/>
            <a:t>Standard Language Ideology</a:t>
          </a:r>
          <a:endParaRPr lang="el-GR" b="1" dirty="0"/>
        </a:p>
      </dgm:t>
    </dgm:pt>
    <dgm:pt modelId="{F7E269E7-4379-4E03-B2C6-58C2391C35F1}" type="parTrans" cxnId="{015E5966-88AE-4C33-8C2A-3DBFF8F9848C}">
      <dgm:prSet/>
      <dgm:spPr/>
      <dgm:t>
        <a:bodyPr/>
        <a:lstStyle/>
        <a:p>
          <a:endParaRPr lang="el-GR"/>
        </a:p>
      </dgm:t>
    </dgm:pt>
    <dgm:pt modelId="{9E3D12A3-710B-4DE9-9285-531907DCD349}" type="sibTrans" cxnId="{015E5966-88AE-4C33-8C2A-3DBFF8F9848C}">
      <dgm:prSet/>
      <dgm:spPr/>
      <dgm:t>
        <a:bodyPr/>
        <a:lstStyle/>
        <a:p>
          <a:endParaRPr lang="el-GR"/>
        </a:p>
      </dgm:t>
    </dgm:pt>
    <dgm:pt modelId="{ABAB20DE-6C91-443C-9CD7-C4EB68CDB86A}">
      <dgm:prSet phldrT="[Text]"/>
      <dgm:spPr>
        <a:solidFill>
          <a:schemeClr val="dk2">
            <a:hueOff val="0"/>
            <a:satOff val="0"/>
            <a:lumOff val="0"/>
            <a:alpha val="65000"/>
          </a:schemeClr>
        </a:solidFill>
      </dgm:spPr>
      <dgm:t>
        <a:bodyPr/>
        <a:lstStyle/>
        <a:p>
          <a:r>
            <a:rPr lang="en-GB" dirty="0" smtClean="0"/>
            <a:t>Unsaid</a:t>
          </a:r>
          <a:endParaRPr lang="el-GR" dirty="0"/>
        </a:p>
      </dgm:t>
    </dgm:pt>
    <dgm:pt modelId="{742F34B7-5CD3-4C9B-8768-56624EE6B5F8}" type="parTrans" cxnId="{8C06464C-8994-47DA-9151-9A4DCF94B2DC}">
      <dgm:prSet/>
      <dgm:spPr/>
      <dgm:t>
        <a:bodyPr/>
        <a:lstStyle/>
        <a:p>
          <a:endParaRPr lang="el-GR"/>
        </a:p>
      </dgm:t>
    </dgm:pt>
    <dgm:pt modelId="{F9D4D729-F5DE-41BA-A723-B9DAFC0AE12B}" type="sibTrans" cxnId="{8C06464C-8994-47DA-9151-9A4DCF94B2DC}">
      <dgm:prSet/>
      <dgm:spPr/>
      <dgm:t>
        <a:bodyPr/>
        <a:lstStyle/>
        <a:p>
          <a:endParaRPr lang="el-GR"/>
        </a:p>
      </dgm:t>
    </dgm:pt>
    <dgm:pt modelId="{2B118217-E721-4EC9-8AE9-D78C667C71BF}">
      <dgm:prSet phldrT="[Text]"/>
      <dgm:spPr>
        <a:solidFill>
          <a:schemeClr val="dk2">
            <a:tint val="40000"/>
            <a:hueOff val="0"/>
            <a:satOff val="0"/>
            <a:lumOff val="0"/>
            <a:alpha val="42000"/>
          </a:schemeClr>
        </a:solidFill>
      </dgm:spPr>
      <dgm:t>
        <a:bodyPr/>
        <a:lstStyle/>
        <a:p>
          <a:r>
            <a:rPr lang="en-GB" dirty="0" smtClean="0">
              <a:solidFill>
                <a:schemeClr val="bg2">
                  <a:lumMod val="90000"/>
                </a:schemeClr>
              </a:solidFill>
            </a:rPr>
            <a:t>English as a Lingua Franca</a:t>
          </a:r>
          <a:endParaRPr lang="el-GR" dirty="0">
            <a:solidFill>
              <a:schemeClr val="bg2">
                <a:lumMod val="90000"/>
              </a:schemeClr>
            </a:solidFill>
          </a:endParaRPr>
        </a:p>
      </dgm:t>
    </dgm:pt>
    <dgm:pt modelId="{75A892CD-AE02-458D-A04D-C0B9F3BC7F60}" type="parTrans" cxnId="{31524EBA-44C7-495E-B50F-DCEE2FFDDBCD}">
      <dgm:prSet/>
      <dgm:spPr/>
      <dgm:t>
        <a:bodyPr/>
        <a:lstStyle/>
        <a:p>
          <a:endParaRPr lang="el-GR"/>
        </a:p>
      </dgm:t>
    </dgm:pt>
    <dgm:pt modelId="{6AE9949D-3BDD-4C1B-9E96-6224A97B1B64}" type="sibTrans" cxnId="{31524EBA-44C7-495E-B50F-DCEE2FFDDBCD}">
      <dgm:prSet/>
      <dgm:spPr/>
      <dgm:t>
        <a:bodyPr/>
        <a:lstStyle/>
        <a:p>
          <a:endParaRPr lang="el-GR"/>
        </a:p>
      </dgm:t>
    </dgm:pt>
    <dgm:pt modelId="{2822A32E-9B5B-427B-9CCF-FBA638CBB38F}" type="pres">
      <dgm:prSet presAssocID="{FC0CC9E0-A8D9-4F7D-8EDB-4F04D4AAA291}" presName="list" presStyleCnt="0">
        <dgm:presLayoutVars>
          <dgm:dir/>
          <dgm:animLvl val="lvl"/>
        </dgm:presLayoutVars>
      </dgm:prSet>
      <dgm:spPr/>
      <dgm:t>
        <a:bodyPr/>
        <a:lstStyle/>
        <a:p>
          <a:endParaRPr lang="el-GR"/>
        </a:p>
      </dgm:t>
    </dgm:pt>
    <dgm:pt modelId="{7F5B85AB-0197-4C61-9C4A-F45D79067293}" type="pres">
      <dgm:prSet presAssocID="{93475E96-A50A-4729-A1AC-46028E4BE61A}" presName="posSpace" presStyleCnt="0"/>
      <dgm:spPr/>
    </dgm:pt>
    <dgm:pt modelId="{B54FB86E-09CF-4DD0-A9B9-C7751E26370B}" type="pres">
      <dgm:prSet presAssocID="{93475E96-A50A-4729-A1AC-46028E4BE61A}" presName="vertFlow" presStyleCnt="0"/>
      <dgm:spPr/>
    </dgm:pt>
    <dgm:pt modelId="{56AAE264-F535-447A-9D10-84029590B58D}" type="pres">
      <dgm:prSet presAssocID="{93475E96-A50A-4729-A1AC-46028E4BE61A}" presName="topSpace" presStyleCnt="0"/>
      <dgm:spPr/>
    </dgm:pt>
    <dgm:pt modelId="{E7FEE2AD-46B2-4A0E-82ED-DF9331D5CCD6}" type="pres">
      <dgm:prSet presAssocID="{93475E96-A50A-4729-A1AC-46028E4BE61A}" presName="firstComp" presStyleCnt="0"/>
      <dgm:spPr/>
    </dgm:pt>
    <dgm:pt modelId="{31B54C06-2505-4418-B582-CAFED8A24A2F}" type="pres">
      <dgm:prSet presAssocID="{93475E96-A50A-4729-A1AC-46028E4BE61A}" presName="firstChild" presStyleLbl="bgAccFollowNode1" presStyleIdx="0" presStyleCnt="2"/>
      <dgm:spPr/>
      <dgm:t>
        <a:bodyPr/>
        <a:lstStyle/>
        <a:p>
          <a:endParaRPr lang="el-GR"/>
        </a:p>
      </dgm:t>
    </dgm:pt>
    <dgm:pt modelId="{F8D4FFCB-87EE-4DD2-9D00-512C32D7E3D4}" type="pres">
      <dgm:prSet presAssocID="{93475E96-A50A-4729-A1AC-46028E4BE61A}" presName="firstChildTx" presStyleLbl="bgAccFollowNode1" presStyleIdx="0" presStyleCnt="2">
        <dgm:presLayoutVars>
          <dgm:bulletEnabled val="1"/>
        </dgm:presLayoutVars>
      </dgm:prSet>
      <dgm:spPr/>
      <dgm:t>
        <a:bodyPr/>
        <a:lstStyle/>
        <a:p>
          <a:endParaRPr lang="el-GR"/>
        </a:p>
      </dgm:t>
    </dgm:pt>
    <dgm:pt modelId="{843980C3-91C2-46D3-86F9-61440732969C}" type="pres">
      <dgm:prSet presAssocID="{93475E96-A50A-4729-A1AC-46028E4BE61A}" presName="negSpace" presStyleCnt="0"/>
      <dgm:spPr/>
    </dgm:pt>
    <dgm:pt modelId="{B404BFBF-F7E0-468F-B137-FAA491044CD7}" type="pres">
      <dgm:prSet presAssocID="{93475E96-A50A-4729-A1AC-46028E4BE61A}" presName="circle" presStyleLbl="node1" presStyleIdx="0" presStyleCnt="2"/>
      <dgm:spPr/>
      <dgm:t>
        <a:bodyPr/>
        <a:lstStyle/>
        <a:p>
          <a:endParaRPr lang="el-GR"/>
        </a:p>
      </dgm:t>
    </dgm:pt>
    <dgm:pt modelId="{C17AC892-3D08-4F9C-B73E-E5F041BBC0CC}" type="pres">
      <dgm:prSet presAssocID="{848AB79E-5EEA-4376-A534-5DC5BE5AD324}" presName="transSpace" presStyleCnt="0"/>
      <dgm:spPr/>
    </dgm:pt>
    <dgm:pt modelId="{AE8613CA-A57F-4563-99A1-636D7B522E76}" type="pres">
      <dgm:prSet presAssocID="{ABAB20DE-6C91-443C-9CD7-C4EB68CDB86A}" presName="posSpace" presStyleCnt="0"/>
      <dgm:spPr/>
    </dgm:pt>
    <dgm:pt modelId="{142796C5-80F3-447F-B1FF-FB7562254A54}" type="pres">
      <dgm:prSet presAssocID="{ABAB20DE-6C91-443C-9CD7-C4EB68CDB86A}" presName="vertFlow" presStyleCnt="0"/>
      <dgm:spPr/>
    </dgm:pt>
    <dgm:pt modelId="{A7C118B3-E63C-4A88-A171-D04A62769A43}" type="pres">
      <dgm:prSet presAssocID="{ABAB20DE-6C91-443C-9CD7-C4EB68CDB86A}" presName="topSpace" presStyleCnt="0"/>
      <dgm:spPr/>
    </dgm:pt>
    <dgm:pt modelId="{C7B7F93D-3EBA-4850-B5D3-6E7FB5FED332}" type="pres">
      <dgm:prSet presAssocID="{ABAB20DE-6C91-443C-9CD7-C4EB68CDB86A}" presName="firstComp" presStyleCnt="0"/>
      <dgm:spPr/>
    </dgm:pt>
    <dgm:pt modelId="{53D819FC-8370-4D44-AF5F-10423A963444}" type="pres">
      <dgm:prSet presAssocID="{ABAB20DE-6C91-443C-9CD7-C4EB68CDB86A}" presName="firstChild" presStyleLbl="bgAccFollowNode1" presStyleIdx="1" presStyleCnt="2"/>
      <dgm:spPr/>
      <dgm:t>
        <a:bodyPr/>
        <a:lstStyle/>
        <a:p>
          <a:endParaRPr lang="el-GR"/>
        </a:p>
      </dgm:t>
    </dgm:pt>
    <dgm:pt modelId="{C935C1E8-1A85-4ED2-A6FF-4D4ECA2BF21C}" type="pres">
      <dgm:prSet presAssocID="{ABAB20DE-6C91-443C-9CD7-C4EB68CDB86A}" presName="firstChildTx" presStyleLbl="bgAccFollowNode1" presStyleIdx="1" presStyleCnt="2">
        <dgm:presLayoutVars>
          <dgm:bulletEnabled val="1"/>
        </dgm:presLayoutVars>
      </dgm:prSet>
      <dgm:spPr/>
      <dgm:t>
        <a:bodyPr/>
        <a:lstStyle/>
        <a:p>
          <a:endParaRPr lang="el-GR"/>
        </a:p>
      </dgm:t>
    </dgm:pt>
    <dgm:pt modelId="{3001A6F8-996B-465F-8063-8927BD537D21}" type="pres">
      <dgm:prSet presAssocID="{ABAB20DE-6C91-443C-9CD7-C4EB68CDB86A}" presName="negSpace" presStyleCnt="0"/>
      <dgm:spPr/>
    </dgm:pt>
    <dgm:pt modelId="{7E70440A-3392-4A72-88CB-D0A951E1768A}" type="pres">
      <dgm:prSet presAssocID="{ABAB20DE-6C91-443C-9CD7-C4EB68CDB86A}" presName="circle" presStyleLbl="node1" presStyleIdx="1" presStyleCnt="2"/>
      <dgm:spPr/>
      <dgm:t>
        <a:bodyPr/>
        <a:lstStyle/>
        <a:p>
          <a:endParaRPr lang="el-GR"/>
        </a:p>
      </dgm:t>
    </dgm:pt>
  </dgm:ptLst>
  <dgm:cxnLst>
    <dgm:cxn modelId="{015E5966-88AE-4C33-8C2A-3DBFF8F9848C}" srcId="{93475E96-A50A-4729-A1AC-46028E4BE61A}" destId="{0540D012-FCA4-4760-B7A8-B39D2858079F}" srcOrd="0" destOrd="0" parTransId="{F7E269E7-4379-4E03-B2C6-58C2391C35F1}" sibTransId="{9E3D12A3-710B-4DE9-9285-531907DCD349}"/>
    <dgm:cxn modelId="{34EBE3AA-DE69-405C-9E6E-4F690B113E11}" type="presOf" srcId="{FC0CC9E0-A8D9-4F7D-8EDB-4F04D4AAA291}" destId="{2822A32E-9B5B-427B-9CCF-FBA638CBB38F}" srcOrd="0" destOrd="0" presId="urn:microsoft.com/office/officeart/2005/8/layout/hList9"/>
    <dgm:cxn modelId="{8C06464C-8994-47DA-9151-9A4DCF94B2DC}" srcId="{FC0CC9E0-A8D9-4F7D-8EDB-4F04D4AAA291}" destId="{ABAB20DE-6C91-443C-9CD7-C4EB68CDB86A}" srcOrd="1" destOrd="0" parTransId="{742F34B7-5CD3-4C9B-8768-56624EE6B5F8}" sibTransId="{F9D4D729-F5DE-41BA-A723-B9DAFC0AE12B}"/>
    <dgm:cxn modelId="{FFA68B10-3E7E-4FA2-AB8C-21E467EC732C}" type="presOf" srcId="{2B118217-E721-4EC9-8AE9-D78C667C71BF}" destId="{53D819FC-8370-4D44-AF5F-10423A963444}" srcOrd="0" destOrd="0" presId="urn:microsoft.com/office/officeart/2005/8/layout/hList9"/>
    <dgm:cxn modelId="{1CD58698-5623-4503-A063-08072F2E4B1B}" type="presOf" srcId="{0540D012-FCA4-4760-B7A8-B39D2858079F}" destId="{F8D4FFCB-87EE-4DD2-9D00-512C32D7E3D4}" srcOrd="1" destOrd="0" presId="urn:microsoft.com/office/officeart/2005/8/layout/hList9"/>
    <dgm:cxn modelId="{5DF850FF-30C1-4974-A7EA-B91EB8383DA4}" type="presOf" srcId="{2B118217-E721-4EC9-8AE9-D78C667C71BF}" destId="{C935C1E8-1A85-4ED2-A6FF-4D4ECA2BF21C}" srcOrd="1" destOrd="0" presId="urn:microsoft.com/office/officeart/2005/8/layout/hList9"/>
    <dgm:cxn modelId="{F8984C62-61C8-49E2-B09D-0289554F1B1F}" srcId="{FC0CC9E0-A8D9-4F7D-8EDB-4F04D4AAA291}" destId="{93475E96-A50A-4729-A1AC-46028E4BE61A}" srcOrd="0" destOrd="0" parTransId="{AA661324-97B2-4CE9-AF31-3ED9EF4089AB}" sibTransId="{848AB79E-5EEA-4376-A534-5DC5BE5AD324}"/>
    <dgm:cxn modelId="{A4187EF1-25B5-4686-99F0-52DFC49C6A4A}" type="presOf" srcId="{0540D012-FCA4-4760-B7A8-B39D2858079F}" destId="{31B54C06-2505-4418-B582-CAFED8A24A2F}" srcOrd="0" destOrd="0" presId="urn:microsoft.com/office/officeart/2005/8/layout/hList9"/>
    <dgm:cxn modelId="{31524EBA-44C7-495E-B50F-DCEE2FFDDBCD}" srcId="{ABAB20DE-6C91-443C-9CD7-C4EB68CDB86A}" destId="{2B118217-E721-4EC9-8AE9-D78C667C71BF}" srcOrd="0" destOrd="0" parTransId="{75A892CD-AE02-458D-A04D-C0B9F3BC7F60}" sibTransId="{6AE9949D-3BDD-4C1B-9E96-6224A97B1B64}"/>
    <dgm:cxn modelId="{2A396560-3858-43F5-A6A7-869208C6D755}" type="presOf" srcId="{ABAB20DE-6C91-443C-9CD7-C4EB68CDB86A}" destId="{7E70440A-3392-4A72-88CB-D0A951E1768A}" srcOrd="0" destOrd="0" presId="urn:microsoft.com/office/officeart/2005/8/layout/hList9"/>
    <dgm:cxn modelId="{334CBB89-6393-4090-8FD8-416CFE7C45BE}" type="presOf" srcId="{93475E96-A50A-4729-A1AC-46028E4BE61A}" destId="{B404BFBF-F7E0-468F-B137-FAA491044CD7}" srcOrd="0" destOrd="0" presId="urn:microsoft.com/office/officeart/2005/8/layout/hList9"/>
    <dgm:cxn modelId="{43FEE95D-7C75-43F1-9769-74962AAE3F49}" type="presParOf" srcId="{2822A32E-9B5B-427B-9CCF-FBA638CBB38F}" destId="{7F5B85AB-0197-4C61-9C4A-F45D79067293}" srcOrd="0" destOrd="0" presId="urn:microsoft.com/office/officeart/2005/8/layout/hList9"/>
    <dgm:cxn modelId="{C0FC8B40-623C-4F5E-AB1F-E878752A3BA4}" type="presParOf" srcId="{2822A32E-9B5B-427B-9CCF-FBA638CBB38F}" destId="{B54FB86E-09CF-4DD0-A9B9-C7751E26370B}" srcOrd="1" destOrd="0" presId="urn:microsoft.com/office/officeart/2005/8/layout/hList9"/>
    <dgm:cxn modelId="{90E55A44-03B3-4BAB-AB81-CF5797F6E60D}" type="presParOf" srcId="{B54FB86E-09CF-4DD0-A9B9-C7751E26370B}" destId="{56AAE264-F535-447A-9D10-84029590B58D}" srcOrd="0" destOrd="0" presId="urn:microsoft.com/office/officeart/2005/8/layout/hList9"/>
    <dgm:cxn modelId="{20DFBD12-9D1C-4F0A-A562-B22E6F245A29}" type="presParOf" srcId="{B54FB86E-09CF-4DD0-A9B9-C7751E26370B}" destId="{E7FEE2AD-46B2-4A0E-82ED-DF9331D5CCD6}" srcOrd="1" destOrd="0" presId="urn:microsoft.com/office/officeart/2005/8/layout/hList9"/>
    <dgm:cxn modelId="{0131B89F-D4FE-4403-8C77-A43661A269D3}" type="presParOf" srcId="{E7FEE2AD-46B2-4A0E-82ED-DF9331D5CCD6}" destId="{31B54C06-2505-4418-B582-CAFED8A24A2F}" srcOrd="0" destOrd="0" presId="urn:microsoft.com/office/officeart/2005/8/layout/hList9"/>
    <dgm:cxn modelId="{DCB43D5D-DC01-4A79-80FD-5682A716A7C8}" type="presParOf" srcId="{E7FEE2AD-46B2-4A0E-82ED-DF9331D5CCD6}" destId="{F8D4FFCB-87EE-4DD2-9D00-512C32D7E3D4}" srcOrd="1" destOrd="0" presId="urn:microsoft.com/office/officeart/2005/8/layout/hList9"/>
    <dgm:cxn modelId="{0A2B0FB2-0F56-4285-9F7F-FBA1038E0EE9}" type="presParOf" srcId="{2822A32E-9B5B-427B-9CCF-FBA638CBB38F}" destId="{843980C3-91C2-46D3-86F9-61440732969C}" srcOrd="2" destOrd="0" presId="urn:microsoft.com/office/officeart/2005/8/layout/hList9"/>
    <dgm:cxn modelId="{A96B0245-47A4-4C2F-A4B6-6FF09E36A70B}" type="presParOf" srcId="{2822A32E-9B5B-427B-9CCF-FBA638CBB38F}" destId="{B404BFBF-F7E0-468F-B137-FAA491044CD7}" srcOrd="3" destOrd="0" presId="urn:microsoft.com/office/officeart/2005/8/layout/hList9"/>
    <dgm:cxn modelId="{AEDEE862-12DD-43BD-80BD-894B47BC8617}" type="presParOf" srcId="{2822A32E-9B5B-427B-9CCF-FBA638CBB38F}" destId="{C17AC892-3D08-4F9C-B73E-E5F041BBC0CC}" srcOrd="4" destOrd="0" presId="urn:microsoft.com/office/officeart/2005/8/layout/hList9"/>
    <dgm:cxn modelId="{0C42A601-A5B9-405E-A340-F1D707A6361F}" type="presParOf" srcId="{2822A32E-9B5B-427B-9CCF-FBA638CBB38F}" destId="{AE8613CA-A57F-4563-99A1-636D7B522E76}" srcOrd="5" destOrd="0" presId="urn:microsoft.com/office/officeart/2005/8/layout/hList9"/>
    <dgm:cxn modelId="{9C7696A6-8155-45F9-82D2-7B3A7BEEEA10}" type="presParOf" srcId="{2822A32E-9B5B-427B-9CCF-FBA638CBB38F}" destId="{142796C5-80F3-447F-B1FF-FB7562254A54}" srcOrd="6" destOrd="0" presId="urn:microsoft.com/office/officeart/2005/8/layout/hList9"/>
    <dgm:cxn modelId="{E6BDDFD8-02B2-44BA-9AF4-CDF7E15131B7}" type="presParOf" srcId="{142796C5-80F3-447F-B1FF-FB7562254A54}" destId="{A7C118B3-E63C-4A88-A171-D04A62769A43}" srcOrd="0" destOrd="0" presId="urn:microsoft.com/office/officeart/2005/8/layout/hList9"/>
    <dgm:cxn modelId="{D2DEB281-774C-4203-B12C-A91B206BE8A6}" type="presParOf" srcId="{142796C5-80F3-447F-B1FF-FB7562254A54}" destId="{C7B7F93D-3EBA-4850-B5D3-6E7FB5FED332}" srcOrd="1" destOrd="0" presId="urn:microsoft.com/office/officeart/2005/8/layout/hList9"/>
    <dgm:cxn modelId="{4CB7D7DE-1911-4430-8B19-B2C234FC8D6C}" type="presParOf" srcId="{C7B7F93D-3EBA-4850-B5D3-6E7FB5FED332}" destId="{53D819FC-8370-4D44-AF5F-10423A963444}" srcOrd="0" destOrd="0" presId="urn:microsoft.com/office/officeart/2005/8/layout/hList9"/>
    <dgm:cxn modelId="{54C71B8E-504E-4DB2-B0AF-74F9F491BD1E}" type="presParOf" srcId="{C7B7F93D-3EBA-4850-B5D3-6E7FB5FED332}" destId="{C935C1E8-1A85-4ED2-A6FF-4D4ECA2BF21C}" srcOrd="1" destOrd="0" presId="urn:microsoft.com/office/officeart/2005/8/layout/hList9"/>
    <dgm:cxn modelId="{DBDA9211-7782-45BB-B69C-B8BFF514572B}" type="presParOf" srcId="{2822A32E-9B5B-427B-9CCF-FBA638CBB38F}" destId="{3001A6F8-996B-465F-8063-8927BD537D21}" srcOrd="7" destOrd="0" presId="urn:microsoft.com/office/officeart/2005/8/layout/hList9"/>
    <dgm:cxn modelId="{06395A3E-F895-418C-953B-7D50442AEA1F}" type="presParOf" srcId="{2822A32E-9B5B-427B-9CCF-FBA638CBB38F}" destId="{7E70440A-3392-4A72-88CB-D0A951E1768A}" srcOrd="8" destOrd="0" presId="urn:microsoft.com/office/officeart/2005/8/layout/hList9"/>
  </dgm:cxnLst>
  <dgm:bg>
    <a:effect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1B012A-CE10-4ED4-8305-F0E01AC860C5}">
      <dsp:nvSpPr>
        <dsp:cNvPr id="0" name=""/>
        <dsp:cNvSpPr/>
      </dsp:nvSpPr>
      <dsp:spPr>
        <a:xfrm>
          <a:off x="0" y="3467558"/>
          <a:ext cx="6995120" cy="1138130"/>
        </a:xfrm>
        <a:prstGeom prst="rect">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Implications for Pedagogy</a:t>
          </a:r>
          <a:endParaRPr lang="el-GR" sz="2100" kern="1200" dirty="0"/>
        </a:p>
      </dsp:txBody>
      <dsp:txXfrm>
        <a:off x="0" y="3467558"/>
        <a:ext cx="6995120" cy="614590"/>
      </dsp:txXfrm>
    </dsp:sp>
    <dsp:sp modelId="{3811C452-1D50-4494-A955-E4AA459D8E0D}">
      <dsp:nvSpPr>
        <dsp:cNvPr id="0" name=""/>
        <dsp:cNvSpPr/>
      </dsp:nvSpPr>
      <dsp:spPr>
        <a:xfrm>
          <a:off x="0" y="4059386"/>
          <a:ext cx="3497560" cy="523539"/>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Methodological Tension</a:t>
          </a:r>
          <a:endParaRPr lang="el-GR" sz="1700" kern="1200" dirty="0"/>
        </a:p>
      </dsp:txBody>
      <dsp:txXfrm>
        <a:off x="0" y="4059386"/>
        <a:ext cx="3497560" cy="523539"/>
      </dsp:txXfrm>
    </dsp:sp>
    <dsp:sp modelId="{46A36F08-C949-447F-BEEB-E8D350C383F7}">
      <dsp:nvSpPr>
        <dsp:cNvPr id="0" name=""/>
        <dsp:cNvSpPr/>
      </dsp:nvSpPr>
      <dsp:spPr>
        <a:xfrm>
          <a:off x="3497560" y="4059386"/>
          <a:ext cx="3497560" cy="523539"/>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Hegemony &amp; Emergence</a:t>
          </a:r>
          <a:endParaRPr lang="el-GR" sz="1700" kern="1200" dirty="0"/>
        </a:p>
      </dsp:txBody>
      <dsp:txXfrm>
        <a:off x="3497560" y="4059386"/>
        <a:ext cx="3497560" cy="523539"/>
      </dsp:txXfrm>
    </dsp:sp>
    <dsp:sp modelId="{86EB1E06-184A-4FAD-BFF5-5EC2C66ED67F}">
      <dsp:nvSpPr>
        <dsp:cNvPr id="0" name=""/>
        <dsp:cNvSpPr/>
      </dsp:nvSpPr>
      <dsp:spPr>
        <a:xfrm rot="10800000">
          <a:off x="0" y="1734186"/>
          <a:ext cx="6995120" cy="1750444"/>
        </a:xfrm>
        <a:prstGeom prst="upArrowCallout">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A Case Study: Selected Findings</a:t>
          </a:r>
          <a:endParaRPr lang="el-GR" sz="2100" kern="1200" dirty="0"/>
        </a:p>
      </dsp:txBody>
      <dsp:txXfrm>
        <a:off x="0" y="1734186"/>
        <a:ext cx="6995120" cy="614405"/>
      </dsp:txXfrm>
    </dsp:sp>
    <dsp:sp modelId="{F814EF58-E738-4B37-830A-5DA07680FF48}">
      <dsp:nvSpPr>
        <dsp:cNvPr id="0" name=""/>
        <dsp:cNvSpPr/>
      </dsp:nvSpPr>
      <dsp:spPr>
        <a:xfrm>
          <a:off x="3415" y="2348592"/>
          <a:ext cx="2329429" cy="523382"/>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Teachers’ Perspective</a:t>
          </a:r>
          <a:endParaRPr lang="el-GR" sz="1700" kern="1200" dirty="0"/>
        </a:p>
      </dsp:txBody>
      <dsp:txXfrm>
        <a:off x="3415" y="2348592"/>
        <a:ext cx="2329429" cy="523382"/>
      </dsp:txXfrm>
    </dsp:sp>
    <dsp:sp modelId="{2EC9D4A6-55F6-4F8B-8BC6-A7E517B22420}">
      <dsp:nvSpPr>
        <dsp:cNvPr id="0" name=""/>
        <dsp:cNvSpPr/>
      </dsp:nvSpPr>
      <dsp:spPr>
        <a:xfrm>
          <a:off x="2332845" y="2348592"/>
          <a:ext cx="2329429" cy="523382"/>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Learners’ Perspective</a:t>
          </a:r>
          <a:endParaRPr lang="el-GR" sz="1700" kern="1200" dirty="0"/>
        </a:p>
      </dsp:txBody>
      <dsp:txXfrm>
        <a:off x="2332845" y="2348592"/>
        <a:ext cx="2329429" cy="523382"/>
      </dsp:txXfrm>
    </dsp:sp>
    <dsp:sp modelId="{DCFBC86A-F28F-495F-807A-087D13B3DA5C}">
      <dsp:nvSpPr>
        <dsp:cNvPr id="0" name=""/>
        <dsp:cNvSpPr/>
      </dsp:nvSpPr>
      <dsp:spPr>
        <a:xfrm>
          <a:off x="4662274" y="2348592"/>
          <a:ext cx="2329429" cy="523382"/>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Courseware</a:t>
          </a:r>
          <a:endParaRPr lang="el-GR" sz="1700" kern="1200" dirty="0"/>
        </a:p>
      </dsp:txBody>
      <dsp:txXfrm>
        <a:off x="4662274" y="2348592"/>
        <a:ext cx="2329429" cy="523382"/>
      </dsp:txXfrm>
    </dsp:sp>
    <dsp:sp modelId="{964676AA-FA5A-4420-9C4F-2C4C97D6BC0B}">
      <dsp:nvSpPr>
        <dsp:cNvPr id="0" name=""/>
        <dsp:cNvSpPr/>
      </dsp:nvSpPr>
      <dsp:spPr>
        <a:xfrm rot="10800000">
          <a:off x="0" y="814"/>
          <a:ext cx="6995120" cy="1750444"/>
        </a:xfrm>
        <a:prstGeom prst="upArrowCallout">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Theoretical Backdrop</a:t>
          </a:r>
          <a:endParaRPr lang="el-GR" sz="2100" kern="1200" dirty="0"/>
        </a:p>
      </dsp:txBody>
      <dsp:txXfrm>
        <a:off x="0" y="814"/>
        <a:ext cx="6995120" cy="614405"/>
      </dsp:txXfrm>
    </dsp:sp>
    <dsp:sp modelId="{17484B20-B2D1-46A6-9A97-F0C327727501}">
      <dsp:nvSpPr>
        <dsp:cNvPr id="0" name=""/>
        <dsp:cNvSpPr/>
      </dsp:nvSpPr>
      <dsp:spPr>
        <a:xfrm>
          <a:off x="3415" y="615220"/>
          <a:ext cx="2329429" cy="523382"/>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Competing Paradigms &amp; Tension</a:t>
          </a:r>
        </a:p>
      </dsp:txBody>
      <dsp:txXfrm>
        <a:off x="3415" y="615220"/>
        <a:ext cx="2329429" cy="523382"/>
      </dsp:txXfrm>
    </dsp:sp>
    <dsp:sp modelId="{60C80B02-2143-40C5-B31C-2298DFC028D5}">
      <dsp:nvSpPr>
        <dsp:cNvPr id="0" name=""/>
        <dsp:cNvSpPr/>
      </dsp:nvSpPr>
      <dsp:spPr>
        <a:xfrm>
          <a:off x="2332845" y="615220"/>
          <a:ext cx="2329429" cy="523382"/>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Standard Language Ideology</a:t>
          </a:r>
          <a:endParaRPr lang="el-GR" sz="1700" kern="1200" dirty="0"/>
        </a:p>
      </dsp:txBody>
      <dsp:txXfrm>
        <a:off x="2332845" y="615220"/>
        <a:ext cx="2329429" cy="523382"/>
      </dsp:txXfrm>
    </dsp:sp>
    <dsp:sp modelId="{0BD587A4-A3DD-4BC9-B82E-4D766A4AA5BD}">
      <dsp:nvSpPr>
        <dsp:cNvPr id="0" name=""/>
        <dsp:cNvSpPr/>
      </dsp:nvSpPr>
      <dsp:spPr>
        <a:xfrm>
          <a:off x="4662274" y="615220"/>
          <a:ext cx="2329429" cy="523382"/>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t>English as a Lingua Franca</a:t>
          </a:r>
          <a:endParaRPr lang="el-GR" sz="1700" kern="1200" dirty="0"/>
        </a:p>
      </dsp:txBody>
      <dsp:txXfrm>
        <a:off x="4662274" y="615220"/>
        <a:ext cx="2329429" cy="52338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F644EB-746F-4573-B5E6-03923C2E5DE6}">
      <dsp:nvSpPr>
        <dsp:cNvPr id="0" name=""/>
        <dsp:cNvSpPr/>
      </dsp:nvSpPr>
      <dsp:spPr>
        <a:xfrm rot="16681321">
          <a:off x="2012" y="2480"/>
          <a:ext cx="2027039" cy="2027039"/>
        </a:xfrm>
        <a:prstGeom prst="downArrow">
          <a:avLst>
            <a:gd name="adj1" fmla="val 50000"/>
            <a:gd name="adj2" fmla="val 3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t>Standard Language Ideology</a:t>
          </a:r>
          <a:endParaRPr lang="el-GR" sz="1800" kern="1200" dirty="0"/>
        </a:p>
      </dsp:txBody>
      <dsp:txXfrm rot="16681321">
        <a:off x="2012" y="2480"/>
        <a:ext cx="2027039" cy="2027039"/>
      </dsp:txXfrm>
    </dsp:sp>
    <dsp:sp modelId="{6C193E2E-EE30-4A54-9079-1AA01312DD3A}">
      <dsp:nvSpPr>
        <dsp:cNvPr id="0" name=""/>
        <dsp:cNvSpPr/>
      </dsp:nvSpPr>
      <dsp:spPr>
        <a:xfrm rot="4896833">
          <a:off x="4066947" y="1487"/>
          <a:ext cx="2027039" cy="2029025"/>
        </a:xfrm>
        <a:prstGeom prst="downArrow">
          <a:avLst>
            <a:gd name="adj1" fmla="val 50000"/>
            <a:gd name="adj2" fmla="val 3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t>English as a Lingua Franca</a:t>
          </a:r>
          <a:endParaRPr lang="el-GR" sz="1800" kern="1200" dirty="0"/>
        </a:p>
      </dsp:txBody>
      <dsp:txXfrm rot="4896833">
        <a:off x="4066947" y="1487"/>
        <a:ext cx="2027039" cy="20290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F644EB-746F-4573-B5E6-03923C2E5DE6}">
      <dsp:nvSpPr>
        <dsp:cNvPr id="0" name=""/>
        <dsp:cNvSpPr/>
      </dsp:nvSpPr>
      <dsp:spPr>
        <a:xfrm rot="16200000">
          <a:off x="1555" y="1357"/>
          <a:ext cx="2029285" cy="2029285"/>
        </a:xfrm>
        <a:prstGeom prst="downArrow">
          <a:avLst>
            <a:gd name="adj1" fmla="val 50000"/>
            <a:gd name="adj2" fmla="val 3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Communicative </a:t>
          </a:r>
          <a:r>
            <a:rPr lang="en-GB" sz="1800" kern="1200" dirty="0" smtClean="0"/>
            <a:t>Language</a:t>
          </a:r>
          <a:r>
            <a:rPr lang="en-GB" sz="1700" kern="1200" dirty="0" smtClean="0"/>
            <a:t> </a:t>
          </a:r>
          <a:r>
            <a:rPr lang="en-GB" sz="1800" kern="1200" dirty="0" smtClean="0"/>
            <a:t>Teaching</a:t>
          </a:r>
          <a:endParaRPr lang="el-GR" sz="1700" kern="1200" dirty="0"/>
        </a:p>
      </dsp:txBody>
      <dsp:txXfrm rot="16200000">
        <a:off x="1555" y="1357"/>
        <a:ext cx="2029285" cy="2029285"/>
      </dsp:txXfrm>
    </dsp:sp>
    <dsp:sp modelId="{6C193E2E-EE30-4A54-9079-1AA01312DD3A}">
      <dsp:nvSpPr>
        <dsp:cNvPr id="0" name=""/>
        <dsp:cNvSpPr/>
      </dsp:nvSpPr>
      <dsp:spPr>
        <a:xfrm rot="5400000">
          <a:off x="5184396" y="362"/>
          <a:ext cx="2029285" cy="2031274"/>
        </a:xfrm>
        <a:prstGeom prst="downArrow">
          <a:avLst>
            <a:gd name="adj1" fmla="val 50000"/>
            <a:gd name="adj2" fmla="val 3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t>Post – method condition</a:t>
          </a:r>
          <a:endParaRPr lang="el-GR" sz="1800" kern="1200" dirty="0"/>
        </a:p>
      </dsp:txBody>
      <dsp:txXfrm rot="5400000">
        <a:off x="5184396" y="362"/>
        <a:ext cx="2029285" cy="203127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F644EB-746F-4573-B5E6-03923C2E5DE6}">
      <dsp:nvSpPr>
        <dsp:cNvPr id="0" name=""/>
        <dsp:cNvSpPr/>
      </dsp:nvSpPr>
      <dsp:spPr>
        <a:xfrm rot="15665340">
          <a:off x="2012" y="2480"/>
          <a:ext cx="2027039" cy="2027039"/>
        </a:xfrm>
        <a:prstGeom prst="downArrow">
          <a:avLst>
            <a:gd name="adj1" fmla="val 50000"/>
            <a:gd name="adj2" fmla="val 3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Instrumentalism / </a:t>
          </a:r>
          <a:r>
            <a:rPr lang="en-GB" sz="1600" kern="1200" dirty="0" err="1" smtClean="0"/>
            <a:t>Anglocentricm</a:t>
          </a:r>
          <a:endParaRPr lang="el-GR" sz="1600" kern="1200" dirty="0"/>
        </a:p>
      </dsp:txBody>
      <dsp:txXfrm rot="15665340">
        <a:off x="2012" y="2480"/>
        <a:ext cx="2027039" cy="2027039"/>
      </dsp:txXfrm>
    </dsp:sp>
    <dsp:sp modelId="{6C193E2E-EE30-4A54-9079-1AA01312DD3A}">
      <dsp:nvSpPr>
        <dsp:cNvPr id="0" name=""/>
        <dsp:cNvSpPr/>
      </dsp:nvSpPr>
      <dsp:spPr>
        <a:xfrm rot="5837473">
          <a:off x="4066947" y="1487"/>
          <a:ext cx="2027039" cy="2029025"/>
        </a:xfrm>
        <a:prstGeom prst="downArrow">
          <a:avLst>
            <a:gd name="adj1" fmla="val 50000"/>
            <a:gd name="adj2" fmla="val 3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Multicultural awareness</a:t>
          </a:r>
          <a:endParaRPr lang="el-GR" sz="1600" kern="1200" dirty="0"/>
        </a:p>
      </dsp:txBody>
      <dsp:txXfrm rot="5837473">
        <a:off x="4066947" y="1487"/>
        <a:ext cx="2027039" cy="202902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ECFE97-018B-4CF4-8B48-626776045008}">
      <dsp:nvSpPr>
        <dsp:cNvPr id="0" name=""/>
        <dsp:cNvSpPr/>
      </dsp:nvSpPr>
      <dsp:spPr>
        <a:xfrm>
          <a:off x="0" y="319554"/>
          <a:ext cx="7427168" cy="1077300"/>
        </a:xfrm>
        <a:prstGeom prst="rect">
          <a:avLst/>
        </a:prstGeom>
        <a:solidFill>
          <a:schemeClr val="lt2">
            <a:alpha val="90000"/>
            <a:hueOff val="0"/>
            <a:satOff val="0"/>
            <a:lumOff val="0"/>
            <a:alphaOff val="0"/>
          </a:schemeClr>
        </a:solidFill>
        <a:ln w="6350" cap="rnd" cmpd="sng" algn="ctr">
          <a:solidFill>
            <a:schemeClr val="dk2">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6431" tIns="395732" rIns="576431"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Norms are defined by reference to a common Core shared by all speakers (native &amp; non-native)</a:t>
          </a:r>
          <a:endParaRPr lang="el-GR" sz="1900" kern="1200" dirty="0"/>
        </a:p>
      </dsp:txBody>
      <dsp:txXfrm>
        <a:off x="0" y="319554"/>
        <a:ext cx="7427168" cy="1077300"/>
      </dsp:txXfrm>
    </dsp:sp>
    <dsp:sp modelId="{DF1BF8B4-6ED3-4910-802E-F60D14AA7835}">
      <dsp:nvSpPr>
        <dsp:cNvPr id="0" name=""/>
        <dsp:cNvSpPr/>
      </dsp:nvSpPr>
      <dsp:spPr>
        <a:xfrm>
          <a:off x="371358" y="39114"/>
          <a:ext cx="5199017" cy="560880"/>
        </a:xfrm>
        <a:prstGeom prst="roundRect">
          <a:avLst/>
        </a:prstGeom>
        <a:gradFill rotWithShape="0">
          <a:gsLst>
            <a:gs pos="0">
              <a:schemeClr val="dk2">
                <a:hueOff val="0"/>
                <a:satOff val="0"/>
                <a:lumOff val="0"/>
                <a:alphaOff val="0"/>
                <a:shade val="47500"/>
                <a:satMod val="137000"/>
              </a:schemeClr>
            </a:gs>
            <a:gs pos="55000">
              <a:schemeClr val="dk2">
                <a:hueOff val="0"/>
                <a:satOff val="0"/>
                <a:lumOff val="0"/>
                <a:alphaOff val="0"/>
                <a:shade val="69000"/>
                <a:satMod val="137000"/>
              </a:schemeClr>
            </a:gs>
            <a:gs pos="100000">
              <a:schemeClr val="dk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510" tIns="0" rIns="196510" bIns="0" numCol="1" spcCol="1270" anchor="ctr" anchorCtr="0">
          <a:noAutofit/>
        </a:bodyPr>
        <a:lstStyle/>
        <a:p>
          <a:pPr lvl="0" algn="l" defTabSz="1244600">
            <a:lnSpc>
              <a:spcPct val="90000"/>
            </a:lnSpc>
            <a:spcBef>
              <a:spcPct val="0"/>
            </a:spcBef>
            <a:spcAft>
              <a:spcPct val="35000"/>
            </a:spcAft>
          </a:pPr>
          <a:r>
            <a:rPr lang="en-GB" sz="2800" kern="1200" dirty="0" err="1" smtClean="0"/>
            <a:t>Endonormative</a:t>
          </a:r>
          <a:endParaRPr lang="el-GR" sz="2800" kern="1200" dirty="0"/>
        </a:p>
      </dsp:txBody>
      <dsp:txXfrm>
        <a:off x="371358" y="39114"/>
        <a:ext cx="5199017" cy="560880"/>
      </dsp:txXfrm>
    </dsp:sp>
    <dsp:sp modelId="{78D56246-4C9D-42BB-812D-9108412231A4}">
      <dsp:nvSpPr>
        <dsp:cNvPr id="0" name=""/>
        <dsp:cNvSpPr/>
      </dsp:nvSpPr>
      <dsp:spPr>
        <a:xfrm>
          <a:off x="0" y="1779895"/>
          <a:ext cx="7427168" cy="1077300"/>
        </a:xfrm>
        <a:prstGeom prst="rect">
          <a:avLst/>
        </a:prstGeom>
        <a:solidFill>
          <a:schemeClr val="lt2">
            <a:alpha val="90000"/>
            <a:hueOff val="0"/>
            <a:satOff val="0"/>
            <a:lumOff val="0"/>
            <a:alphaOff val="0"/>
          </a:schemeClr>
        </a:solidFill>
        <a:ln w="6350" cap="rnd" cmpd="sng" algn="ctr">
          <a:solidFill>
            <a:schemeClr val="dk2">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6431" tIns="395732" rIns="576431"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Local , regional and national variations supplement the Core, esp. in phonology</a:t>
          </a:r>
          <a:endParaRPr lang="el-GR" sz="1900" kern="1200" dirty="0"/>
        </a:p>
      </dsp:txBody>
      <dsp:txXfrm>
        <a:off x="0" y="1779895"/>
        <a:ext cx="7427168" cy="1077300"/>
      </dsp:txXfrm>
    </dsp:sp>
    <dsp:sp modelId="{80555141-3C98-47CB-99BB-DB279A6DB1D7}">
      <dsp:nvSpPr>
        <dsp:cNvPr id="0" name=""/>
        <dsp:cNvSpPr/>
      </dsp:nvSpPr>
      <dsp:spPr>
        <a:xfrm>
          <a:off x="371358" y="1499455"/>
          <a:ext cx="5199017" cy="560880"/>
        </a:xfrm>
        <a:prstGeom prst="roundRect">
          <a:avLst/>
        </a:prstGeom>
        <a:gradFill rotWithShape="0">
          <a:gsLst>
            <a:gs pos="0">
              <a:schemeClr val="dk2">
                <a:hueOff val="0"/>
                <a:satOff val="0"/>
                <a:lumOff val="0"/>
                <a:alphaOff val="0"/>
                <a:shade val="47500"/>
                <a:satMod val="137000"/>
              </a:schemeClr>
            </a:gs>
            <a:gs pos="55000">
              <a:schemeClr val="dk2">
                <a:hueOff val="0"/>
                <a:satOff val="0"/>
                <a:lumOff val="0"/>
                <a:alphaOff val="0"/>
                <a:shade val="69000"/>
                <a:satMod val="137000"/>
              </a:schemeClr>
            </a:gs>
            <a:gs pos="100000">
              <a:schemeClr val="dk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510" tIns="0" rIns="196510" bIns="0" numCol="1" spcCol="1270" anchor="ctr" anchorCtr="0">
          <a:noAutofit/>
        </a:bodyPr>
        <a:lstStyle/>
        <a:p>
          <a:pPr lvl="0" algn="l" defTabSz="1244600">
            <a:lnSpc>
              <a:spcPct val="90000"/>
            </a:lnSpc>
            <a:spcBef>
              <a:spcPct val="0"/>
            </a:spcBef>
            <a:spcAft>
              <a:spcPct val="35000"/>
            </a:spcAft>
          </a:pPr>
          <a:r>
            <a:rPr lang="en-GB" sz="2800" kern="1200" dirty="0" err="1" smtClean="0"/>
            <a:t>Pluricentric</a:t>
          </a:r>
          <a:endParaRPr lang="el-GR" sz="2800" kern="1200" dirty="0"/>
        </a:p>
      </dsp:txBody>
      <dsp:txXfrm>
        <a:off x="371358" y="1499455"/>
        <a:ext cx="5199017" cy="560880"/>
      </dsp:txXfrm>
    </dsp:sp>
    <dsp:sp modelId="{021C8915-4C25-4D47-BF7F-527AFAF9F991}">
      <dsp:nvSpPr>
        <dsp:cNvPr id="0" name=""/>
        <dsp:cNvSpPr/>
      </dsp:nvSpPr>
      <dsp:spPr>
        <a:xfrm>
          <a:off x="0" y="3240235"/>
          <a:ext cx="7427168" cy="1346625"/>
        </a:xfrm>
        <a:prstGeom prst="rect">
          <a:avLst/>
        </a:prstGeom>
        <a:solidFill>
          <a:schemeClr val="lt2">
            <a:alpha val="90000"/>
            <a:hueOff val="0"/>
            <a:satOff val="0"/>
            <a:lumOff val="0"/>
            <a:alphaOff val="0"/>
          </a:schemeClr>
        </a:solidFill>
        <a:ln w="6350" cap="rnd" cmpd="sng" algn="ctr">
          <a:solidFill>
            <a:schemeClr val="dk2">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6431" tIns="395732" rIns="576431"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Many academics and most teachers doubt that ELF is a legitimate language variety, and are uncertain that it should be elevated to Target-Language status</a:t>
          </a:r>
          <a:endParaRPr lang="el-GR" sz="1900" kern="1200" dirty="0"/>
        </a:p>
      </dsp:txBody>
      <dsp:txXfrm>
        <a:off x="0" y="3240235"/>
        <a:ext cx="7427168" cy="1346625"/>
      </dsp:txXfrm>
    </dsp:sp>
    <dsp:sp modelId="{84399067-EA28-41B8-848A-B15FC5A06136}">
      <dsp:nvSpPr>
        <dsp:cNvPr id="0" name=""/>
        <dsp:cNvSpPr/>
      </dsp:nvSpPr>
      <dsp:spPr>
        <a:xfrm>
          <a:off x="371358" y="2959795"/>
          <a:ext cx="5199017" cy="560880"/>
        </a:xfrm>
        <a:prstGeom prst="roundRect">
          <a:avLst/>
        </a:prstGeom>
        <a:gradFill rotWithShape="0">
          <a:gsLst>
            <a:gs pos="0">
              <a:schemeClr val="dk2">
                <a:hueOff val="0"/>
                <a:satOff val="0"/>
                <a:lumOff val="0"/>
                <a:alphaOff val="0"/>
                <a:shade val="47500"/>
                <a:satMod val="137000"/>
              </a:schemeClr>
            </a:gs>
            <a:gs pos="55000">
              <a:schemeClr val="dk2">
                <a:hueOff val="0"/>
                <a:satOff val="0"/>
                <a:lumOff val="0"/>
                <a:alphaOff val="0"/>
                <a:shade val="69000"/>
                <a:satMod val="137000"/>
              </a:schemeClr>
            </a:gs>
            <a:gs pos="100000">
              <a:schemeClr val="dk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510" tIns="0" rIns="196510" bIns="0" numCol="1" spcCol="1270" anchor="ctr" anchorCtr="0">
          <a:noAutofit/>
        </a:bodyPr>
        <a:lstStyle/>
        <a:p>
          <a:pPr lvl="0" algn="l" defTabSz="1244600">
            <a:lnSpc>
              <a:spcPct val="90000"/>
            </a:lnSpc>
            <a:spcBef>
              <a:spcPct val="0"/>
            </a:spcBef>
            <a:spcAft>
              <a:spcPct val="35000"/>
            </a:spcAft>
          </a:pPr>
          <a:r>
            <a:rPr lang="en-GB" sz="2800" kern="1200" dirty="0" smtClean="0"/>
            <a:t>Controversial</a:t>
          </a:r>
          <a:endParaRPr lang="el-GR" sz="1900" kern="1200" dirty="0"/>
        </a:p>
      </dsp:txBody>
      <dsp:txXfrm>
        <a:off x="371358" y="2959795"/>
        <a:ext cx="5199017" cy="5608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E4551D-35D0-4787-B217-CB79335CF0DE}">
      <dsp:nvSpPr>
        <dsp:cNvPr id="0" name=""/>
        <dsp:cNvSpPr/>
      </dsp:nvSpPr>
      <dsp:spPr>
        <a:xfrm>
          <a:off x="211195" y="0"/>
          <a:ext cx="8050921" cy="1510159"/>
        </a:xfrm>
        <a:prstGeom prst="leftRightRibbon">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B314B4-29D9-4607-B092-ABEEC3D39F41}">
      <dsp:nvSpPr>
        <dsp:cNvPr id="0" name=""/>
        <dsp:cNvSpPr/>
      </dsp:nvSpPr>
      <dsp:spPr>
        <a:xfrm>
          <a:off x="927595" y="316172"/>
          <a:ext cx="2988034" cy="739977"/>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GB" sz="2000" kern="1200" dirty="0" smtClean="0"/>
            <a:t>Standard held in high regard</a:t>
          </a:r>
          <a:endParaRPr lang="el-GR" sz="2000" kern="1200" dirty="0"/>
        </a:p>
      </dsp:txBody>
      <dsp:txXfrm>
        <a:off x="927595" y="316172"/>
        <a:ext cx="2988034" cy="739977"/>
      </dsp:txXfrm>
    </dsp:sp>
    <dsp:sp modelId="{300EE711-4D71-4BF0-B03B-B8AADE2B1503}">
      <dsp:nvSpPr>
        <dsp:cNvPr id="0" name=""/>
        <dsp:cNvSpPr/>
      </dsp:nvSpPr>
      <dsp:spPr>
        <a:xfrm>
          <a:off x="4270742" y="554971"/>
          <a:ext cx="3235374" cy="739977"/>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GB" sz="2000" kern="1200" dirty="0" smtClean="0"/>
            <a:t>Hostility towards RP</a:t>
          </a:r>
          <a:endParaRPr lang="el-GR" sz="2000" kern="1200" dirty="0"/>
        </a:p>
      </dsp:txBody>
      <dsp:txXfrm>
        <a:off x="4270742" y="554971"/>
        <a:ext cx="3235374" cy="73997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E4551D-35D0-4787-B217-CB79335CF0DE}">
      <dsp:nvSpPr>
        <dsp:cNvPr id="0" name=""/>
        <dsp:cNvSpPr/>
      </dsp:nvSpPr>
      <dsp:spPr>
        <a:xfrm>
          <a:off x="216017" y="0"/>
          <a:ext cx="8061632" cy="1512168"/>
        </a:xfrm>
        <a:prstGeom prst="leftRightRibbon">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B314B4-29D9-4607-B092-ABEEC3D39F41}">
      <dsp:nvSpPr>
        <dsp:cNvPr id="0" name=""/>
        <dsp:cNvSpPr/>
      </dsp:nvSpPr>
      <dsp:spPr>
        <a:xfrm>
          <a:off x="923314" y="316593"/>
          <a:ext cx="2992009" cy="740962"/>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en-GB" sz="1800" kern="1200" dirty="0" smtClean="0"/>
            <a:t>Standard is ‘superior’ model</a:t>
          </a:r>
          <a:endParaRPr lang="el-GR" sz="1800" kern="1200" dirty="0"/>
        </a:p>
      </dsp:txBody>
      <dsp:txXfrm>
        <a:off x="923314" y="316593"/>
        <a:ext cx="2992009" cy="740962"/>
      </dsp:txXfrm>
    </dsp:sp>
    <dsp:sp modelId="{300EE711-4D71-4BF0-B03B-B8AADE2B1503}">
      <dsp:nvSpPr>
        <dsp:cNvPr id="0" name=""/>
        <dsp:cNvSpPr/>
      </dsp:nvSpPr>
      <dsp:spPr>
        <a:xfrm>
          <a:off x="4270908" y="555709"/>
          <a:ext cx="3239678" cy="740962"/>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0452" rIns="0" bIns="64770" numCol="1" spcCol="1270" anchor="ctr" anchorCtr="0">
          <a:noAutofit/>
        </a:bodyPr>
        <a:lstStyle/>
        <a:p>
          <a:pPr lvl="0" algn="ctr" defTabSz="755650">
            <a:lnSpc>
              <a:spcPct val="90000"/>
            </a:lnSpc>
            <a:spcBef>
              <a:spcPct val="0"/>
            </a:spcBef>
            <a:spcAft>
              <a:spcPct val="35000"/>
            </a:spcAft>
          </a:pPr>
          <a:r>
            <a:rPr lang="en-GB" sz="1700" kern="1200" dirty="0" smtClean="0"/>
            <a:t>NS-like pronunciations uncommon / hard to understand</a:t>
          </a:r>
          <a:endParaRPr lang="el-GR" sz="1700" kern="1200" dirty="0"/>
        </a:p>
      </dsp:txBody>
      <dsp:txXfrm>
        <a:off x="4270908" y="555709"/>
        <a:ext cx="3239678" cy="74096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B54C06-2505-4418-B582-CAFED8A24A2F}">
      <dsp:nvSpPr>
        <dsp:cNvPr id="0" name=""/>
        <dsp:cNvSpPr/>
      </dsp:nvSpPr>
      <dsp:spPr>
        <a:xfrm>
          <a:off x="1214806" y="1857589"/>
          <a:ext cx="2275095" cy="1517488"/>
        </a:xfrm>
        <a:prstGeom prst="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0" tIns="192024" rIns="192024" bIns="192024" numCol="1" spcCol="1270" anchor="ctr" anchorCtr="0">
          <a:noAutofit/>
        </a:bodyPr>
        <a:lstStyle/>
        <a:p>
          <a:pPr lvl="0" algn="l" defTabSz="1200150">
            <a:lnSpc>
              <a:spcPct val="90000"/>
            </a:lnSpc>
            <a:spcBef>
              <a:spcPct val="0"/>
            </a:spcBef>
            <a:spcAft>
              <a:spcPct val="35000"/>
            </a:spcAft>
          </a:pPr>
          <a:r>
            <a:rPr lang="en-GB" sz="2700" b="1" kern="1200" dirty="0" smtClean="0"/>
            <a:t>Standard Language Ideology</a:t>
          </a:r>
          <a:endParaRPr lang="el-GR" sz="2700" b="1" kern="1200" dirty="0"/>
        </a:p>
      </dsp:txBody>
      <dsp:txXfrm>
        <a:off x="1578822" y="1857589"/>
        <a:ext cx="1911080" cy="1517488"/>
      </dsp:txXfrm>
    </dsp:sp>
    <dsp:sp modelId="{B404BFBF-F7E0-468F-B137-FAA491044CD7}">
      <dsp:nvSpPr>
        <dsp:cNvPr id="0" name=""/>
        <dsp:cNvSpPr/>
      </dsp:nvSpPr>
      <dsp:spPr>
        <a:xfrm>
          <a:off x="1422" y="1250896"/>
          <a:ext cx="1516730" cy="1516730"/>
        </a:xfrm>
        <a:prstGeom prst="ellipse">
          <a:avLst/>
        </a:prstGeom>
        <a:solidFill>
          <a:schemeClr val="tx2"/>
        </a:solidFill>
        <a:ln w="48000" cap="flat" cmpd="thickThin" algn="ctr">
          <a:solidFill>
            <a:schemeClr val="lt2">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GB" sz="2900" b="1" kern="1200" dirty="0" smtClean="0"/>
            <a:t>Said</a:t>
          </a:r>
          <a:endParaRPr lang="el-GR" sz="2900" b="1" kern="1200" dirty="0"/>
        </a:p>
      </dsp:txBody>
      <dsp:txXfrm>
        <a:off x="1422" y="1250896"/>
        <a:ext cx="1516730" cy="1516730"/>
      </dsp:txXfrm>
    </dsp:sp>
    <dsp:sp modelId="{53D819FC-8370-4D44-AF5F-10423A963444}">
      <dsp:nvSpPr>
        <dsp:cNvPr id="0" name=""/>
        <dsp:cNvSpPr/>
      </dsp:nvSpPr>
      <dsp:spPr>
        <a:xfrm>
          <a:off x="5006633" y="1857589"/>
          <a:ext cx="2275095" cy="1517488"/>
        </a:xfrm>
        <a:prstGeom prst="rect">
          <a:avLst/>
        </a:prstGeom>
        <a:solidFill>
          <a:schemeClr val="dk2">
            <a:tint val="40000"/>
            <a:hueOff val="0"/>
            <a:satOff val="0"/>
            <a:lumOff val="0"/>
            <a:alpha val="4200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92024" rIns="192024" bIns="192024" numCol="1" spcCol="1270" anchor="ctr" anchorCtr="0">
          <a:noAutofit/>
        </a:bodyPr>
        <a:lstStyle/>
        <a:p>
          <a:pPr lvl="0" algn="l" defTabSz="1200150">
            <a:lnSpc>
              <a:spcPct val="90000"/>
            </a:lnSpc>
            <a:spcBef>
              <a:spcPct val="0"/>
            </a:spcBef>
            <a:spcAft>
              <a:spcPct val="35000"/>
            </a:spcAft>
          </a:pPr>
          <a:r>
            <a:rPr lang="en-GB" sz="2700" kern="1200" dirty="0" smtClean="0">
              <a:solidFill>
                <a:schemeClr val="bg2">
                  <a:lumMod val="90000"/>
                </a:schemeClr>
              </a:solidFill>
            </a:rPr>
            <a:t>English as a Lingua Franca</a:t>
          </a:r>
          <a:endParaRPr lang="el-GR" sz="2700" kern="1200" dirty="0">
            <a:solidFill>
              <a:schemeClr val="bg2">
                <a:lumMod val="90000"/>
              </a:schemeClr>
            </a:solidFill>
          </a:endParaRPr>
        </a:p>
      </dsp:txBody>
      <dsp:txXfrm>
        <a:off x="5370648" y="1857589"/>
        <a:ext cx="1911080" cy="1517488"/>
      </dsp:txXfrm>
    </dsp:sp>
    <dsp:sp modelId="{7E70440A-3392-4A72-88CB-D0A951E1768A}">
      <dsp:nvSpPr>
        <dsp:cNvPr id="0" name=""/>
        <dsp:cNvSpPr/>
      </dsp:nvSpPr>
      <dsp:spPr>
        <a:xfrm>
          <a:off x="3793249" y="1250896"/>
          <a:ext cx="1516730" cy="1516730"/>
        </a:xfrm>
        <a:prstGeom prst="ellipse">
          <a:avLst/>
        </a:prstGeom>
        <a:solidFill>
          <a:schemeClr val="dk2">
            <a:hueOff val="0"/>
            <a:satOff val="0"/>
            <a:lumOff val="0"/>
            <a:alpha val="6500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GB" sz="2900" kern="1200" dirty="0" smtClean="0"/>
            <a:t>Unsaid</a:t>
          </a:r>
          <a:endParaRPr lang="el-GR" sz="2900" kern="1200" dirty="0"/>
        </a:p>
      </dsp:txBody>
      <dsp:txXfrm>
        <a:off x="3793249" y="1250896"/>
        <a:ext cx="1516730" cy="15167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7.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8.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3ADB2E-A086-4429-BC78-16961FA65118}" type="datetimeFigureOut">
              <a:rPr lang="el-GR" smtClean="0"/>
              <a:pPr/>
              <a:t>14/9/2010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CC5540-36F7-4A98-93BA-A6986A7A6F4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more recent years, the canonical status of the Standard Language is not quite as tenable as it used to be. To begin with, at this time of increasing geographical and social mobility, it is no longer unproblematic to think of ‘pure’ linguistic communities from which to derive standards. In addition, the global spread of the English Language has meant that English is used predominantly for communication among non-native speakers, for whom many features of the Standard might appear parochial, if not downright counterproductive. Moreover, many peripheral varieties of English (World Englishes) are slowly gaining in legitimacy, whereas native varieties are confined to a minority space, at least in terms of number of users. It has been argued that, when set against this complex reality, the reductive underpinnings of the Standard Language Ideology constitute ‘</a:t>
            </a:r>
            <a:r>
              <a:rPr lang="en-US" i="1" dirty="0" smtClean="0"/>
              <a:t>deficit linguistics</a:t>
            </a:r>
            <a:r>
              <a:rPr lang="en-GB" dirty="0" smtClean="0"/>
              <a:t>’. </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response to these developments, some researchers are beginning to document an emerging linguistic model, which they term </a:t>
            </a:r>
            <a:r>
              <a:rPr lang="en-GB" b="1" dirty="0" smtClean="0"/>
              <a:t>English as a Lingua Franca</a:t>
            </a:r>
            <a:r>
              <a:rPr lang="en-GB" dirty="0" smtClean="0"/>
              <a:t> (ELF) or –less frequently– </a:t>
            </a:r>
            <a:r>
              <a:rPr lang="en-GB" b="1" dirty="0" smtClean="0"/>
              <a:t>English for International Communication</a:t>
            </a:r>
            <a:r>
              <a:rPr lang="en-GB" dirty="0" smtClean="0"/>
              <a:t> (EIL). A distinctive feature of ELF is that it endorses variation rather than penalising it. ELF is said to be endonormative, in that language norms are defined with reference to a Core of linguistic features which are globally understood. ELF is also </a:t>
            </a:r>
            <a:r>
              <a:rPr lang="en-GB" dirty="0" err="1" smtClean="0"/>
              <a:t>pluricentric</a:t>
            </a:r>
            <a:r>
              <a:rPr lang="en-GB" dirty="0" smtClean="0"/>
              <a:t>, meaning that the Core is supplemented with diverse features borrowed from local, regional and national varieties. However, it should be noted that the ELF proposals have been met with considerable scepticism by parts of the academic community, whereas the desirability of raising it to target language status is highly controversial.</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FCC5540-36F7-4A98-93BA-A6986A7A6F43}"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controversy forms the starting point of the research that I would like to present to you today. Focussing on a private language school in Greece, I would like to problematise on the tension between the teachers’ and learners espoused (Said) linguistic and pedagogical beliefs and their actual practices, which (as we will see) are largely Unsaid. More specifically, I set out to examine the following research questions:</a:t>
            </a:r>
            <a:endParaRPr lang="el-GR" dirty="0" smtClean="0"/>
          </a:p>
          <a:p>
            <a:r>
              <a:rPr lang="en-GB" i="1" dirty="0" smtClean="0"/>
              <a:t>In the context of the language school, is there methodological tension with regard to the target language variety? If so, how is this tension manifested?</a:t>
            </a:r>
            <a:endParaRPr lang="el-GR" i="1"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brief, the study focused on a language school in Greece as an illustrative example of the phenomena I observed. In the study I synthesised the views of language teachers and learners with statistical data about the courseware they were using. This </a:t>
            </a:r>
            <a:r>
              <a:rPr lang="en-GB" dirty="0" err="1" smtClean="0"/>
              <a:t>syntheis</a:t>
            </a:r>
            <a:r>
              <a:rPr lang="en-GB" dirty="0" smtClean="0"/>
              <a:t> resulted in an ethnographic ‘thick description’ of the language school, aspects of which I will present shortly, but I need to stress that this description is not intended to be generalised in any way. It is presented “as is” on account of its value as a real-life example of methodological tension, and because of the theoretical implications that can be drawn from it.</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FCC5540-36F7-4A98-93BA-A6986A7A6F43}"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Information about the teachers’ attitudes and practices was elicited using semi-structured interviews. A recurring theme in these interviews was the high degree of affinity of these teachers with the culture of the English Speaking West. Several teachers claimed that they had entered the profession because of a love for British culture and the English language, and it was suggested that bringing the learners in contact with the Anglophone culture and literature should be a teaching priority. Implicit in these beliefs is the notion that the English language is primarily associated with the Centre, rather than a globally shared communicative resource. When asked to comment about the role of Native English Speaking Teachers (</a:t>
            </a:r>
            <a:r>
              <a:rPr lang="en-GB" dirty="0" err="1" smtClean="0"/>
              <a:t>NESTs</a:t>
            </a:r>
            <a:r>
              <a:rPr lang="en-GB" dirty="0" smtClean="0"/>
              <a:t>), the participating teachers stressed that their own teaching credentials were often superior, but they conceded that </a:t>
            </a:r>
            <a:r>
              <a:rPr lang="en-GB" dirty="0" err="1" smtClean="0"/>
              <a:t>NESTs</a:t>
            </a:r>
            <a:r>
              <a:rPr lang="en-GB" dirty="0" smtClean="0"/>
              <a:t> could be viewed as better teachers in the limited sense that they provided ‘better’ linguistic models for the learners. With regard to practices, the teachers reported that it was important to correct all the mistakes in their student’s written work, thus bringing it as close as possible to the Standard. On the other hand, they appeared more willing to accept deviations from the Standard in oral communication, as long as comprehension was not compromised. They also reported that pronunciation practice did not take up a large part of their teaching time. In summary, it seemed that the teachers appeared to espouse the Standard Language Ideology, but their practices were not always perfectly aligned to these stated beliefs.</a:t>
            </a:r>
            <a:endParaRPr lang="el-GR" dirty="0" smtClean="0"/>
          </a:p>
          <a:p>
            <a:pPr>
              <a:spcBef>
                <a:spcPct val="0"/>
              </a:spcBef>
            </a:pPr>
            <a:endParaRPr lang="el-GR"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F551F0-B4CF-45EA-96E9-55AA0412ECE6}" type="slidenum">
              <a:rPr lang="el-GR"/>
              <a:pPr fontAlgn="base">
                <a:spcBef>
                  <a:spcPct val="0"/>
                </a:spcBef>
                <a:spcAft>
                  <a:spcPct val="0"/>
                </a:spcAft>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Similar tension was reported by the learners in a questionnaire survey. While many respondents stated that they were learning English because it was an ‘</a:t>
            </a:r>
            <a:r>
              <a:rPr lang="en-US" i="1" dirty="0" smtClean="0"/>
              <a:t>international’</a:t>
            </a:r>
            <a:r>
              <a:rPr lang="en-GB" dirty="0" smtClean="0"/>
              <a:t>, ‘</a:t>
            </a:r>
            <a:r>
              <a:rPr lang="en-US" i="1" dirty="0" smtClean="0"/>
              <a:t>very popular’</a:t>
            </a:r>
            <a:r>
              <a:rPr lang="en-GB" dirty="0" smtClean="0"/>
              <a:t> or even an ‘</a:t>
            </a:r>
            <a:r>
              <a:rPr lang="en-US" i="1" dirty="0" smtClean="0"/>
              <a:t>official global’ </a:t>
            </a:r>
            <a:r>
              <a:rPr lang="en-GB" dirty="0" smtClean="0"/>
              <a:t> language, they tended to equate ‘English’ with ‘the language spoken in England’. While the questionnaires did not explicitly address the role of Native English Speaking Teachers, the following quotation –which was elicited in an informal interview with one of the more successful learners – is indicative of some learners’ attitudes. Describing a particular teacher, she said that:</a:t>
            </a:r>
            <a:endParaRPr lang="el-GR" dirty="0" smtClean="0"/>
          </a:p>
          <a:p>
            <a:r>
              <a:rPr lang="en-GB" i="1" dirty="0" smtClean="0"/>
              <a:t>She’s better than the other teachers because she speaks like a real English person. She’s not like </a:t>
            </a:r>
            <a:r>
              <a:rPr lang="en-GB" dirty="0" smtClean="0"/>
              <a:t>[other teachers]</a:t>
            </a:r>
            <a:r>
              <a:rPr lang="en-GB" i="1" dirty="0" smtClean="0"/>
              <a:t> because you can tell that they are Greek. In fact, most kids don’t actually understand her when she gets carried away!</a:t>
            </a:r>
            <a:endParaRPr lang="el-GR" i="1" dirty="0" smtClean="0"/>
          </a:p>
          <a:p>
            <a:r>
              <a:rPr lang="en-GB" dirty="0" smtClean="0"/>
              <a:t>However, this attitude was not necessarily typical of the learners’ opinions. When asked to describe their feelings towards Received Pronunciation (RP), most learners argued that it is ‘</a:t>
            </a:r>
            <a:r>
              <a:rPr lang="en-GB" i="1" dirty="0" smtClean="0"/>
              <a:t>phoney</a:t>
            </a:r>
            <a:r>
              <a:rPr lang="en-GB" dirty="0" smtClean="0"/>
              <a:t>’, ‘</a:t>
            </a:r>
            <a:r>
              <a:rPr lang="en-US" i="1" dirty="0" smtClean="0"/>
              <a:t>unclear because</a:t>
            </a:r>
            <a:r>
              <a:rPr lang="en-GB" dirty="0" smtClean="0"/>
              <a:t> [speakers] </a:t>
            </a:r>
            <a:r>
              <a:rPr lang="en-US" i="1" dirty="0" smtClean="0"/>
              <a:t>don’t read out all the letters</a:t>
            </a:r>
            <a:r>
              <a:rPr lang="en-GB" dirty="0" smtClean="0"/>
              <a:t>’ and even ‘</a:t>
            </a:r>
            <a:r>
              <a:rPr lang="en-US" i="1" dirty="0" smtClean="0"/>
              <a:t>unnatural</a:t>
            </a:r>
            <a:r>
              <a:rPr lang="en-GB" dirty="0" smtClean="0"/>
              <a:t>’. In addition, the learners were reportedly unconcerned with developing a native-like pronunciation, and expressed little desire for phonological practice. </a:t>
            </a:r>
            <a:endParaRPr lang="el-GR" dirty="0" smtClean="0"/>
          </a:p>
          <a:p>
            <a:pPr>
              <a:spcBef>
                <a:spcPct val="0"/>
              </a:spcBef>
            </a:pPr>
            <a:endParaRPr lang="el-GR"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F551F0-B4CF-45EA-96E9-55AA0412ECE6}" type="slidenum">
              <a:rPr lang="el-GR"/>
              <a:pPr fontAlgn="base">
                <a:spcBef>
                  <a:spcPct val="0"/>
                </a:spcBef>
                <a:spcAft>
                  <a:spcPct val="0"/>
                </a:spcAft>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The quantitative strand of this inquiry involved a content analysis of the textbooks that were in use at the school. A distinctive feature of the coursebooks was the emphasis placed on mastering the grammatical system of the Standard. Grammatical activities formed almost one third of the total syllabus, and slightly more than half of the review activities. This seems suggestive of a priority on reproducing the Standard rather than on ensuring intelligibility. More traces of the Standard Language Ideology were to be found in the recordings that accompanied the textbooks, all were apparently read by British-sounding voice actors. This, in fact, included some rather embarrassing attempts to simulate the ‘foreign’ accents of French or Japanese characters. Yet, despite the perceived importance of accuracy and the native speaker bias, pronunciation activities were only marginally represented in the textbooks, occupying slightly less than 3% of the syllabus.</a:t>
            </a:r>
            <a:endParaRPr lang="el-GR" dirty="0" smtClean="0"/>
          </a:p>
          <a:p>
            <a:pPr>
              <a:spcBef>
                <a:spcPct val="0"/>
              </a:spcBef>
            </a:pPr>
            <a:endParaRPr lang="el-GR"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F551F0-B4CF-45EA-96E9-55AA0412ECE6}" type="slidenum">
              <a:rPr lang="el-GR"/>
              <a:pPr fontAlgn="base">
                <a:spcBef>
                  <a:spcPct val="0"/>
                </a:spcBef>
                <a:spcAft>
                  <a:spcPct val="0"/>
                </a:spcAft>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Let us now try to bring all this information together, relating it to what is Said and what is Unsaid: The findings of this research seem to indicate that the Standard Language Ideology is very visible in the language school. This is evident in the espoused beliefs of both teachers and learners, and in the perceived primacy of Native English Speaking Teachers. It is also reflected on a reluctance to deviate from native-speaker norms in high visibility activities, such as written expression and testing. This finding is only slightly challenged by the negativity some learners expressed towards Received Pronunciation, in the questionnaires they completed anonymously. On the other hand, this Said adherence to the Standard Language Ideology is contested by a number of Unsaid practices, such as the tolerance of Greek phonological and morphological patterns, and the low priority given to pronunciation training. It is perhaps important that the ELF model was not explicitly invoked in the dataset, and ELF-related practices appeared to take place in a relatively secluded domain, in the sense that the language classroom does not normally come under observation. </a:t>
            </a:r>
            <a:endParaRPr lang="el-GR" dirty="0" smtClean="0"/>
          </a:p>
          <a:p>
            <a:pPr>
              <a:spcBef>
                <a:spcPct val="0"/>
              </a:spcBef>
            </a:pPr>
            <a:endParaRPr lang="el-GR"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F551F0-B4CF-45EA-96E9-55AA0412ECE6}" type="slidenum">
              <a:rPr lang="el-GR"/>
              <a:pPr fontAlgn="base">
                <a:spcBef>
                  <a:spcPct val="0"/>
                </a:spcBef>
                <a:spcAft>
                  <a:spcPct val="0"/>
                </a:spcAft>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presentation will focus on the tension between the Standard Language Ideology, i.e. the notion that linguistic correctness is derived from native speaker norms, and English as a Lingua Franca, a linguistic model that not only tolerates but also celebrates diversity. In doing so, I will try to attain three goals: Firstly, I want to demonstrate the relevance and usefulness of a theoretical framework I am developing for interpreting such tensions. I will also share with you aspects of an ethnographic description of a language school in Greece, which is – I think – important as an example of how English is taught in a peripheral setting. Lastly, in keeping with the theme of this conference, I will explore how the Said attitudes of teachers and learners in the school relate to their Unsaid practices, and we will reflect on the significance of this.</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Personally, I believe that this very contradiction between the Standard Language Ideology and ELF, between the Said attitudes and Unsaid practices is fundamental in understanding exactly how the dominant and critical paradigms interact. </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inference that can be made is that the Standard Language Ideology and ELF appear to coexist uncomfortably in the research setting. This is evidenced in a number of contradictions, or tensions, such as the fact that most teachers hold Native Speaker norms in high regard, whereas at least some learners view Received Pronunciation with scepticism and even hostility. Not to put too fine a point on it, some learners simply don’t want to sound British. Another example can be seen in the fact that a Native Speaker pronunciation is considered a superior model for learners, but the majority of teachers do not have credible native-sounding accents, and those that do are apparently not easily understood by many learners. These tensions seem to stem from the top-down imposition of a teaching paradigm that privileges the resources of Centre over those of the Periphery, while failing to take local needs into account. </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second, related inference concerns the relative status of the two competing paradigms. It is, in my opinion, not accidental that the Standard Language Ideology occupies the Said domain, whereas ELF is largely concealed in the Unsaid. The Standard Language Ideology, and by extension the Dominant Paradigm, has attained the status of an unassailable methodological orthodoxy, one that practitioners cannot afford to challenge without appearing unprofessional or unsophisticated. I suspect that this may be even more pertinent in the context of a potentially face-threatening interview with an academic specialist. Still, if the dominant paradigm were appropriate in this setting, there would be little need for ‘unorthodox’ teaching practices to develop. The fact that these practices have had to develop surreptitiously, as it were, is suggestive of the power that the dominant paradigm exerts. </a:t>
            </a:r>
            <a:endParaRPr lang="en-GB" dirty="0" smtClean="0"/>
          </a:p>
          <a:p>
            <a:endParaRPr lang="en-GB" dirty="0" smtClean="0"/>
          </a:p>
          <a:p>
            <a:r>
              <a:rPr lang="en-GB" dirty="0" smtClean="0"/>
              <a:t>To recap: in this presentation I put forward the idea that English Language Teaching is defined by the interaction an established way of doing things and an emerging critical alternative, which I defined as methodological tension. Drawing examples from a language school, we witnessed how tension is manifested between the Standard Language Ideology and English as a Lingua Franca, and how it shapes espoused attitudes and actual practice. We noted that the Standard Language Ideology is part of the Said discourse, but Unsaid ELF-related practices are at work in the background, and we related this difference in visibility to the hegemonic status of the dominant paradigm. </a:t>
            </a:r>
            <a:endParaRPr lang="el-GR" dirty="0" smtClean="0"/>
          </a:p>
          <a:p>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 I conclude this presentations, I’d like to share with you a number of questions which are –I believe– worthy of some reflection: Is this the way things should be? Must teaching practices that deviate from methodological orthodoxy be stigmatized and confined to the space of the Unsaid? Is it possible –to take another perspective– that the ELF model is marginalised simply because it is pedagogically unsound? These are questions that a case study cannot legitimately claim to answer, so I’d like to invite you to draw your own conclusions.</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23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in terms of how this presentation is structured: I will start by briefly outlining the theoretical framework that informs this study, and focus on two of its components: the Standard Language Ideology and English as a Lingua Franca. Next, I will describe the empirical study I conducted, and I will follow up with a presentation and discussion of selected findings. Finally, we will use these findings as a stepping stone as we attempt to draw some implications for pedagogy.</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FCC5540-36F7-4A98-93BA-A6986A7A6F43}"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suppose it’s a truism that English Language Teaching (ELT) is a global enterprise: it is something that doesn’t even need to be Said; less obviously, ELT is also associated with global inequality: this is something often Unsaid, for indeed such is the nature of hegemony. The inequitable distribution of power between the English Speaking West (which, following Phillipson, I will call the </a:t>
            </a:r>
            <a:r>
              <a:rPr lang="en-US" dirty="0" smtClean="0"/>
              <a:t>Centre</a:t>
            </a:r>
            <a:r>
              <a:rPr lang="en-GB" dirty="0" smtClean="0"/>
              <a:t>) and the </a:t>
            </a:r>
            <a:r>
              <a:rPr lang="en-US" dirty="0" smtClean="0"/>
              <a:t>Periphery</a:t>
            </a:r>
            <a:r>
              <a:rPr lang="en-GB" dirty="0" smtClean="0"/>
              <a:t> of the English Speaking World is manifested in a number of linguistic and pedagogical assumptions, such as the belief that Native varieties of English are somehow ‘superior’ to Non-Native ones; the idea that English is best taught </a:t>
            </a:r>
            <a:r>
              <a:rPr lang="en-GB" dirty="0" err="1" smtClean="0"/>
              <a:t>monolonigually</a:t>
            </a:r>
            <a:r>
              <a:rPr lang="en-GB" dirty="0" smtClean="0"/>
              <a:t>, preferably by a Native Speaker; or the notion that pedagogical approaches which were originally developed in mainstream Anglo Saxon education can be unproblematically applied to radically different social contexts. In recognition of their hegemonic status, I have grouped these tenets together under the umbrella term </a:t>
            </a:r>
            <a:r>
              <a:rPr lang="en-US" b="1" dirty="0" smtClean="0"/>
              <a:t>Dominant Paradigm</a:t>
            </a:r>
            <a:r>
              <a:rPr lang="en-GB" dirty="0" smtClean="0"/>
              <a:t>. </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Set against this paradigm is a small but growing number of discordant voices, which have valorised non-native usage, made the case for culturally appropriate pedagogy and demanded that ELT takes a more reflective stance with regard to its political implications. Despite the occasional difference in emphasis among these positions, it is –I believe– helpful to focus on their similarities and consider them together as an emerging </a:t>
            </a:r>
            <a:r>
              <a:rPr lang="en-US" b="1" dirty="0" smtClean="0"/>
              <a:t>critical paradigm</a:t>
            </a:r>
            <a:r>
              <a:rPr lang="en-GB" dirty="0" smtClean="0"/>
              <a:t>. </a:t>
            </a:r>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way of understanding the interaction between the two paradigms is to visualise the ripples that are created when drops of water fall into a pond. What is interesting in this image is that at certain points, the ripples blend into each other. This area of overlap is where we will observe </a:t>
            </a:r>
            <a:r>
              <a:rPr lang="en-US" b="1" dirty="0" smtClean="0"/>
              <a:t>methodological tension</a:t>
            </a:r>
            <a:r>
              <a:rPr lang="en-US" dirty="0" smtClean="0"/>
              <a:t>, which, I contend, is a fundamental feature of ELT</a:t>
            </a:r>
            <a:r>
              <a:rPr lang="en-GB" b="1" dirty="0" smtClean="0"/>
              <a:t>.</a:t>
            </a:r>
            <a:r>
              <a:rPr lang="en-GB" dirty="0" smtClean="0"/>
              <a:t> </a:t>
            </a:r>
            <a:endParaRPr lang="el-GR" dirty="0" smtClean="0"/>
          </a:p>
        </p:txBody>
      </p:sp>
      <p:sp>
        <p:nvSpPr>
          <p:cNvPr id="4" name="Slide Number Placeholder 3"/>
          <p:cNvSpPr>
            <a:spLocks noGrp="1"/>
          </p:cNvSpPr>
          <p:nvPr>
            <p:ph type="sldNum" sz="quarter" idx="10"/>
          </p:nvPr>
        </p:nvSpPr>
        <p:spPr/>
        <p:txBody>
          <a:bodyPr/>
          <a:lstStyle/>
          <a:p>
            <a:fld id="{AFCC5540-36F7-4A98-93BA-A6986A7A6F43}"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Methodological tension is particularly salient in high-stakes questions, such as why and how English is taught, and which varieties of English are most useful for learners</a:t>
            </a:r>
            <a:r>
              <a:rPr lang="en-GB" dirty="0" smtClean="0"/>
              <a:t>.</a:t>
            </a:r>
          </a:p>
          <a:p>
            <a:endParaRPr lang="en-GB" dirty="0" smtClean="0"/>
          </a:p>
          <a:p>
            <a:r>
              <a:rPr lang="en-GB" dirty="0" smtClean="0"/>
              <a:t>The last question – which variety of English should serve as the standard – will be the focus of this presentation, but before going over any empirical data, I’d like us to consider two possible answers which have been put forward in the literature: the Standard Language Ideology and English as a Lingua Franca.</a:t>
            </a:r>
            <a:endParaRPr lang="el-GR" dirty="0" smtClean="0"/>
          </a:p>
          <a:p>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starting point of the </a:t>
            </a:r>
            <a:r>
              <a:rPr lang="en-US" b="1" dirty="0" smtClean="0"/>
              <a:t>Standard Language Ideology</a:t>
            </a:r>
            <a:r>
              <a:rPr lang="en-GB" dirty="0" smtClean="0"/>
              <a:t> is that, despite the profusion of dialectal varieties, a ‘</a:t>
            </a:r>
            <a:r>
              <a:rPr lang="en-US" i="1" dirty="0" smtClean="0"/>
              <a:t>single monochrome standard</a:t>
            </a:r>
            <a:r>
              <a:rPr lang="en-GB" dirty="0" smtClean="0"/>
              <a:t>’ is usually adequate for universal comprehension. Moreover, the Standard Language is neutral and possibly even prestigious, so it must be advantageous for learners to be able to use it effectively. In second language pedagogy, any variation from the Standard is, by definition, an ‘</a:t>
            </a:r>
            <a:r>
              <a:rPr lang="en-GB" i="1" dirty="0" err="1" smtClean="0"/>
              <a:t>interlanguage</a:t>
            </a:r>
            <a:r>
              <a:rPr lang="en-GB" dirty="0" smtClean="0"/>
              <a:t>’ or a ‘</a:t>
            </a:r>
            <a:r>
              <a:rPr lang="en-GB" i="1" dirty="0" smtClean="0"/>
              <a:t>fossilised</a:t>
            </a:r>
            <a:r>
              <a:rPr lang="en-GB" dirty="0" smtClean="0"/>
              <a:t>’ variety, an outcome of the non-native speakers’ inability to master the Standard.</a:t>
            </a:r>
            <a:endParaRPr lang="el-GR" dirty="0" smtClean="0"/>
          </a:p>
          <a:p>
            <a:endParaRPr lang="el-GR" dirty="0"/>
          </a:p>
        </p:txBody>
      </p:sp>
      <p:sp>
        <p:nvSpPr>
          <p:cNvPr id="4" name="Slide Number Placeholder 3"/>
          <p:cNvSpPr>
            <a:spLocks noGrp="1"/>
          </p:cNvSpPr>
          <p:nvPr>
            <p:ph type="sldNum" sz="quarter" idx="10"/>
          </p:nvPr>
        </p:nvSpPr>
        <p:spPr/>
        <p:txBody>
          <a:bodyPr/>
          <a:lstStyle/>
          <a:p>
            <a:fld id="{AFCC5540-36F7-4A98-93BA-A6986A7A6F43}"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baseline="0"/>
            </a:lvl1pPr>
            <a:extLst/>
          </a:lstStyle>
          <a:p>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E47F8F2-8B59-4530-8D34-61E6EB11F4DA}" type="datetimeFigureOut">
              <a:rPr lang="el-GR" smtClean="0"/>
              <a:pPr/>
              <a:t>14/9/2010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2E37D1-2BA1-47C6-BB23-65D0E74F5898}" type="slidenum">
              <a:rPr lang="el-GR" smtClean="0"/>
              <a:pPr/>
              <a:t>‹#›</a:t>
            </a:fld>
            <a:endParaRPr lang="el-G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pic>
        <p:nvPicPr>
          <p:cNvPr id="11" name="Picture 3"/>
          <p:cNvPicPr>
            <a:picLocks noChangeAspect="1" noChangeArrowheads="1"/>
          </p:cNvPicPr>
          <p:nvPr userDrawn="1"/>
        </p:nvPicPr>
        <p:blipFill>
          <a:blip r:embed="rId2" cstate="print"/>
          <a:srcRect/>
          <a:stretch>
            <a:fillRect/>
          </a:stretch>
        </p:blipFill>
        <p:spPr bwMode="auto">
          <a:xfrm>
            <a:off x="0" y="0"/>
            <a:ext cx="1818800" cy="1714487"/>
          </a:xfrm>
          <a:prstGeom prst="rect">
            <a:avLst/>
          </a:prstGeom>
          <a:noFill/>
          <a:ln w="9525">
            <a:noFill/>
            <a:miter lim="800000"/>
            <a:headEnd/>
            <a:tailEnd/>
          </a:ln>
        </p:spPr>
      </p:pic>
      <p:pic>
        <p:nvPicPr>
          <p:cNvPr id="2050" name="Picture 1"/>
          <p:cNvPicPr>
            <a:picLocks noChangeAspect="1" noChangeArrowheads="1"/>
          </p:cNvPicPr>
          <p:nvPr userDrawn="1"/>
        </p:nvPicPr>
        <p:blipFill>
          <a:blip r:embed="rId3" cstate="print">
            <a:lum bright="-72000"/>
          </a:blip>
          <a:srcRect/>
          <a:stretch>
            <a:fillRect/>
          </a:stretch>
        </p:blipFill>
        <p:spPr bwMode="auto">
          <a:xfrm>
            <a:off x="7916755" y="5427720"/>
            <a:ext cx="1028700" cy="1028700"/>
          </a:xfrm>
          <a:prstGeom prst="rect">
            <a:avLst/>
          </a:prstGeom>
          <a:noFill/>
          <a:ln w="9525">
            <a:noFill/>
            <a:miter lim="800000"/>
            <a:headEnd/>
            <a:tailEnd/>
          </a:ln>
          <a:effectLst/>
          <a:scene3d>
            <a:camera prst="orthographicFront">
              <a:rot lat="0" lon="21599956" rev="0"/>
            </a:camera>
            <a:lightRig rig="threePt" dir="t"/>
          </a:scene3d>
          <a:sp3d>
            <a:bevelT/>
          </a:sp3d>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47F8F2-8B59-4530-8D34-61E6EB11F4DA}" type="datetimeFigureOut">
              <a:rPr lang="el-GR" smtClean="0"/>
              <a:pPr/>
              <a:t>14/9/2010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2E37D1-2BA1-47C6-BB23-65D0E74F589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pic>
        <p:nvPicPr>
          <p:cNvPr id="10" name="Picture 3"/>
          <p:cNvPicPr>
            <a:picLocks noChangeAspect="1" noChangeArrowheads="1"/>
          </p:cNvPicPr>
          <p:nvPr userDrawn="1"/>
        </p:nvPicPr>
        <p:blipFill>
          <a:blip r:embed="rId2" cstate="print"/>
          <a:srcRect/>
          <a:stretch>
            <a:fillRect/>
          </a:stretch>
        </p:blipFill>
        <p:spPr bwMode="auto">
          <a:xfrm rot="5400000">
            <a:off x="7342832" y="17631"/>
            <a:ext cx="1818800" cy="1783539"/>
          </a:xfrm>
          <a:prstGeom prst="rect">
            <a:avLst/>
          </a:prstGeom>
          <a:noFill/>
          <a:ln w="9525">
            <a:noFill/>
            <a:miter lim="800000"/>
            <a:headEnd/>
            <a:tailEnd/>
          </a:ln>
        </p:spPr>
      </p:pic>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47F8F2-8B59-4530-8D34-61E6EB11F4DA}" type="datetimeFigureOut">
              <a:rPr lang="el-GR" smtClean="0"/>
              <a:pPr/>
              <a:t>14/9/2010</a:t>
            </a:fld>
            <a:endParaRPr lang="el-GR"/>
          </a:p>
        </p:txBody>
      </p:sp>
      <p:sp>
        <p:nvSpPr>
          <p:cNvPr id="5" name="Footer Placeholder 4"/>
          <p:cNvSpPr>
            <a:spLocks noGrp="1"/>
          </p:cNvSpPr>
          <p:nvPr>
            <p:ph type="ftr" sz="quarter" idx="11"/>
          </p:nvPr>
        </p:nvSpPr>
        <p:spPr>
          <a:xfrm>
            <a:off x="2640597" y="6377459"/>
            <a:ext cx="3836404" cy="365125"/>
          </a:xfrm>
        </p:spPr>
        <p:txBody>
          <a:bodyPr/>
          <a:lstStyle/>
          <a:p>
            <a:endParaRPr lang="el-GR"/>
          </a:p>
        </p:txBody>
      </p:sp>
      <p:sp>
        <p:nvSpPr>
          <p:cNvPr id="6" name="Slide Number Placeholder 5"/>
          <p:cNvSpPr>
            <a:spLocks noGrp="1"/>
          </p:cNvSpPr>
          <p:nvPr>
            <p:ph type="sldNum" sz="quarter" idx="12"/>
          </p:nvPr>
        </p:nvSpPr>
        <p:spPr/>
        <p:txBody>
          <a:bodyPr/>
          <a:lstStyle/>
          <a:p>
            <a:fld id="{6D2E37D1-2BA1-47C6-BB23-65D0E74F5898}" type="slidenum">
              <a:rPr lang="el-GR" smtClean="0"/>
              <a:pPr/>
              <a:t>‹#›</a:t>
            </a:fld>
            <a:endParaRPr lang="el-G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dirty="0" smtClean="0"/>
              <a:t>Click to edit Master title style</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47F8F2-8B59-4530-8D34-61E6EB11F4DA}" type="datetimeFigureOut">
              <a:rPr lang="el-GR" smtClean="0"/>
              <a:pPr/>
              <a:t>14/9/2010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2E37D1-2BA1-47C6-BB23-65D0E74F5898}"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3" name="Text Placeholder 2"/>
          <p:cNvSpPr>
            <a:spLocks noGrp="1"/>
          </p:cNvSpPr>
          <p:nvPr>
            <p:ph type="body" idx="1"/>
          </p:nvPr>
        </p:nvSpPr>
        <p:spPr>
          <a:xfrm>
            <a:off x="755576" y="2708920"/>
            <a:ext cx="8022336" cy="685800"/>
          </a:xfrm>
        </p:spPr>
        <p:txBody>
          <a:bodyPr lIns="146304" tIns="0" rIns="45720" bIns="0" anchor="t"/>
          <a:lstStyle>
            <a:lvl1pPr marL="514350" indent="-514350">
              <a:buFont typeface="+mj-lt"/>
              <a:buAutoNum type="romanLcPeriod"/>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1E47F8F2-8B59-4530-8D34-61E6EB11F4DA}" type="datetimeFigureOut">
              <a:rPr lang="el-GR" smtClean="0"/>
              <a:pPr/>
              <a:t>14/9/2010</a:t>
            </a:fld>
            <a:endParaRPr lang="el-GR"/>
          </a:p>
        </p:txBody>
      </p:sp>
      <p:pic>
        <p:nvPicPr>
          <p:cNvPr id="10" name="Picture 3"/>
          <p:cNvPicPr>
            <a:picLocks noChangeAspect="1" noChangeArrowheads="1"/>
          </p:cNvPicPr>
          <p:nvPr userDrawn="1"/>
        </p:nvPicPr>
        <p:blipFill>
          <a:blip r:embed="rId2" cstate="print"/>
          <a:srcRect/>
          <a:stretch>
            <a:fillRect/>
          </a:stretch>
        </p:blipFill>
        <p:spPr bwMode="auto">
          <a:xfrm>
            <a:off x="0" y="0"/>
            <a:ext cx="1818800" cy="1714487"/>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2E37D1-2BA1-47C6-BB23-65D0E74F5898}" type="slidenum">
              <a:rPr lang="el-GR" smtClean="0"/>
              <a:pPr/>
              <a:t>‹#›</a:t>
            </a:fld>
            <a:endParaRPr lang="el-GR" dirty="0"/>
          </a:p>
        </p:txBody>
      </p:sp>
      <p:sp>
        <p:nvSpPr>
          <p:cNvPr id="2" name="Title 1"/>
          <p:cNvSpPr>
            <a:spLocks noGrp="1"/>
          </p:cNvSpPr>
          <p:nvPr>
            <p:ph type="title"/>
          </p:nvPr>
        </p:nvSpPr>
        <p:spPr>
          <a:xfrm>
            <a:off x="755576" y="90872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pic>
        <p:nvPicPr>
          <p:cNvPr id="11" name="Picture 1"/>
          <p:cNvPicPr>
            <a:picLocks noChangeAspect="1" noChangeArrowheads="1"/>
          </p:cNvPicPr>
          <p:nvPr userDrawn="1"/>
        </p:nvPicPr>
        <p:blipFill>
          <a:blip r:embed="rId3" cstate="print">
            <a:lum bright="-66000"/>
          </a:blip>
          <a:srcRect/>
          <a:stretch>
            <a:fillRect/>
          </a:stretch>
        </p:blipFill>
        <p:spPr bwMode="auto">
          <a:xfrm>
            <a:off x="7916755" y="5427720"/>
            <a:ext cx="1028700" cy="1028700"/>
          </a:xfrm>
          <a:prstGeom prst="rect">
            <a:avLst/>
          </a:prstGeom>
          <a:noFill/>
          <a:ln w="9525">
            <a:noFill/>
            <a:miter lim="800000"/>
            <a:headEnd/>
            <a:tailEnd/>
          </a:ln>
          <a:scene3d>
            <a:camera prst="orthographicFront"/>
            <a:lightRig rig="threePt" dir="t"/>
          </a:scene3d>
          <a:sp3d>
            <a:bevelT/>
          </a:sp3d>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47F8F2-8B59-4530-8D34-61E6EB11F4DA}" type="datetimeFigureOut">
              <a:rPr lang="el-GR" smtClean="0"/>
              <a:pPr/>
              <a:t>14/9/2010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D2E37D1-2BA1-47C6-BB23-65D0E74F589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47F8F2-8B59-4530-8D34-61E6EB11F4DA}" type="datetimeFigureOut">
              <a:rPr lang="el-GR" smtClean="0"/>
              <a:pPr/>
              <a:t>14/9/2010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D2E37D1-2BA1-47C6-BB23-65D0E74F589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47F8F2-8B59-4530-8D34-61E6EB11F4DA}" type="datetimeFigureOut">
              <a:rPr lang="el-GR" smtClean="0"/>
              <a:pPr/>
              <a:t>14/9/2010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D2E37D1-2BA1-47C6-BB23-65D0E74F589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7F8F2-8B59-4530-8D34-61E6EB11F4DA}" type="datetimeFigureOut">
              <a:rPr lang="el-GR" smtClean="0"/>
              <a:pPr/>
              <a:t>14/9/2010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D2E37D1-2BA1-47C6-BB23-65D0E74F589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47F8F2-8B59-4530-8D34-61E6EB11F4DA}" type="datetimeFigureOut">
              <a:rPr lang="el-GR" smtClean="0"/>
              <a:pPr/>
              <a:t>14/9/2010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D2E37D1-2BA1-47C6-BB23-65D0E74F5898}" type="slidenum">
              <a:rPr lang="el-GR" smtClean="0"/>
              <a:pPr/>
              <a:t>‹#›</a:t>
            </a:fld>
            <a:endParaRPr lang="el-G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E47F8F2-8B59-4530-8D34-61E6EB11F4DA}" type="datetimeFigureOut">
              <a:rPr lang="el-GR" smtClean="0"/>
              <a:pPr/>
              <a:t>14/9/2010</a:t>
            </a:fld>
            <a:endParaRPr lang="el-G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Slide Number Placeholder 6"/>
          <p:cNvSpPr>
            <a:spLocks noGrp="1"/>
          </p:cNvSpPr>
          <p:nvPr>
            <p:ph type="sldNum" sz="quarter" idx="12"/>
          </p:nvPr>
        </p:nvSpPr>
        <p:spPr>
          <a:xfrm>
            <a:off x="8339328" y="1170432"/>
            <a:ext cx="733864" cy="201168"/>
          </a:xfrm>
        </p:spPr>
        <p:txBody>
          <a:bodyPr/>
          <a:lstStyle/>
          <a:p>
            <a:fld id="{6D2E37D1-2BA1-47C6-BB23-65D0E74F589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pic>
        <p:nvPicPr>
          <p:cNvPr id="9" name="Picture 3"/>
          <p:cNvPicPr>
            <a:picLocks noChangeAspect="1" noChangeArrowheads="1"/>
          </p:cNvPicPr>
          <p:nvPr userDrawn="1"/>
        </p:nvPicPr>
        <p:blipFill>
          <a:blip r:embed="rId13" cstate="print"/>
          <a:srcRect/>
          <a:stretch>
            <a:fillRect/>
          </a:stretch>
        </p:blipFill>
        <p:spPr bwMode="auto">
          <a:xfrm>
            <a:off x="0" y="0"/>
            <a:ext cx="1475656" cy="1391023"/>
          </a:xfrm>
          <a:prstGeom prst="rect">
            <a:avLst/>
          </a:prstGeom>
          <a:noFill/>
          <a:ln w="9525">
            <a:noFill/>
            <a:miter lim="800000"/>
            <a:headEnd/>
            <a:tailEnd/>
          </a:ln>
        </p:spPr>
      </p:pic>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E47F8F2-8B59-4530-8D34-61E6EB11F4DA}" type="datetimeFigureOut">
              <a:rPr lang="el-GR" smtClean="0"/>
              <a:pPr/>
              <a:t>14/9/2010</a:t>
            </a:fld>
            <a:endParaRPr lang="el-G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ctr" eaLnBrk="1" latinLnBrk="0" hangingPunct="1">
              <a:defRPr kumimoji="0" sz="1200">
                <a:solidFill>
                  <a:schemeClr val="tx1">
                    <a:tint val="95000"/>
                  </a:schemeClr>
                </a:solidFill>
              </a:defRPr>
            </a:lvl1pPr>
            <a:extLst/>
          </a:lstStyle>
          <a:p>
            <a:fld id="{6D2E37D1-2BA1-47C6-BB23-65D0E74F5898}" type="slidenum">
              <a:rPr lang="el-GR" smtClean="0"/>
              <a:pPr/>
              <a:t>‹#›</a:t>
            </a:fld>
            <a:endParaRPr lang="el-GR" dirty="0"/>
          </a:p>
        </p:txBody>
      </p:sp>
      <p:pic>
        <p:nvPicPr>
          <p:cNvPr id="1026" name="Picture 1"/>
          <p:cNvPicPr>
            <a:picLocks noChangeAspect="1" noChangeArrowheads="1"/>
          </p:cNvPicPr>
          <p:nvPr userDrawn="1"/>
        </p:nvPicPr>
        <p:blipFill>
          <a:blip r:embed="rId14" cstate="print"/>
          <a:srcRect/>
          <a:stretch>
            <a:fillRect/>
          </a:stretch>
        </p:blipFill>
        <p:spPr bwMode="auto">
          <a:xfrm>
            <a:off x="7956376" y="5301208"/>
            <a:ext cx="1028700" cy="1028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8.xml"/><Relationship Id="rId16" Type="http://schemas.openxmlformats.org/officeDocument/2006/relationships/diagramColors" Target="../diagrams/colors4.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429000"/>
            <a:ext cx="8077200" cy="720080"/>
          </a:xfrm>
        </p:spPr>
        <p:txBody>
          <a:bodyPr>
            <a:normAutofit/>
          </a:bodyPr>
          <a:lstStyle/>
          <a:p>
            <a:r>
              <a:rPr lang="en-GB" sz="4000" dirty="0" smtClean="0"/>
              <a:t>Said Attitudes &amp; Unsaid Practices:</a:t>
            </a:r>
            <a:endParaRPr lang="el-GR" sz="4000" dirty="0"/>
          </a:p>
        </p:txBody>
      </p:sp>
      <p:sp>
        <p:nvSpPr>
          <p:cNvPr id="4" name="Title 1"/>
          <p:cNvSpPr txBox="1">
            <a:spLocks/>
          </p:cNvSpPr>
          <p:nvPr/>
        </p:nvSpPr>
        <p:spPr>
          <a:xfrm>
            <a:off x="683568" y="4077072"/>
            <a:ext cx="8077200" cy="936104"/>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chemeClr val="accent1">
                    <a:satMod val="150000"/>
                  </a:schemeClr>
                </a:solidFill>
                <a:effectLst/>
                <a:uLnTx/>
                <a:uFillTx/>
                <a:latin typeface="+mj-lt"/>
                <a:ea typeface="+mj-ea"/>
                <a:cs typeface="+mj-cs"/>
              </a:rPr>
              <a:t>English as a Lingua Franca and Methodological Tension in a Language School in Greece</a:t>
            </a: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5" name="Subtitle 2"/>
          <p:cNvSpPr txBox="1">
            <a:spLocks/>
          </p:cNvSpPr>
          <p:nvPr/>
        </p:nvSpPr>
        <p:spPr>
          <a:xfrm>
            <a:off x="714348" y="4357694"/>
            <a:ext cx="8077200" cy="1499616"/>
          </a:xfrm>
          <a:prstGeom prst="rect">
            <a:avLst/>
          </a:prstGeom>
        </p:spPr>
        <p:txBody>
          <a:bodyPr vert="horz" lIns="118872" tIns="0" rIns="45720" bIns="0" rtlCol="0" anchor="b">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l-GR" sz="2000" b="0" i="1" u="none" strike="noStrike" kern="1200" cap="none" spc="0" normalizeH="0" baseline="0" noProof="0" dirty="0">
              <a:ln>
                <a:noFill/>
              </a:ln>
              <a:solidFill>
                <a:srgbClr val="FFFFFF"/>
              </a:solidFill>
              <a:effectLst/>
              <a:uLnTx/>
              <a:uFillTx/>
              <a:latin typeface="+mn-lt"/>
              <a:ea typeface="+mn-ea"/>
              <a:cs typeface="+mn-cs"/>
            </a:endParaRPr>
          </a:p>
        </p:txBody>
      </p:sp>
      <p:sp>
        <p:nvSpPr>
          <p:cNvPr id="6" name="Subtitle 5"/>
          <p:cNvSpPr>
            <a:spLocks noGrp="1"/>
          </p:cNvSpPr>
          <p:nvPr>
            <p:ph type="subTitle" idx="1"/>
          </p:nvPr>
        </p:nvSpPr>
        <p:spPr>
          <a:xfrm>
            <a:off x="683568" y="4653136"/>
            <a:ext cx="8077200" cy="1499616"/>
          </a:xfrm>
        </p:spPr>
        <p:txBody>
          <a:bodyPr/>
          <a:lstStyle/>
          <a:p>
            <a:pPr lvl="0">
              <a:defRPr/>
            </a:pPr>
            <a:r>
              <a:rPr lang="en-GB" dirty="0" err="1" smtClean="0"/>
              <a:t>Achilleas</a:t>
            </a:r>
            <a:r>
              <a:rPr lang="en-GB" dirty="0" smtClean="0"/>
              <a:t> Kostoulas</a:t>
            </a:r>
          </a:p>
          <a:p>
            <a:pPr lvl="0">
              <a:defRPr/>
            </a:pPr>
            <a:r>
              <a:rPr lang="en-GB" i="1" dirty="0" smtClean="0"/>
              <a:t>Achilleas.Kostoulas@postgrad.manchester.ac.uk</a:t>
            </a:r>
            <a:endParaRPr lang="el-GR" i="1"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252728"/>
          </a:xfrm>
        </p:spPr>
        <p:txBody>
          <a:bodyPr/>
          <a:lstStyle/>
          <a:p>
            <a:r>
              <a:rPr lang="en-GB" dirty="0" smtClean="0"/>
              <a:t>But…</a:t>
            </a:r>
            <a:endParaRPr lang="el-GR" dirty="0"/>
          </a:p>
        </p:txBody>
      </p:sp>
      <p:sp>
        <p:nvSpPr>
          <p:cNvPr id="3" name="Content Placeholder 2"/>
          <p:cNvSpPr>
            <a:spLocks noGrp="1"/>
          </p:cNvSpPr>
          <p:nvPr>
            <p:ph idx="1"/>
          </p:nvPr>
        </p:nvSpPr>
        <p:spPr/>
        <p:txBody>
          <a:bodyPr/>
          <a:lstStyle/>
          <a:p>
            <a:r>
              <a:rPr lang="en-GB" dirty="0" smtClean="0"/>
              <a:t>Do linguistically ‘pure’ communities exist any longer?</a:t>
            </a:r>
          </a:p>
          <a:p>
            <a:r>
              <a:rPr lang="en-GB" dirty="0" smtClean="0"/>
              <a:t>Is the Standard always helpful in communication among non-native speakers?</a:t>
            </a:r>
          </a:p>
          <a:p>
            <a:r>
              <a:rPr lang="en-GB" dirty="0" smtClean="0"/>
              <a:t>What about Institutionalised Varieties of English (World Englishes)?</a:t>
            </a:r>
            <a:endParaRPr lang="el-GR" dirty="0" smtClean="0"/>
          </a:p>
          <a:p>
            <a:r>
              <a:rPr lang="en-GB" dirty="0" smtClean="0"/>
              <a:t>Native speakers are a minority: can they legitimately define the Standard?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252728"/>
          </a:xfrm>
        </p:spPr>
        <p:txBody>
          <a:bodyPr/>
          <a:lstStyle/>
          <a:p>
            <a:r>
              <a:rPr lang="en-GB" dirty="0" smtClean="0"/>
              <a:t>English as a Lingua Franca</a:t>
            </a:r>
            <a:endParaRPr lang="el-GR" dirty="0"/>
          </a:p>
        </p:txBody>
      </p:sp>
      <p:graphicFrame>
        <p:nvGraphicFramePr>
          <p:cNvPr id="4" name="Content Placeholder 3"/>
          <p:cNvGraphicFramePr>
            <a:graphicFrameLocks noGrp="1"/>
          </p:cNvGraphicFramePr>
          <p:nvPr>
            <p:ph idx="1"/>
          </p:nvPr>
        </p:nvGraphicFramePr>
        <p:xfrm>
          <a:off x="457200" y="1774825"/>
          <a:ext cx="7427168"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55576" y="2708920"/>
            <a:ext cx="8022336" cy="1584176"/>
          </a:xfrm>
        </p:spPr>
        <p:txBody>
          <a:bodyPr/>
          <a:lstStyle/>
          <a:p>
            <a:r>
              <a:rPr lang="en-GB" dirty="0" smtClean="0"/>
              <a:t>Research questions</a:t>
            </a:r>
          </a:p>
          <a:p>
            <a:r>
              <a:rPr lang="en-GB" dirty="0" smtClean="0"/>
              <a:t>Research methods</a:t>
            </a:r>
            <a:endParaRPr lang="el-GR" dirty="0"/>
          </a:p>
        </p:txBody>
      </p:sp>
      <p:sp>
        <p:nvSpPr>
          <p:cNvPr id="3" name="Title 2"/>
          <p:cNvSpPr>
            <a:spLocks noGrp="1"/>
          </p:cNvSpPr>
          <p:nvPr>
            <p:ph type="title"/>
          </p:nvPr>
        </p:nvSpPr>
        <p:spPr/>
        <p:txBody>
          <a:bodyPr/>
          <a:lstStyle/>
          <a:p>
            <a:r>
              <a:rPr lang="en-GB" dirty="0" smtClean="0"/>
              <a:t>This study</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a:t>
            </a:r>
            <a:r>
              <a:rPr lang="en-GB" dirty="0" err="1" smtClean="0"/>
              <a:t>s</a:t>
            </a:r>
            <a:r>
              <a:rPr lang="en-GB" dirty="0" smtClean="0"/>
              <a:t>)</a:t>
            </a:r>
            <a:endParaRPr lang="el-GR" dirty="0"/>
          </a:p>
        </p:txBody>
      </p:sp>
      <p:pic>
        <p:nvPicPr>
          <p:cNvPr id="4" name="Picture 2"/>
          <p:cNvPicPr>
            <a:picLocks noChangeAspect="1" noChangeArrowheads="1"/>
          </p:cNvPicPr>
          <p:nvPr/>
        </p:nvPicPr>
        <p:blipFill>
          <a:blip r:embed="rId3" cstate="print"/>
          <a:srcRect l="20310" r="14248" b="1852"/>
          <a:stretch>
            <a:fillRect/>
          </a:stretch>
        </p:blipFill>
        <p:spPr bwMode="auto">
          <a:xfrm>
            <a:off x="323528" y="1700808"/>
            <a:ext cx="1694226" cy="3096344"/>
          </a:xfrm>
          <a:prstGeom prst="rect">
            <a:avLst/>
          </a:prstGeom>
          <a:noFill/>
          <a:ln w="9525">
            <a:noFill/>
            <a:miter lim="800000"/>
            <a:headEnd/>
            <a:tailEnd/>
          </a:ln>
        </p:spPr>
      </p:pic>
      <p:sp>
        <p:nvSpPr>
          <p:cNvPr id="3" name="Content Placeholder 2"/>
          <p:cNvSpPr>
            <a:spLocks noGrp="1"/>
          </p:cNvSpPr>
          <p:nvPr>
            <p:ph idx="1"/>
          </p:nvPr>
        </p:nvSpPr>
        <p:spPr>
          <a:xfrm>
            <a:off x="1763688" y="1772816"/>
            <a:ext cx="6203032" cy="4625609"/>
          </a:xfrm>
        </p:spPr>
        <p:txBody>
          <a:bodyPr/>
          <a:lstStyle/>
          <a:p>
            <a:pPr marL="633222" indent="-514350">
              <a:buFont typeface="+mj-lt"/>
              <a:buAutoNum type="arabicPeriod"/>
            </a:pPr>
            <a:r>
              <a:rPr lang="en-GB" i="1" dirty="0" smtClean="0"/>
              <a:t>In the context of the language school, is there methodological tension with regard to the target language variety? </a:t>
            </a:r>
          </a:p>
          <a:p>
            <a:pPr marL="633222" indent="-514350">
              <a:buFont typeface="+mj-lt"/>
              <a:buAutoNum type="arabicPeriod"/>
            </a:pPr>
            <a:r>
              <a:rPr lang="en-GB" i="1" dirty="0" smtClean="0"/>
              <a:t>If so, how is this tension manifested?</a:t>
            </a:r>
            <a:endParaRPr lang="el-GR"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Design</a:t>
            </a:r>
            <a:endParaRPr lang="el-GR" dirty="0"/>
          </a:p>
        </p:txBody>
      </p:sp>
      <p:grpSp>
        <p:nvGrpSpPr>
          <p:cNvPr id="4" name="Content Placeholder 3"/>
          <p:cNvGrpSpPr>
            <a:grpSpLocks noGrp="1"/>
          </p:cNvGrpSpPr>
          <p:nvPr>
            <p:ph idx="1"/>
          </p:nvPr>
        </p:nvGrpSpPr>
        <p:grpSpPr bwMode="auto">
          <a:xfrm>
            <a:off x="457200" y="1774825"/>
            <a:ext cx="8363272" cy="4030439"/>
            <a:chOff x="1800" y="6804"/>
            <a:chExt cx="9000" cy="3324"/>
          </a:xfrm>
          <a:noFill/>
        </p:grpSpPr>
        <p:grpSp>
          <p:nvGrpSpPr>
            <p:cNvPr id="5" name="Group 4"/>
            <p:cNvGrpSpPr>
              <a:grpSpLocks/>
            </p:cNvGrpSpPr>
            <p:nvPr/>
          </p:nvGrpSpPr>
          <p:grpSpPr bwMode="auto">
            <a:xfrm>
              <a:off x="1800" y="6804"/>
              <a:ext cx="9000" cy="3324"/>
              <a:chOff x="1800" y="6396"/>
              <a:chExt cx="9000" cy="3324"/>
            </a:xfrm>
            <a:grpFill/>
          </p:grpSpPr>
          <p:grpSp>
            <p:nvGrpSpPr>
              <p:cNvPr id="7" name="Group 6"/>
              <p:cNvGrpSpPr>
                <a:grpSpLocks/>
              </p:cNvGrpSpPr>
              <p:nvPr/>
            </p:nvGrpSpPr>
            <p:grpSpPr bwMode="auto">
              <a:xfrm>
                <a:off x="1800" y="6396"/>
                <a:ext cx="2340" cy="3305"/>
                <a:chOff x="1800" y="6396"/>
                <a:chExt cx="2340" cy="3305"/>
              </a:xfrm>
              <a:grpFill/>
            </p:grpSpPr>
            <p:sp>
              <p:nvSpPr>
                <p:cNvPr id="13" name="AutoShape 5"/>
                <p:cNvSpPr>
                  <a:spLocks noChangeArrowheads="1"/>
                </p:cNvSpPr>
                <p:nvPr/>
              </p:nvSpPr>
              <p:spPr bwMode="auto">
                <a:xfrm>
                  <a:off x="1980" y="6480"/>
                  <a:ext cx="1980" cy="720"/>
                </a:xfrm>
                <a:prstGeom prst="flowChartAlternateProcess">
                  <a:avLst/>
                </a:prstGeom>
                <a:grpFill/>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b="1" i="0" u="none" strike="noStrike" cap="none" normalizeH="0" baseline="0" dirty="0" smtClean="0">
                      <a:ln>
                        <a:noFill/>
                      </a:ln>
                      <a:solidFill>
                        <a:schemeClr val="tx1"/>
                      </a:solidFill>
                      <a:effectLst/>
                      <a:latin typeface="Arial" pitchFamily="34" charset="0"/>
                    </a:rPr>
                    <a:t>Teachers</a:t>
                  </a:r>
                  <a:endParaRPr kumimoji="0" lang="en-US"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a:t>
                  </a:r>
                  <a:r>
                    <a:rPr kumimoji="0" lang="en-GB" sz="1600" b="0" i="0" u="none" strike="noStrike" cap="none" normalizeH="0" baseline="0" dirty="0" smtClean="0">
                      <a:ln>
                        <a:noFill/>
                      </a:ln>
                      <a:solidFill>
                        <a:schemeClr val="tx1"/>
                      </a:solidFill>
                      <a:effectLst/>
                      <a:latin typeface="Arial" pitchFamily="34" charset="0"/>
                    </a:rPr>
                    <a:t>Interviews</a:t>
                  </a:r>
                  <a:r>
                    <a:rPr kumimoji="0" lang="en-US" sz="1600" b="0" i="0" u="none" strike="noStrike" cap="none" normalizeH="0" baseline="0" dirty="0" smtClean="0">
                      <a:ln>
                        <a:noFill/>
                      </a:ln>
                      <a:solidFill>
                        <a:schemeClr val="tx1"/>
                      </a:solidFill>
                      <a:effectLst/>
                      <a:latin typeface="Arial" pitchFamily="34" charset="0"/>
                    </a:rPr>
                    <a:t>)</a:t>
                  </a:r>
                  <a:endParaRPr kumimoji="0" lang="el-GR" sz="1600" b="0" i="0" u="none" strike="noStrike" cap="none" normalizeH="0" baseline="0" dirty="0" smtClean="0">
                    <a:ln>
                      <a:noFill/>
                    </a:ln>
                    <a:solidFill>
                      <a:schemeClr val="tx1"/>
                    </a:solidFill>
                    <a:effectLst/>
                    <a:latin typeface="Arial" pitchFamily="34" charset="0"/>
                  </a:endParaRPr>
                </a:p>
              </p:txBody>
            </p:sp>
            <p:sp>
              <p:nvSpPr>
                <p:cNvPr id="14" name="AutoShape 6"/>
                <p:cNvSpPr>
                  <a:spLocks noChangeArrowheads="1"/>
                </p:cNvSpPr>
                <p:nvPr/>
              </p:nvSpPr>
              <p:spPr bwMode="auto">
                <a:xfrm>
                  <a:off x="1980" y="7380"/>
                  <a:ext cx="1980" cy="720"/>
                </a:xfrm>
                <a:prstGeom prst="flowChartAlternateProcess">
                  <a:avLst/>
                </a:prstGeom>
                <a:grpFill/>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lang="en-GB" b="1" dirty="0" smtClean="0">
                      <a:latin typeface="Arial" pitchFamily="34" charset="0"/>
                    </a:rPr>
                    <a:t>Learners</a:t>
                  </a:r>
                  <a:endParaRPr lang="en-US" b="1" dirty="0">
                    <a:latin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a:t>
                  </a:r>
                  <a:r>
                    <a:rPr lang="en-GB" sz="1600" dirty="0" smtClean="0">
                      <a:latin typeface="Arial" pitchFamily="34" charset="0"/>
                    </a:rPr>
                    <a:t>Questionnaires</a:t>
                  </a:r>
                  <a:r>
                    <a:rPr kumimoji="0" lang="en-US" sz="1600" b="0" i="0" u="none" strike="noStrike" cap="none" normalizeH="0" baseline="0" dirty="0" smtClean="0">
                      <a:ln>
                        <a:noFill/>
                      </a:ln>
                      <a:solidFill>
                        <a:schemeClr val="tx1"/>
                      </a:solidFill>
                      <a:effectLst/>
                      <a:latin typeface="Arial" pitchFamily="34" charset="0"/>
                    </a:rPr>
                    <a:t>)</a:t>
                  </a:r>
                  <a:endParaRPr kumimoji="0" lang="el-GR" sz="1600" b="0" i="0" u="none" strike="noStrike" cap="none" normalizeH="0" baseline="0" dirty="0" smtClean="0">
                    <a:ln>
                      <a:noFill/>
                    </a:ln>
                    <a:solidFill>
                      <a:schemeClr val="tx1"/>
                    </a:solidFill>
                    <a:effectLst/>
                    <a:latin typeface="Arial" pitchFamily="34" charset="0"/>
                  </a:endParaRPr>
                </a:p>
              </p:txBody>
            </p:sp>
            <p:sp>
              <p:nvSpPr>
                <p:cNvPr id="15" name="AutoShape 7"/>
                <p:cNvSpPr>
                  <a:spLocks noChangeArrowheads="1"/>
                </p:cNvSpPr>
                <p:nvPr/>
              </p:nvSpPr>
              <p:spPr bwMode="auto">
                <a:xfrm>
                  <a:off x="1980" y="8280"/>
                  <a:ext cx="1980" cy="720"/>
                </a:xfrm>
                <a:prstGeom prst="flowChartAlternateProcess">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lang="en-GB" b="1" dirty="0" smtClean="0">
                      <a:latin typeface="Arial" pitchFamily="34" charset="0"/>
                    </a:rPr>
                    <a:t>Courseware</a:t>
                  </a:r>
                  <a:endParaRPr kumimoji="0" lang="el-GR" sz="1600" b="0" i="0" u="none" strike="noStrike" cap="none" normalizeH="0" baseline="0" dirty="0" smtClean="0">
                    <a:ln>
                      <a:noFill/>
                    </a:ln>
                    <a:solidFill>
                      <a:schemeClr val="tx1"/>
                    </a:solidFill>
                    <a:effectLst/>
                    <a:latin typeface="Arial" pitchFamily="34" charset="0"/>
                  </a:endParaRPr>
                </a:p>
              </p:txBody>
            </p:sp>
            <p:sp>
              <p:nvSpPr>
                <p:cNvPr id="16" name="AutoShape 8"/>
                <p:cNvSpPr>
                  <a:spLocks noChangeArrowheads="1"/>
                </p:cNvSpPr>
                <p:nvPr/>
              </p:nvSpPr>
              <p:spPr bwMode="auto">
                <a:xfrm>
                  <a:off x="1800" y="6396"/>
                  <a:ext cx="2340" cy="2880"/>
                </a:xfrm>
                <a:prstGeom prst="bracketPair">
                  <a:avLst>
                    <a:gd name="adj" fmla="val 7051"/>
                  </a:avLst>
                </a:prstGeom>
                <a:grpFill/>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l-GR"/>
                </a:p>
              </p:txBody>
            </p:sp>
            <p:sp>
              <p:nvSpPr>
                <p:cNvPr id="17" name="AutoShape 9"/>
                <p:cNvSpPr>
                  <a:spLocks noChangeArrowheads="1"/>
                </p:cNvSpPr>
                <p:nvPr/>
              </p:nvSpPr>
              <p:spPr bwMode="auto">
                <a:xfrm>
                  <a:off x="1878" y="9161"/>
                  <a:ext cx="2246" cy="540"/>
                </a:xfrm>
                <a:prstGeom prst="roundRect">
                  <a:avLst>
                    <a:gd name="adj" fmla="val 16667"/>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1" i="0" u="none" strike="noStrike" cap="none" normalizeH="0" baseline="0" dirty="0" smtClean="0">
                      <a:ln>
                        <a:noFill/>
                      </a:ln>
                      <a:solidFill>
                        <a:schemeClr val="tx1"/>
                      </a:solidFill>
                      <a:effectLst/>
                      <a:latin typeface="Arial" pitchFamily="34" charset="0"/>
                    </a:rPr>
                    <a:t>Data Generation</a:t>
                  </a:r>
                  <a:endParaRPr kumimoji="0" lang="en-US" b="1" i="0" u="none" strike="noStrike" cap="none" normalizeH="0" baseline="0" dirty="0" smtClean="0">
                    <a:ln>
                      <a:noFill/>
                    </a:ln>
                    <a:solidFill>
                      <a:schemeClr val="tx1"/>
                    </a:solidFill>
                    <a:effectLst/>
                    <a:latin typeface="Arial" pitchFamily="34" charset="0"/>
                  </a:endParaRPr>
                </a:p>
              </p:txBody>
            </p:sp>
          </p:grpSp>
          <p:grpSp>
            <p:nvGrpSpPr>
              <p:cNvPr id="8" name="Group 10"/>
              <p:cNvGrpSpPr>
                <a:grpSpLocks/>
              </p:cNvGrpSpPr>
              <p:nvPr/>
            </p:nvGrpSpPr>
            <p:grpSpPr bwMode="auto">
              <a:xfrm>
                <a:off x="4320" y="6396"/>
                <a:ext cx="3960" cy="3324"/>
                <a:chOff x="4320" y="6396"/>
                <a:chExt cx="3960" cy="3324"/>
              </a:xfrm>
              <a:grpFill/>
            </p:grpSpPr>
            <p:sp>
              <p:nvSpPr>
                <p:cNvPr id="10" name="AutoShape 11"/>
                <p:cNvSpPr>
                  <a:spLocks noChangeArrowheads="1"/>
                </p:cNvSpPr>
                <p:nvPr/>
              </p:nvSpPr>
              <p:spPr bwMode="auto">
                <a:xfrm>
                  <a:off x="4461" y="8280"/>
                  <a:ext cx="3600" cy="720"/>
                </a:xfrm>
                <a:prstGeom prst="rightArrow">
                  <a:avLst>
                    <a:gd name="adj1" fmla="val 66956"/>
                    <a:gd name="adj2" fmla="val 125000"/>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GB" b="1" dirty="0">
                      <a:latin typeface="Arial" pitchFamily="34" charset="0"/>
                    </a:rPr>
                    <a:t>Content</a:t>
                  </a:r>
                  <a:r>
                    <a:rPr lang="en-GB" b="1" dirty="0" smtClean="0">
                      <a:latin typeface="Arial" pitchFamily="34" charset="0"/>
                    </a:rPr>
                    <a:t> Analysis</a:t>
                  </a:r>
                </a:p>
                <a:p>
                  <a:pPr marL="0" marR="0" lvl="0" indent="0" algn="ctr" defTabSz="914400" rtl="0" eaLnBrk="1" fontAlgn="base" latinLnBrk="0" hangingPunct="1">
                    <a:lnSpc>
                      <a:spcPct val="100000"/>
                    </a:lnSpc>
                    <a:buClrTx/>
                    <a:buSzTx/>
                    <a:buFontTx/>
                    <a:buNone/>
                    <a:tabLst/>
                  </a:pPr>
                  <a:r>
                    <a:rPr lang="en-GB" sz="1600" dirty="0">
                      <a:latin typeface="Arial" pitchFamily="34" charset="0"/>
                    </a:rPr>
                    <a:t>(Quantitative Data)</a:t>
                  </a:r>
                  <a:endParaRPr lang="en-US" sz="1600" dirty="0">
                    <a:latin typeface="Arial" pitchFamily="34" charset="0"/>
                  </a:endParaRPr>
                </a:p>
              </p:txBody>
            </p:sp>
            <p:sp>
              <p:nvSpPr>
                <p:cNvPr id="11" name="AutoShape 12"/>
                <p:cNvSpPr>
                  <a:spLocks noChangeArrowheads="1"/>
                </p:cNvSpPr>
                <p:nvPr/>
              </p:nvSpPr>
              <p:spPr bwMode="auto">
                <a:xfrm>
                  <a:off x="4320" y="6396"/>
                  <a:ext cx="3960" cy="2880"/>
                </a:xfrm>
                <a:prstGeom prst="bracketPair">
                  <a:avLst>
                    <a:gd name="adj" fmla="val 4690"/>
                  </a:avLst>
                </a:prstGeom>
                <a:noFill/>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l-GR"/>
                </a:p>
              </p:txBody>
            </p:sp>
            <p:sp>
              <p:nvSpPr>
                <p:cNvPr id="12" name="AutoShape 13"/>
                <p:cNvSpPr>
                  <a:spLocks noChangeArrowheads="1"/>
                </p:cNvSpPr>
                <p:nvPr/>
              </p:nvSpPr>
              <p:spPr bwMode="auto">
                <a:xfrm>
                  <a:off x="5220" y="9180"/>
                  <a:ext cx="1980" cy="540"/>
                </a:xfrm>
                <a:prstGeom prst="roundRect">
                  <a:avLst>
                    <a:gd name="adj" fmla="val 16667"/>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1" i="0" u="none" strike="noStrike" cap="none" normalizeH="0" baseline="0" dirty="0" smtClean="0">
                      <a:ln>
                        <a:noFill/>
                      </a:ln>
                      <a:solidFill>
                        <a:schemeClr val="tx1"/>
                      </a:solidFill>
                      <a:effectLst/>
                      <a:latin typeface="Arial" pitchFamily="34" charset="0"/>
                    </a:rPr>
                    <a:t>Data Analysis</a:t>
                  </a:r>
                  <a:endParaRPr kumimoji="0" lang="en-US" b="1" i="0" u="none" strike="noStrike" cap="none" normalizeH="0" baseline="0" dirty="0" smtClean="0">
                    <a:ln>
                      <a:noFill/>
                    </a:ln>
                    <a:solidFill>
                      <a:schemeClr val="tx1"/>
                    </a:solidFill>
                    <a:effectLst/>
                    <a:latin typeface="Arial" pitchFamily="34" charset="0"/>
                  </a:endParaRPr>
                </a:p>
              </p:txBody>
            </p:sp>
          </p:grpSp>
          <p:sp>
            <p:nvSpPr>
              <p:cNvPr id="9" name="AutoShape 14"/>
              <p:cNvSpPr>
                <a:spLocks noChangeArrowheads="1"/>
              </p:cNvSpPr>
              <p:nvPr/>
            </p:nvSpPr>
            <p:spPr bwMode="auto">
              <a:xfrm>
                <a:off x="8640" y="7560"/>
                <a:ext cx="2160" cy="720"/>
              </a:xfrm>
              <a:prstGeom prst="roundRect">
                <a:avLst>
                  <a:gd name="adj" fmla="val 9722"/>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GB" b="1" dirty="0" smtClean="0">
                    <a:latin typeface="Arial" pitchFamily="34" charset="0"/>
                  </a:rPr>
                  <a:t>‘Thick’ description</a:t>
                </a:r>
                <a:endParaRPr lang="el-GR" b="1" dirty="0">
                  <a:latin typeface="Arial" pitchFamily="34" charset="0"/>
                </a:endParaRPr>
              </a:p>
            </p:txBody>
          </p:sp>
        </p:grpSp>
        <p:sp>
          <p:nvSpPr>
            <p:cNvPr id="6" name="AutoShape 17"/>
            <p:cNvSpPr>
              <a:spLocks noChangeArrowheads="1"/>
            </p:cNvSpPr>
            <p:nvPr/>
          </p:nvSpPr>
          <p:spPr bwMode="auto">
            <a:xfrm>
              <a:off x="4461" y="6984"/>
              <a:ext cx="3600" cy="1620"/>
            </a:xfrm>
            <a:prstGeom prst="rightArrow">
              <a:avLst>
                <a:gd name="adj1" fmla="val 67925"/>
                <a:gd name="adj2" fmla="val 55556"/>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endParaRPr lang="en-US" sz="1000" b="1" dirty="0" smtClean="0">
                <a:latin typeface="Arial" pitchFamily="34" charset="0"/>
              </a:endParaRPr>
            </a:p>
            <a:p>
              <a:pPr marL="0" marR="0" lvl="0" indent="0" algn="ctr" defTabSz="914400" rtl="0" eaLnBrk="1" fontAlgn="base" latinLnBrk="0" hangingPunct="1">
                <a:lnSpc>
                  <a:spcPct val="100000"/>
                </a:lnSpc>
                <a:spcBef>
                  <a:spcPct val="0"/>
                </a:spcBef>
                <a:buClrTx/>
                <a:buSzTx/>
                <a:buFontTx/>
                <a:buNone/>
                <a:tabLst/>
              </a:pPr>
              <a:r>
                <a:rPr lang="en-GB" b="1" dirty="0" smtClean="0">
                  <a:latin typeface="Arial" pitchFamily="34" charset="0"/>
                </a:rPr>
                <a:t>Grounded Theory</a:t>
              </a:r>
              <a:endParaRPr lang="en-US" b="1" dirty="0">
                <a:latin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lang="en-US" sz="1600" dirty="0" smtClean="0">
                  <a:latin typeface="Arial" pitchFamily="34" charset="0"/>
                </a:rPr>
                <a:t>(</a:t>
              </a:r>
              <a:r>
                <a:rPr lang="en-GB" sz="1600" dirty="0" smtClean="0">
                  <a:latin typeface="Arial" pitchFamily="34" charset="0"/>
                </a:rPr>
                <a:t>Qualitative Data</a:t>
              </a:r>
              <a:r>
                <a:rPr lang="en-US" sz="1600" dirty="0" smtClean="0">
                  <a:latin typeface="Arial" pitchFamily="34" charset="0"/>
                </a:rPr>
                <a:t>)</a:t>
              </a:r>
              <a:endParaRPr lang="en-US" sz="1600" dirty="0">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55576" y="2708920"/>
            <a:ext cx="8022336" cy="1440160"/>
          </a:xfrm>
        </p:spPr>
        <p:txBody>
          <a:bodyPr/>
          <a:lstStyle/>
          <a:p>
            <a:r>
              <a:rPr lang="en-GB" dirty="0" smtClean="0"/>
              <a:t>The teachers’ perspective</a:t>
            </a:r>
          </a:p>
          <a:p>
            <a:r>
              <a:rPr lang="en-GB" dirty="0" smtClean="0"/>
              <a:t>The learners’ perspective</a:t>
            </a:r>
          </a:p>
          <a:p>
            <a:r>
              <a:rPr lang="en-GB" dirty="0" smtClean="0"/>
              <a:t>Insights from the courseware</a:t>
            </a:r>
          </a:p>
          <a:p>
            <a:r>
              <a:rPr lang="en-GB" dirty="0" smtClean="0"/>
              <a:t>How does this relate to the Said &amp; the Unsaid?</a:t>
            </a:r>
            <a:endParaRPr lang="el-GR" dirty="0"/>
          </a:p>
        </p:txBody>
      </p:sp>
      <p:sp>
        <p:nvSpPr>
          <p:cNvPr id="3" name="Title 2"/>
          <p:cNvSpPr>
            <a:spLocks noGrp="1"/>
          </p:cNvSpPr>
          <p:nvPr>
            <p:ph type="title"/>
          </p:nvPr>
        </p:nvSpPr>
        <p:spPr/>
        <p:txBody>
          <a:bodyPr/>
          <a:lstStyle/>
          <a:p>
            <a:r>
              <a:rPr lang="en-GB" dirty="0" smtClean="0"/>
              <a:t>Attitudes &amp; practices in the language school</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The teachers’ perspective</a:t>
            </a:r>
            <a:endParaRPr lang="el-GR" dirty="0">
              <a:solidFill>
                <a:schemeClr val="accent1">
                  <a:satMod val="150000"/>
                </a:schemeClr>
              </a:solidFill>
            </a:endParaRPr>
          </a:p>
        </p:txBody>
      </p:sp>
      <p:graphicFrame>
        <p:nvGraphicFramePr>
          <p:cNvPr id="7" name="Content Placeholder 3"/>
          <p:cNvGraphicFramePr>
            <a:graphicFrameLocks noGrp="1"/>
          </p:cNvGraphicFramePr>
          <p:nvPr>
            <p:ph idx="1"/>
          </p:nvPr>
        </p:nvGraphicFramePr>
        <p:xfrm>
          <a:off x="500063" y="1571625"/>
          <a:ext cx="8501123" cy="3002593"/>
        </p:xfrm>
        <a:graphic>
          <a:graphicData uri="http://schemas.openxmlformats.org/drawingml/2006/table">
            <a:tbl>
              <a:tblPr firstRow="1" bandRow="1">
                <a:tableStyleId>{073A0DAA-6AF3-43AB-8588-CEC1D06C72B9}</a:tableStyleId>
              </a:tblPr>
              <a:tblGrid>
                <a:gridCol w="1263625"/>
                <a:gridCol w="3737053"/>
                <a:gridCol w="3500445"/>
              </a:tblGrid>
              <a:tr h="625153">
                <a:tc>
                  <a:txBody>
                    <a:bodyPr/>
                    <a:lstStyle/>
                    <a:p>
                      <a:endParaRPr lang="el-GR" dirty="0"/>
                    </a:p>
                  </a:txBody>
                  <a:tcPr/>
                </a:tc>
                <a:tc>
                  <a:txBody>
                    <a:bodyPr/>
                    <a:lstStyle/>
                    <a:p>
                      <a:r>
                        <a:rPr lang="en-GB" sz="3200" dirty="0" smtClean="0"/>
                        <a:t>S. L. I. </a:t>
                      </a:r>
                    </a:p>
                  </a:txBody>
                  <a:tcPr/>
                </a:tc>
                <a:tc>
                  <a:txBody>
                    <a:bodyPr/>
                    <a:lstStyle/>
                    <a:p>
                      <a:pPr algn="r"/>
                      <a:r>
                        <a:rPr lang="en-GB" sz="3200" dirty="0" smtClean="0"/>
                        <a:t>E. L. F. </a:t>
                      </a:r>
                      <a:endParaRPr lang="el-GR" sz="3200" dirty="0"/>
                    </a:p>
                  </a:txBody>
                  <a:tcPr/>
                </a:tc>
              </a:tr>
              <a:tr h="1280076">
                <a:tc>
                  <a:txBody>
                    <a:bodyPr/>
                    <a:lstStyle/>
                    <a:p>
                      <a:r>
                        <a:rPr lang="en-GB" b="1" dirty="0" smtClean="0"/>
                        <a:t>Attitudes</a:t>
                      </a:r>
                      <a:endParaRPr lang="el-GR" b="1" dirty="0"/>
                    </a:p>
                  </a:txBody>
                  <a:tcPr/>
                </a:tc>
                <a:tc>
                  <a:txBody>
                    <a:bodyPr/>
                    <a:lstStyle/>
                    <a:p>
                      <a:r>
                        <a:rPr kumimoji="0" lang="en-US" sz="1600" kern="1200" baseline="0" dirty="0" smtClean="0">
                          <a:solidFill>
                            <a:schemeClr val="dk1"/>
                          </a:solidFill>
                          <a:latin typeface="+mn-lt"/>
                          <a:ea typeface="+mn-ea"/>
                          <a:cs typeface="+mn-cs"/>
                        </a:rPr>
                        <a:t>Cultural affinity to Centre</a:t>
                      </a:r>
                    </a:p>
                    <a:p>
                      <a:endParaRPr kumimoji="0" lang="en-US" sz="1600" kern="1200" baseline="0" dirty="0" smtClean="0">
                        <a:solidFill>
                          <a:schemeClr val="dk1"/>
                        </a:solidFill>
                        <a:latin typeface="+mn-lt"/>
                        <a:ea typeface="+mn-ea"/>
                        <a:cs typeface="+mn-cs"/>
                      </a:endParaRPr>
                    </a:p>
                    <a:p>
                      <a:r>
                        <a:rPr kumimoji="0" lang="en-US" sz="1600" kern="1200" baseline="0" dirty="0" smtClean="0">
                          <a:solidFill>
                            <a:schemeClr val="dk1"/>
                          </a:solidFill>
                          <a:latin typeface="+mn-lt"/>
                          <a:ea typeface="+mn-ea"/>
                          <a:cs typeface="+mn-cs"/>
                        </a:rPr>
                        <a:t>Native English Speaking Teachers </a:t>
                      </a:r>
                    </a:p>
                    <a:p>
                      <a:r>
                        <a:rPr kumimoji="0" lang="en-US" sz="1600" kern="1200" baseline="0" dirty="0" smtClean="0">
                          <a:solidFill>
                            <a:schemeClr val="dk1"/>
                          </a:solidFill>
                          <a:latin typeface="+mn-lt"/>
                          <a:ea typeface="+mn-ea"/>
                          <a:cs typeface="+mn-cs"/>
                        </a:rPr>
                        <a:t>provide a ‘better’ linguistic model</a:t>
                      </a:r>
                    </a:p>
                  </a:txBody>
                  <a:tcPr/>
                </a:tc>
                <a:tc>
                  <a:txBody>
                    <a:bodyPr/>
                    <a:lstStyle/>
                    <a:p>
                      <a:pPr algn="l"/>
                      <a:endParaRPr lang="en-GB" sz="1600" i="0" u="none" dirty="0" smtClean="0">
                        <a:latin typeface="+mn-lt"/>
                      </a:endParaRPr>
                    </a:p>
                    <a:p>
                      <a:pPr algn="l"/>
                      <a:endParaRPr lang="en-GB" sz="1600" i="0" u="none" dirty="0" smtClean="0">
                        <a:latin typeface="+mn-lt"/>
                      </a:endParaRPr>
                    </a:p>
                    <a:p>
                      <a:pPr marL="900113" indent="0" algn="l"/>
                      <a:r>
                        <a:rPr lang="en-GB" sz="1600" i="0" u="none" dirty="0" smtClean="0">
                          <a:latin typeface="+mn-lt"/>
                        </a:rPr>
                        <a:t>Native English Speaking Teachers tend not</a:t>
                      </a:r>
                      <a:r>
                        <a:rPr lang="en-GB" sz="1600" i="0" u="none" baseline="0" dirty="0" smtClean="0">
                          <a:latin typeface="+mn-lt"/>
                        </a:rPr>
                        <a:t> to be as well qualified</a:t>
                      </a:r>
                      <a:endParaRPr lang="el-GR" sz="1600" i="0" u="none" dirty="0">
                        <a:latin typeface="+mn-lt"/>
                      </a:endParaRPr>
                    </a:p>
                  </a:txBody>
                  <a:tcPr/>
                </a:tc>
              </a:tr>
              <a:tr h="978237">
                <a:tc>
                  <a:txBody>
                    <a:bodyPr/>
                    <a:lstStyle/>
                    <a:p>
                      <a:r>
                        <a:rPr lang="en-GB" b="1" dirty="0" smtClean="0"/>
                        <a:t>Practices</a:t>
                      </a:r>
                      <a:endParaRPr lang="el-GR" b="1" dirty="0"/>
                    </a:p>
                  </a:txBody>
                  <a:tcPr/>
                </a:tc>
                <a:tc>
                  <a:txBody>
                    <a:bodyPr/>
                    <a:lstStyle/>
                    <a:p>
                      <a:pPr algn="l"/>
                      <a:r>
                        <a:rPr kumimoji="0" lang="en-GB" sz="1600" kern="1200" baseline="0" dirty="0" smtClean="0">
                          <a:solidFill>
                            <a:schemeClr val="dk1"/>
                          </a:solidFill>
                          <a:latin typeface="+mn-lt"/>
                          <a:ea typeface="+mn-ea"/>
                          <a:cs typeface="+mn-cs"/>
                        </a:rPr>
                        <a:t>Accuracy is a priority in  writing</a:t>
                      </a:r>
                      <a:endParaRPr kumimoji="0" lang="el-GR" sz="1600" kern="1200" baseline="0" dirty="0" smtClean="0">
                        <a:solidFill>
                          <a:schemeClr val="dk1"/>
                        </a:solidFill>
                        <a:latin typeface="+mn-lt"/>
                        <a:ea typeface="+mn-ea"/>
                        <a:cs typeface="+mn-cs"/>
                      </a:endParaRPr>
                    </a:p>
                  </a:txBody>
                  <a:tcPr/>
                </a:tc>
                <a:tc>
                  <a:txBody>
                    <a:bodyPr/>
                    <a:lstStyle/>
                    <a:p>
                      <a:pPr marL="900113" indent="0" algn="l"/>
                      <a:r>
                        <a:rPr kumimoji="0" lang="en-GB" sz="1600" i="0" u="none" kern="1200" baseline="0" dirty="0" smtClean="0">
                          <a:solidFill>
                            <a:schemeClr val="dk1"/>
                          </a:solidFill>
                          <a:latin typeface="+mn-lt"/>
                          <a:ea typeface="+mn-ea"/>
                          <a:cs typeface="Arial" pitchFamily="34" charset="0"/>
                        </a:rPr>
                        <a:t>Less emphasis on accuracy in speaking</a:t>
                      </a:r>
                    </a:p>
                    <a:p>
                      <a:pPr marL="900113" indent="0" algn="l"/>
                      <a:r>
                        <a:rPr kumimoji="0" lang="en-GB" sz="1600" i="0" u="none" kern="1200" baseline="0" dirty="0" smtClean="0">
                          <a:solidFill>
                            <a:schemeClr val="dk1"/>
                          </a:solidFill>
                          <a:latin typeface="+mn-lt"/>
                          <a:ea typeface="+mn-ea"/>
                          <a:cs typeface="Arial" pitchFamily="34" charset="0"/>
                        </a:rPr>
                        <a:t>Pronunciation  practice a low priority in teaching</a:t>
                      </a:r>
                      <a:endParaRPr kumimoji="0" lang="el-GR" sz="1600" i="0" u="none" kern="1200" baseline="0" dirty="0" smtClean="0">
                        <a:solidFill>
                          <a:schemeClr val="dk1"/>
                        </a:solidFill>
                        <a:latin typeface="+mn-lt"/>
                        <a:ea typeface="+mn-ea"/>
                        <a:cs typeface="Arial" pitchFamily="34" charset="0"/>
                      </a:endParaRPr>
                    </a:p>
                  </a:txBody>
                  <a:tcPr/>
                </a:tc>
              </a:tr>
            </a:tbl>
          </a:graphicData>
        </a:graphic>
      </p:graphicFrame>
      <p:sp>
        <p:nvSpPr>
          <p:cNvPr id="8" name="Left-Right Arrow 7"/>
          <p:cNvSpPr/>
          <p:nvPr/>
        </p:nvSpPr>
        <p:spPr>
          <a:xfrm>
            <a:off x="4572000" y="1785938"/>
            <a:ext cx="1857375" cy="21431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The learners’ perspective</a:t>
            </a:r>
            <a:endParaRPr lang="el-GR" dirty="0">
              <a:solidFill>
                <a:schemeClr val="accent1">
                  <a:satMod val="150000"/>
                </a:schemeClr>
              </a:solidFill>
            </a:endParaRPr>
          </a:p>
        </p:txBody>
      </p:sp>
      <p:graphicFrame>
        <p:nvGraphicFramePr>
          <p:cNvPr id="7" name="Content Placeholder 3"/>
          <p:cNvGraphicFramePr>
            <a:graphicFrameLocks noGrp="1"/>
          </p:cNvGraphicFramePr>
          <p:nvPr>
            <p:ph idx="1"/>
          </p:nvPr>
        </p:nvGraphicFramePr>
        <p:xfrm>
          <a:off x="500063" y="1571625"/>
          <a:ext cx="8501123" cy="3645550"/>
        </p:xfrm>
        <a:graphic>
          <a:graphicData uri="http://schemas.openxmlformats.org/drawingml/2006/table">
            <a:tbl>
              <a:tblPr firstRow="1" bandRow="1">
                <a:tableStyleId>{073A0DAA-6AF3-43AB-8588-CEC1D06C72B9}</a:tableStyleId>
              </a:tblPr>
              <a:tblGrid>
                <a:gridCol w="1263625"/>
                <a:gridCol w="3737053"/>
                <a:gridCol w="3500445"/>
              </a:tblGrid>
              <a:tr h="625153">
                <a:tc>
                  <a:txBody>
                    <a:bodyPr/>
                    <a:lstStyle/>
                    <a:p>
                      <a:endParaRPr lang="el-GR" dirty="0"/>
                    </a:p>
                  </a:txBody>
                  <a:tcPr/>
                </a:tc>
                <a:tc>
                  <a:txBody>
                    <a:bodyPr/>
                    <a:lstStyle/>
                    <a:p>
                      <a:r>
                        <a:rPr lang="en-GB" sz="3200" dirty="0" smtClean="0"/>
                        <a:t>S. L. I. </a:t>
                      </a:r>
                      <a:endParaRPr lang="el-GR" sz="3200" dirty="0"/>
                    </a:p>
                  </a:txBody>
                  <a:tcPr/>
                </a:tc>
                <a:tc>
                  <a:txBody>
                    <a:bodyPr/>
                    <a:lstStyle/>
                    <a:p>
                      <a:pPr algn="r"/>
                      <a:r>
                        <a:rPr kumimoji="0" lang="en-GB" sz="3200" b="1" kern="1200" dirty="0" smtClean="0">
                          <a:solidFill>
                            <a:schemeClr val="lt1"/>
                          </a:solidFill>
                          <a:latin typeface="+mn-lt"/>
                          <a:ea typeface="+mn-ea"/>
                          <a:cs typeface="+mn-cs"/>
                        </a:rPr>
                        <a:t>E. L. F. </a:t>
                      </a:r>
                      <a:endParaRPr kumimoji="0" lang="el-GR" sz="3200" b="1" kern="1200" dirty="0">
                        <a:solidFill>
                          <a:schemeClr val="lt1"/>
                        </a:solidFill>
                        <a:latin typeface="+mn-lt"/>
                        <a:ea typeface="+mn-ea"/>
                        <a:cs typeface="+mn-cs"/>
                      </a:endParaRPr>
                    </a:p>
                  </a:txBody>
                  <a:tcPr/>
                </a:tc>
              </a:tr>
              <a:tr h="1721351">
                <a:tc>
                  <a:txBody>
                    <a:bodyPr/>
                    <a:lstStyle/>
                    <a:p>
                      <a:r>
                        <a:rPr lang="en-GB" b="1" dirty="0" smtClean="0"/>
                        <a:t>Attitudes</a:t>
                      </a:r>
                      <a:endParaRPr lang="el-GR" b="1" dirty="0"/>
                    </a:p>
                  </a:txBody>
                  <a:tcPr/>
                </a:tc>
                <a:tc>
                  <a:txBody>
                    <a:bodyPr/>
                    <a:lstStyle/>
                    <a:p>
                      <a:r>
                        <a:rPr kumimoji="0" lang="en-US" sz="1600" kern="1200" baseline="0" dirty="0" smtClean="0">
                          <a:solidFill>
                            <a:schemeClr val="dk1"/>
                          </a:solidFill>
                          <a:latin typeface="+mn-lt"/>
                          <a:ea typeface="+mn-ea"/>
                          <a:cs typeface="+mn-cs"/>
                        </a:rPr>
                        <a:t>English = the language spoken </a:t>
                      </a:r>
                    </a:p>
                    <a:p>
                      <a:r>
                        <a:rPr kumimoji="0" lang="en-US" sz="1600" kern="1200" baseline="0" dirty="0" smtClean="0">
                          <a:solidFill>
                            <a:schemeClr val="dk1"/>
                          </a:solidFill>
                          <a:latin typeface="+mn-lt"/>
                          <a:ea typeface="+mn-ea"/>
                          <a:cs typeface="+mn-cs"/>
                        </a:rPr>
                        <a:t>in England</a:t>
                      </a:r>
                    </a:p>
                    <a:p>
                      <a:endParaRPr kumimoji="0" lang="en-US" sz="1600" kern="1200" baseline="0" dirty="0" smtClean="0">
                        <a:solidFill>
                          <a:schemeClr val="dk1"/>
                        </a:solidFill>
                        <a:latin typeface="+mn-lt"/>
                        <a:ea typeface="+mn-ea"/>
                        <a:cs typeface="+mn-cs"/>
                      </a:endParaRPr>
                    </a:p>
                    <a:p>
                      <a:endParaRPr kumimoji="0" lang="en-US" sz="1600" kern="1200" baseline="0" dirty="0" smtClean="0">
                        <a:solidFill>
                          <a:schemeClr val="dk1"/>
                        </a:solidFill>
                        <a:latin typeface="+mn-lt"/>
                        <a:ea typeface="+mn-ea"/>
                        <a:cs typeface="+mn-cs"/>
                      </a:endParaRPr>
                    </a:p>
                    <a:p>
                      <a:r>
                        <a:rPr kumimoji="0" lang="en-US" sz="1600" kern="1200" baseline="0" dirty="0" smtClean="0">
                          <a:solidFill>
                            <a:schemeClr val="dk1"/>
                          </a:solidFill>
                          <a:latin typeface="+mn-lt"/>
                          <a:ea typeface="+mn-ea"/>
                          <a:cs typeface="+mn-cs"/>
                        </a:rPr>
                        <a:t>Native speakers are considered </a:t>
                      </a:r>
                    </a:p>
                    <a:p>
                      <a:r>
                        <a:rPr kumimoji="0" lang="en-US" sz="1600" kern="1200" baseline="0" dirty="0" smtClean="0">
                          <a:solidFill>
                            <a:schemeClr val="dk1"/>
                          </a:solidFill>
                          <a:latin typeface="+mn-lt"/>
                          <a:ea typeface="+mn-ea"/>
                          <a:cs typeface="+mn-cs"/>
                        </a:rPr>
                        <a:t>better teachers</a:t>
                      </a:r>
                    </a:p>
                  </a:txBody>
                  <a:tcPr/>
                </a:tc>
                <a:tc>
                  <a:txBody>
                    <a:bodyPr/>
                    <a:lstStyle/>
                    <a:p>
                      <a:pPr marL="982663" indent="0" algn="l"/>
                      <a:r>
                        <a:rPr lang="en-GB" sz="1600" i="0" u="none" dirty="0" smtClean="0">
                          <a:latin typeface="+mn-lt"/>
                        </a:rPr>
                        <a:t>English is ‘</a:t>
                      </a:r>
                      <a:r>
                        <a:rPr lang="en-GB" sz="1600" i="1" u="none" dirty="0" smtClean="0">
                          <a:latin typeface="+mn-lt"/>
                        </a:rPr>
                        <a:t>international</a:t>
                      </a:r>
                      <a:r>
                        <a:rPr lang="en-GB" sz="1600" i="0" u="none" dirty="0" smtClean="0">
                          <a:latin typeface="+mn-lt"/>
                        </a:rPr>
                        <a:t>’, ‘</a:t>
                      </a:r>
                      <a:r>
                        <a:rPr kumimoji="0" lang="en-GB" sz="1600" i="1" u="none" kern="1200" dirty="0" smtClean="0">
                          <a:solidFill>
                            <a:schemeClr val="dk1"/>
                          </a:solidFill>
                          <a:latin typeface="+mn-lt"/>
                          <a:ea typeface="+mn-ea"/>
                          <a:cs typeface="+mn-cs"/>
                        </a:rPr>
                        <a:t>very popular</a:t>
                      </a:r>
                      <a:r>
                        <a:rPr lang="en-GB" sz="1600" i="0" u="none" dirty="0" smtClean="0">
                          <a:latin typeface="+mn-lt"/>
                        </a:rPr>
                        <a:t>’,</a:t>
                      </a:r>
                      <a:r>
                        <a:rPr lang="en-GB" sz="1600" i="0" u="none" baseline="0" dirty="0" smtClean="0">
                          <a:latin typeface="+mn-lt"/>
                        </a:rPr>
                        <a:t> an ‘</a:t>
                      </a:r>
                      <a:r>
                        <a:rPr kumimoji="0" lang="en-GB" sz="1600" i="1" u="none" kern="1200" dirty="0" smtClean="0">
                          <a:solidFill>
                            <a:schemeClr val="dk1"/>
                          </a:solidFill>
                          <a:latin typeface="+mn-lt"/>
                          <a:ea typeface="+mn-ea"/>
                          <a:cs typeface="+mn-cs"/>
                        </a:rPr>
                        <a:t>official</a:t>
                      </a:r>
                      <a:r>
                        <a:rPr lang="en-GB" sz="1600" i="0" u="none" baseline="0" dirty="0" smtClean="0">
                          <a:latin typeface="+mn-lt"/>
                        </a:rPr>
                        <a:t> </a:t>
                      </a:r>
                      <a:r>
                        <a:rPr kumimoji="0" lang="en-GB" sz="1600" i="1" u="none" kern="1200" dirty="0" smtClean="0">
                          <a:solidFill>
                            <a:schemeClr val="dk1"/>
                          </a:solidFill>
                          <a:latin typeface="+mn-lt"/>
                          <a:ea typeface="+mn-ea"/>
                          <a:cs typeface="+mn-cs"/>
                        </a:rPr>
                        <a:t>language</a:t>
                      </a:r>
                      <a:r>
                        <a:rPr lang="en-GB" sz="1600" i="0" u="none" baseline="0" dirty="0" smtClean="0">
                          <a:latin typeface="+mn-lt"/>
                        </a:rPr>
                        <a:t>’</a:t>
                      </a:r>
                    </a:p>
                    <a:p>
                      <a:pPr algn="l"/>
                      <a:endParaRPr kumimoji="0" lang="en-GB" sz="1600" i="0" u="none" kern="1200" baseline="0" dirty="0" smtClean="0">
                        <a:solidFill>
                          <a:schemeClr val="dk1"/>
                        </a:solidFill>
                        <a:latin typeface="+mn-lt"/>
                        <a:ea typeface="+mn-ea"/>
                        <a:cs typeface="+mn-cs"/>
                      </a:endParaRPr>
                    </a:p>
                    <a:p>
                      <a:pPr marL="982663" indent="0" algn="l"/>
                      <a:r>
                        <a:rPr kumimoji="0" lang="en-GB" sz="1600" i="0" u="none" kern="1200" baseline="0" dirty="0" smtClean="0">
                          <a:solidFill>
                            <a:schemeClr val="dk1"/>
                          </a:solidFill>
                          <a:latin typeface="+mn-lt"/>
                          <a:ea typeface="+mn-ea"/>
                          <a:cs typeface="+mn-cs"/>
                        </a:rPr>
                        <a:t>Received Pronunciation is ‘</a:t>
                      </a:r>
                      <a:r>
                        <a:rPr kumimoji="0" lang="en-GB" sz="1600" i="1" u="none" kern="1200" dirty="0" smtClean="0">
                          <a:solidFill>
                            <a:schemeClr val="dk1"/>
                          </a:solidFill>
                          <a:latin typeface="+mn-lt"/>
                          <a:ea typeface="+mn-ea"/>
                          <a:cs typeface="+mn-cs"/>
                        </a:rPr>
                        <a:t>phoney</a:t>
                      </a:r>
                      <a:r>
                        <a:rPr kumimoji="0" lang="en-GB"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unclear</a:t>
                      </a:r>
                      <a:r>
                        <a:rPr kumimoji="0" lang="en-US"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because</a:t>
                      </a:r>
                      <a:r>
                        <a:rPr kumimoji="0" lang="en-GB" sz="1600" i="0" u="none" kern="1200" baseline="0" dirty="0" smtClean="0">
                          <a:solidFill>
                            <a:schemeClr val="dk1"/>
                          </a:solidFill>
                          <a:latin typeface="+mn-lt"/>
                          <a:ea typeface="+mn-ea"/>
                          <a:cs typeface="+mn-cs"/>
                        </a:rPr>
                        <a:t> [speakers] </a:t>
                      </a:r>
                      <a:r>
                        <a:rPr kumimoji="0" lang="en-US" sz="1600" i="1" u="none" kern="1200" dirty="0" smtClean="0">
                          <a:solidFill>
                            <a:schemeClr val="dk1"/>
                          </a:solidFill>
                          <a:latin typeface="+mn-lt"/>
                          <a:ea typeface="+mn-ea"/>
                          <a:cs typeface="+mn-cs"/>
                        </a:rPr>
                        <a:t>don’t</a:t>
                      </a:r>
                      <a:r>
                        <a:rPr kumimoji="0" lang="en-US"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read</a:t>
                      </a:r>
                      <a:r>
                        <a:rPr kumimoji="0" lang="en-US"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out</a:t>
                      </a:r>
                      <a:r>
                        <a:rPr kumimoji="0" lang="en-US"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all</a:t>
                      </a:r>
                      <a:r>
                        <a:rPr kumimoji="0" lang="en-US"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the</a:t>
                      </a:r>
                      <a:r>
                        <a:rPr kumimoji="0" lang="en-US"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letters</a:t>
                      </a:r>
                      <a:r>
                        <a:rPr kumimoji="0" lang="en-GB" sz="1600" i="0" u="none" kern="1200" baseline="0" dirty="0" smtClean="0">
                          <a:solidFill>
                            <a:schemeClr val="dk1"/>
                          </a:solidFill>
                          <a:latin typeface="+mn-lt"/>
                          <a:ea typeface="+mn-ea"/>
                          <a:cs typeface="+mn-cs"/>
                        </a:rPr>
                        <a:t>’ ,‘</a:t>
                      </a:r>
                      <a:r>
                        <a:rPr kumimoji="0" lang="en-US" sz="1600" i="1" u="none" kern="1200" dirty="0" smtClean="0">
                          <a:solidFill>
                            <a:schemeClr val="dk1"/>
                          </a:solidFill>
                          <a:latin typeface="+mn-lt"/>
                          <a:ea typeface="+mn-ea"/>
                          <a:cs typeface="+mn-cs"/>
                        </a:rPr>
                        <a:t>unnatural</a:t>
                      </a:r>
                      <a:r>
                        <a:rPr kumimoji="0" lang="en-GB" sz="1600" i="0" u="none" kern="1200" baseline="0" dirty="0" smtClean="0">
                          <a:solidFill>
                            <a:schemeClr val="dk1"/>
                          </a:solidFill>
                          <a:latin typeface="+mn-lt"/>
                          <a:ea typeface="+mn-ea"/>
                          <a:cs typeface="+mn-cs"/>
                        </a:rPr>
                        <a:t>’</a:t>
                      </a:r>
                      <a:endParaRPr kumimoji="0" lang="el-GR" sz="1600" i="0" u="none" kern="1200" baseline="0" dirty="0">
                        <a:solidFill>
                          <a:schemeClr val="dk1"/>
                        </a:solidFill>
                        <a:latin typeface="+mn-lt"/>
                        <a:ea typeface="+mn-ea"/>
                        <a:cs typeface="+mn-cs"/>
                      </a:endParaRPr>
                    </a:p>
                  </a:txBody>
                  <a:tcPr/>
                </a:tc>
              </a:tr>
              <a:tr h="978237">
                <a:tc>
                  <a:txBody>
                    <a:bodyPr/>
                    <a:lstStyle/>
                    <a:p>
                      <a:r>
                        <a:rPr lang="en-GB" b="1" dirty="0" smtClean="0"/>
                        <a:t>Practices</a:t>
                      </a:r>
                      <a:endParaRPr lang="el-GR" b="1" dirty="0"/>
                    </a:p>
                  </a:txBody>
                  <a:tcPr/>
                </a:tc>
                <a:tc>
                  <a:txBody>
                    <a:bodyPr/>
                    <a:lstStyle/>
                    <a:p>
                      <a:pPr algn="l"/>
                      <a:r>
                        <a:rPr kumimoji="0" lang="en-GB" sz="1600" kern="1200" baseline="0" dirty="0" smtClean="0">
                          <a:solidFill>
                            <a:schemeClr val="dk1"/>
                          </a:solidFill>
                          <a:latin typeface="+mn-lt"/>
                          <a:ea typeface="+mn-ea"/>
                          <a:cs typeface="+mn-cs"/>
                        </a:rPr>
                        <a:t>Grammatical and orthographic </a:t>
                      </a:r>
                    </a:p>
                    <a:p>
                      <a:pPr algn="l"/>
                      <a:r>
                        <a:rPr kumimoji="0" lang="en-GB" sz="1600" kern="1200" baseline="0" dirty="0" smtClean="0">
                          <a:solidFill>
                            <a:schemeClr val="dk1"/>
                          </a:solidFill>
                          <a:latin typeface="+mn-lt"/>
                          <a:ea typeface="+mn-ea"/>
                          <a:cs typeface="+mn-cs"/>
                        </a:rPr>
                        <a:t>accuracy  are very important</a:t>
                      </a:r>
                      <a:endParaRPr kumimoji="0" lang="el-GR" sz="1600" kern="1200" baseline="0" dirty="0" smtClean="0">
                        <a:solidFill>
                          <a:schemeClr val="dk1"/>
                        </a:solidFill>
                        <a:latin typeface="+mn-lt"/>
                        <a:ea typeface="+mn-ea"/>
                        <a:cs typeface="+mn-cs"/>
                      </a:endParaRPr>
                    </a:p>
                  </a:txBody>
                  <a:tcPr/>
                </a:tc>
                <a:tc>
                  <a:txBody>
                    <a:bodyPr/>
                    <a:lstStyle/>
                    <a:p>
                      <a:pPr marL="982663" indent="0" algn="l"/>
                      <a:r>
                        <a:rPr kumimoji="0" lang="en-GB" sz="1600" i="0" u="none" kern="1200" baseline="0" dirty="0" smtClean="0">
                          <a:solidFill>
                            <a:schemeClr val="dk1"/>
                          </a:solidFill>
                          <a:latin typeface="+mn-lt"/>
                          <a:ea typeface="+mn-ea"/>
                          <a:cs typeface="Arial" pitchFamily="34" charset="0"/>
                        </a:rPr>
                        <a:t>Phonological accuracy is not so important</a:t>
                      </a:r>
                      <a:endParaRPr kumimoji="0" lang="el-GR" sz="1600" i="0" u="none" kern="1200" baseline="0" dirty="0" smtClean="0">
                        <a:solidFill>
                          <a:schemeClr val="dk1"/>
                        </a:solidFill>
                        <a:latin typeface="+mn-lt"/>
                        <a:ea typeface="+mn-ea"/>
                        <a:cs typeface="Arial" pitchFamily="34" charset="0"/>
                      </a:endParaRPr>
                    </a:p>
                  </a:txBody>
                  <a:tcPr/>
                </a:tc>
              </a:tr>
            </a:tbl>
          </a:graphicData>
        </a:graphic>
      </p:graphicFrame>
      <p:sp>
        <p:nvSpPr>
          <p:cNvPr id="8" name="Left-Right Arrow 7"/>
          <p:cNvSpPr/>
          <p:nvPr/>
        </p:nvSpPr>
        <p:spPr>
          <a:xfrm>
            <a:off x="4572000" y="1785938"/>
            <a:ext cx="1857375" cy="21431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Insights from the courseware</a:t>
            </a:r>
            <a:endParaRPr lang="el-GR" dirty="0">
              <a:solidFill>
                <a:schemeClr val="accent1">
                  <a:satMod val="150000"/>
                </a:schemeClr>
              </a:solidFill>
            </a:endParaRPr>
          </a:p>
        </p:txBody>
      </p:sp>
      <p:graphicFrame>
        <p:nvGraphicFramePr>
          <p:cNvPr id="7" name="Content Placeholder 3"/>
          <p:cNvGraphicFramePr>
            <a:graphicFrameLocks noGrp="1"/>
          </p:cNvGraphicFramePr>
          <p:nvPr>
            <p:ph idx="1"/>
          </p:nvPr>
        </p:nvGraphicFramePr>
        <p:xfrm>
          <a:off x="500063" y="1571625"/>
          <a:ext cx="8501123" cy="3324741"/>
        </p:xfrm>
        <a:graphic>
          <a:graphicData uri="http://schemas.openxmlformats.org/drawingml/2006/table">
            <a:tbl>
              <a:tblPr firstRow="1" bandRow="1">
                <a:tableStyleId>{073A0DAA-6AF3-43AB-8588-CEC1D06C72B9}</a:tableStyleId>
              </a:tblPr>
              <a:tblGrid>
                <a:gridCol w="1479649"/>
                <a:gridCol w="3521029"/>
                <a:gridCol w="3500445"/>
              </a:tblGrid>
              <a:tr h="625153">
                <a:tc>
                  <a:txBody>
                    <a:bodyPr/>
                    <a:lstStyle/>
                    <a:p>
                      <a:endParaRPr lang="el-GR" dirty="0"/>
                    </a:p>
                  </a:txBody>
                  <a:tcPr/>
                </a:tc>
                <a:tc>
                  <a:txBody>
                    <a:bodyPr/>
                    <a:lstStyle/>
                    <a:p>
                      <a:r>
                        <a:rPr lang="en-GB" sz="3200" dirty="0" smtClean="0"/>
                        <a:t>S. L. I. </a:t>
                      </a:r>
                      <a:endParaRPr lang="el-GR" sz="3200" dirty="0"/>
                    </a:p>
                  </a:txBody>
                  <a:tcPr/>
                </a:tc>
                <a:tc>
                  <a:txBody>
                    <a:bodyPr/>
                    <a:lstStyle/>
                    <a:p>
                      <a:pPr algn="r"/>
                      <a:r>
                        <a:rPr lang="en-GB" sz="3200" dirty="0" smtClean="0"/>
                        <a:t>E. L. F. </a:t>
                      </a:r>
                      <a:endParaRPr lang="el-GR" sz="3200" dirty="0"/>
                    </a:p>
                  </a:txBody>
                  <a:tcPr/>
                </a:tc>
              </a:tr>
              <a:tr h="1721351">
                <a:tc>
                  <a:txBody>
                    <a:bodyPr/>
                    <a:lstStyle/>
                    <a:p>
                      <a:r>
                        <a:rPr lang="en-GB" b="1" dirty="0" smtClean="0"/>
                        <a:t>Content</a:t>
                      </a:r>
                      <a:endParaRPr lang="el-GR" b="1" dirty="0"/>
                    </a:p>
                  </a:txBody>
                  <a:tcPr/>
                </a:tc>
                <a:tc>
                  <a:txBody>
                    <a:bodyPr/>
                    <a:lstStyle/>
                    <a:p>
                      <a:r>
                        <a:rPr kumimoji="0" lang="en-US" sz="1600" u="sng" kern="1200" baseline="0" dirty="0" smtClean="0">
                          <a:solidFill>
                            <a:schemeClr val="dk1"/>
                          </a:solidFill>
                          <a:latin typeface="+mn-lt"/>
                          <a:ea typeface="+mn-ea"/>
                          <a:cs typeface="+mn-cs"/>
                        </a:rPr>
                        <a:t>Emphasis on grammatical accuracy</a:t>
                      </a:r>
                      <a:r>
                        <a:rPr kumimoji="0" lang="en-US" sz="1600" kern="1200" baseline="0" dirty="0" smtClean="0">
                          <a:solidFill>
                            <a:schemeClr val="dk1"/>
                          </a:solidFill>
                          <a:latin typeface="+mn-lt"/>
                          <a:ea typeface="+mn-ea"/>
                          <a:cs typeface="+mn-cs"/>
                        </a:rPr>
                        <a:t>:</a:t>
                      </a:r>
                    </a:p>
                    <a:p>
                      <a:r>
                        <a:rPr kumimoji="0" lang="en-US" sz="1600" kern="1200" baseline="0" dirty="0" smtClean="0">
                          <a:solidFill>
                            <a:schemeClr val="dk1"/>
                          </a:solidFill>
                          <a:latin typeface="+mn-lt"/>
                          <a:ea typeface="+mn-ea"/>
                          <a:cs typeface="+mn-cs"/>
                        </a:rPr>
                        <a:t>29% of taught activities</a:t>
                      </a:r>
                    </a:p>
                    <a:p>
                      <a:r>
                        <a:rPr kumimoji="0" lang="en-US" sz="1600" kern="1200" baseline="0" dirty="0" smtClean="0">
                          <a:solidFill>
                            <a:schemeClr val="dk1"/>
                          </a:solidFill>
                          <a:latin typeface="+mn-lt"/>
                          <a:ea typeface="+mn-ea"/>
                          <a:cs typeface="+mn-cs"/>
                        </a:rPr>
                        <a:t>54% of review activities</a:t>
                      </a:r>
                    </a:p>
                  </a:txBody>
                  <a:tcPr/>
                </a:tc>
                <a:tc>
                  <a:txBody>
                    <a:bodyPr/>
                    <a:lstStyle/>
                    <a:p>
                      <a:pPr algn="r"/>
                      <a:endParaRPr kumimoji="0" lang="el-GR" sz="1600" i="0" u="none" kern="1200" baseline="0" dirty="0">
                        <a:solidFill>
                          <a:schemeClr val="dk1"/>
                        </a:solidFill>
                        <a:latin typeface="+mn-lt"/>
                        <a:ea typeface="+mn-ea"/>
                        <a:cs typeface="+mn-cs"/>
                      </a:endParaRPr>
                    </a:p>
                  </a:txBody>
                  <a:tcPr/>
                </a:tc>
              </a:tr>
              <a:tr h="978237">
                <a:tc>
                  <a:txBody>
                    <a:bodyPr/>
                    <a:lstStyle/>
                    <a:p>
                      <a:r>
                        <a:rPr lang="en-GB" b="1" dirty="0" smtClean="0"/>
                        <a:t>Recordings</a:t>
                      </a:r>
                      <a:endParaRPr lang="el-GR" b="1" dirty="0"/>
                    </a:p>
                  </a:txBody>
                  <a:tcPr/>
                </a:tc>
                <a:tc>
                  <a:txBody>
                    <a:bodyPr/>
                    <a:lstStyle/>
                    <a:p>
                      <a:pPr algn="l"/>
                      <a:r>
                        <a:rPr kumimoji="0" lang="en-GB" sz="1600" kern="1200" baseline="0" dirty="0" smtClean="0">
                          <a:solidFill>
                            <a:schemeClr val="dk1"/>
                          </a:solidFill>
                          <a:latin typeface="+mn-lt"/>
                          <a:ea typeface="+mn-ea"/>
                          <a:cs typeface="+mn-cs"/>
                        </a:rPr>
                        <a:t>Native Speaker voice actors for all parts, including those of foreigners (!)</a:t>
                      </a:r>
                    </a:p>
                  </a:txBody>
                  <a:tcPr/>
                </a:tc>
                <a:tc>
                  <a:txBody>
                    <a:bodyPr/>
                    <a:lstStyle/>
                    <a:p>
                      <a:pPr algn="r"/>
                      <a:endParaRPr kumimoji="0" lang="el-GR" sz="1600" i="0" u="none" kern="1200" baseline="0" dirty="0" smtClean="0">
                        <a:solidFill>
                          <a:schemeClr val="dk1"/>
                        </a:solidFill>
                        <a:latin typeface="+mn-lt"/>
                        <a:ea typeface="+mn-ea"/>
                        <a:cs typeface="Arial" pitchFamily="34" charset="0"/>
                      </a:endParaRPr>
                    </a:p>
                  </a:txBody>
                  <a:tcPr/>
                </a:tc>
              </a:tr>
            </a:tbl>
          </a:graphicData>
        </a:graphic>
      </p:graphicFrame>
      <p:sp>
        <p:nvSpPr>
          <p:cNvPr id="8" name="Left-Right Arrow 7"/>
          <p:cNvSpPr/>
          <p:nvPr/>
        </p:nvSpPr>
        <p:spPr>
          <a:xfrm>
            <a:off x="4572000" y="1785938"/>
            <a:ext cx="1857375" cy="21431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Summary</a:t>
            </a:r>
            <a:endParaRPr lang="el-GR" dirty="0">
              <a:solidFill>
                <a:schemeClr val="accent1">
                  <a:satMod val="150000"/>
                </a:schemeClr>
              </a:solidFill>
            </a:endParaRPr>
          </a:p>
        </p:txBody>
      </p:sp>
      <p:graphicFrame>
        <p:nvGraphicFramePr>
          <p:cNvPr id="7" name="Content Placeholder 3"/>
          <p:cNvGraphicFramePr>
            <a:graphicFrameLocks noGrp="1"/>
          </p:cNvGraphicFramePr>
          <p:nvPr>
            <p:ph idx="1"/>
          </p:nvPr>
        </p:nvGraphicFramePr>
        <p:xfrm>
          <a:off x="500063" y="1571625"/>
          <a:ext cx="8501123" cy="3673153"/>
        </p:xfrm>
        <a:graphic>
          <a:graphicData uri="http://schemas.openxmlformats.org/drawingml/2006/table">
            <a:tbl>
              <a:tblPr firstRow="1" bandRow="1">
                <a:tableStyleId>{073A0DAA-6AF3-43AB-8588-CEC1D06C72B9}</a:tableStyleId>
              </a:tblPr>
              <a:tblGrid>
                <a:gridCol w="1263625"/>
                <a:gridCol w="3737053"/>
                <a:gridCol w="3500445"/>
              </a:tblGrid>
              <a:tr h="625153">
                <a:tc>
                  <a:txBody>
                    <a:bodyPr/>
                    <a:lstStyle/>
                    <a:p>
                      <a:endParaRPr lang="el-GR" dirty="0"/>
                    </a:p>
                  </a:txBody>
                  <a:tcPr/>
                </a:tc>
                <a:tc>
                  <a:txBody>
                    <a:bodyPr/>
                    <a:lstStyle/>
                    <a:p>
                      <a:r>
                        <a:rPr lang="en-GB" sz="3200" dirty="0" smtClean="0"/>
                        <a:t>S. L. I.</a:t>
                      </a:r>
                      <a:endParaRPr lang="el-GR" sz="3200" dirty="0"/>
                    </a:p>
                  </a:txBody>
                  <a:tcPr/>
                </a:tc>
                <a:tc>
                  <a:txBody>
                    <a:bodyPr/>
                    <a:lstStyle/>
                    <a:p>
                      <a:pPr algn="r"/>
                      <a:r>
                        <a:rPr lang="en-GB" sz="3200" dirty="0" smtClean="0"/>
                        <a:t>E. L. F. </a:t>
                      </a:r>
                      <a:endParaRPr lang="el-GR" sz="3200" dirty="0"/>
                    </a:p>
                  </a:txBody>
                  <a:tcPr/>
                </a:tc>
              </a:tr>
              <a:tr h="1721351">
                <a:tc>
                  <a:txBody>
                    <a:bodyPr/>
                    <a:lstStyle/>
                    <a:p>
                      <a:r>
                        <a:rPr lang="en-GB" b="1" dirty="0" smtClean="0"/>
                        <a:t>Said</a:t>
                      </a:r>
                      <a:endParaRPr lang="el-GR" b="1" dirty="0"/>
                    </a:p>
                  </a:txBody>
                  <a:tcPr/>
                </a:tc>
                <a:tc>
                  <a:txBody>
                    <a:bodyPr/>
                    <a:lstStyle/>
                    <a:p>
                      <a:pPr marL="177800" indent="-177800">
                        <a:buFont typeface="Arial" pitchFamily="34" charset="0"/>
                        <a:buChar char="•"/>
                      </a:pPr>
                      <a:r>
                        <a:rPr kumimoji="0" lang="en-US" sz="1600" kern="1200" baseline="0" dirty="0" smtClean="0">
                          <a:solidFill>
                            <a:schemeClr val="dk1"/>
                          </a:solidFill>
                          <a:latin typeface="+mn-lt"/>
                          <a:ea typeface="+mn-ea"/>
                          <a:cs typeface="+mn-cs"/>
                        </a:rPr>
                        <a:t>Teacher and Learner espoused </a:t>
                      </a:r>
                    </a:p>
                    <a:p>
                      <a:pPr marL="177800" indent="0">
                        <a:buFont typeface="Arial" pitchFamily="34" charset="0"/>
                        <a:buNone/>
                      </a:pPr>
                      <a:r>
                        <a:rPr kumimoji="0" lang="en-US" sz="1600" kern="1200" baseline="0" dirty="0" smtClean="0">
                          <a:solidFill>
                            <a:schemeClr val="dk1"/>
                          </a:solidFill>
                          <a:latin typeface="+mn-lt"/>
                          <a:ea typeface="+mn-ea"/>
                          <a:cs typeface="+mn-cs"/>
                        </a:rPr>
                        <a:t>beliefs about language</a:t>
                      </a:r>
                    </a:p>
                    <a:p>
                      <a:pPr marL="177800" indent="-177800">
                        <a:buFont typeface="Arial" pitchFamily="34" charset="0"/>
                        <a:buChar char="•"/>
                      </a:pPr>
                      <a:r>
                        <a:rPr kumimoji="0" lang="en-US" sz="1600" u="none" kern="1200" baseline="0" dirty="0" smtClean="0">
                          <a:solidFill>
                            <a:schemeClr val="dk1"/>
                          </a:solidFill>
                          <a:latin typeface="+mn-lt"/>
                          <a:ea typeface="+mn-ea"/>
                          <a:cs typeface="+mn-cs"/>
                        </a:rPr>
                        <a:t> Emphasis on accuracy</a:t>
                      </a:r>
                      <a:r>
                        <a:rPr kumimoji="0" lang="en-US" sz="1600" kern="1200" baseline="0" dirty="0" smtClean="0">
                          <a:solidFill>
                            <a:schemeClr val="dk1"/>
                          </a:solidFill>
                          <a:latin typeface="+mn-lt"/>
                          <a:ea typeface="+mn-ea"/>
                          <a:cs typeface="+mn-cs"/>
                        </a:rPr>
                        <a:t>:</a:t>
                      </a:r>
                    </a:p>
                    <a:p>
                      <a:pPr marL="355600" indent="0"/>
                      <a:r>
                        <a:rPr kumimoji="0" lang="en-US" sz="1400" kern="1200" baseline="0" dirty="0" smtClean="0">
                          <a:solidFill>
                            <a:schemeClr val="dk1"/>
                          </a:solidFill>
                          <a:latin typeface="+mn-lt"/>
                          <a:ea typeface="+mn-ea"/>
                          <a:cs typeface="+mn-cs"/>
                        </a:rPr>
                        <a:t>- Corrections in written work</a:t>
                      </a:r>
                    </a:p>
                    <a:p>
                      <a:pPr marL="355600" indent="0"/>
                      <a:r>
                        <a:rPr kumimoji="0" lang="en-US" sz="1400" kern="1200" baseline="0" dirty="0" smtClean="0">
                          <a:solidFill>
                            <a:schemeClr val="dk1"/>
                          </a:solidFill>
                          <a:latin typeface="+mn-lt"/>
                          <a:ea typeface="+mn-ea"/>
                          <a:cs typeface="+mn-cs"/>
                        </a:rPr>
                        <a:t>- Grammar Tests</a:t>
                      </a:r>
                    </a:p>
                    <a:p>
                      <a:pPr marL="177800" indent="-177800">
                        <a:buFont typeface="Arial" pitchFamily="34" charset="0"/>
                        <a:buChar char="•"/>
                      </a:pPr>
                      <a:r>
                        <a:rPr kumimoji="0" lang="en-US" sz="1600" kern="1200" baseline="0" dirty="0" smtClean="0">
                          <a:solidFill>
                            <a:schemeClr val="dk1"/>
                          </a:solidFill>
                          <a:latin typeface="+mn-lt"/>
                          <a:ea typeface="+mn-ea"/>
                          <a:cs typeface="+mn-cs"/>
                        </a:rPr>
                        <a:t>Perceived superiority of Native Speakers</a:t>
                      </a:r>
                    </a:p>
                  </a:txBody>
                  <a:tcPr/>
                </a:tc>
                <a:tc>
                  <a:txBody>
                    <a:bodyPr/>
                    <a:lstStyle/>
                    <a:p>
                      <a:pPr marL="804863"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baseline="0" dirty="0" smtClean="0">
                          <a:solidFill>
                            <a:schemeClr val="dk1"/>
                          </a:solidFill>
                          <a:latin typeface="+mn-lt"/>
                          <a:ea typeface="+mn-ea"/>
                          <a:cs typeface="+mn-cs"/>
                        </a:rPr>
                        <a:t>Some negative views towards Received Pronunciation in </a:t>
                      </a:r>
                      <a:r>
                        <a:rPr kumimoji="0" lang="en-US" sz="1600" u="sng" kern="1200" baseline="0" dirty="0" smtClean="0">
                          <a:solidFill>
                            <a:schemeClr val="dk1"/>
                          </a:solidFill>
                          <a:latin typeface="+mn-lt"/>
                          <a:ea typeface="+mn-ea"/>
                          <a:cs typeface="+mn-cs"/>
                        </a:rPr>
                        <a:t>anonymous</a:t>
                      </a:r>
                      <a:r>
                        <a:rPr kumimoji="0" lang="en-US" sz="1600" kern="1200" baseline="0" dirty="0" smtClean="0">
                          <a:solidFill>
                            <a:schemeClr val="dk1"/>
                          </a:solidFill>
                          <a:latin typeface="+mn-lt"/>
                          <a:ea typeface="+mn-ea"/>
                          <a:cs typeface="+mn-cs"/>
                        </a:rPr>
                        <a:t> questionnaires</a:t>
                      </a:r>
                    </a:p>
                    <a:p>
                      <a:pPr algn="r">
                        <a:buFont typeface="Arial" pitchFamily="34" charset="0"/>
                        <a:buChar char="•"/>
                      </a:pPr>
                      <a:endParaRPr kumimoji="0" lang="el-GR" sz="1600" i="0" u="none" kern="1200" baseline="0" dirty="0">
                        <a:solidFill>
                          <a:schemeClr val="dk1"/>
                        </a:solidFill>
                        <a:latin typeface="+mn-lt"/>
                        <a:ea typeface="+mn-ea"/>
                        <a:cs typeface="+mn-cs"/>
                      </a:endParaRPr>
                    </a:p>
                  </a:txBody>
                  <a:tcPr/>
                </a:tc>
              </a:tr>
              <a:tr h="978237">
                <a:tc>
                  <a:txBody>
                    <a:bodyPr/>
                    <a:lstStyle/>
                    <a:p>
                      <a:r>
                        <a:rPr lang="en-GB" b="1" dirty="0" smtClean="0"/>
                        <a:t>Unsaid</a:t>
                      </a:r>
                      <a:endParaRPr lang="el-GR" b="1" dirty="0"/>
                    </a:p>
                  </a:txBody>
                  <a:tcPr/>
                </a:tc>
                <a:tc>
                  <a:txBody>
                    <a:bodyPr/>
                    <a:lstStyle/>
                    <a:p>
                      <a:pPr algn="l"/>
                      <a:endParaRPr kumimoji="0" lang="el-GR" sz="1600" kern="1200" baseline="0" dirty="0" smtClean="0">
                        <a:solidFill>
                          <a:schemeClr val="dk1"/>
                        </a:solidFill>
                        <a:latin typeface="+mn-lt"/>
                        <a:ea typeface="+mn-ea"/>
                        <a:cs typeface="+mn-cs"/>
                      </a:endParaRPr>
                    </a:p>
                  </a:txBody>
                  <a:tcPr/>
                </a:tc>
                <a:tc>
                  <a:txBody>
                    <a:bodyPr/>
                    <a:lstStyle/>
                    <a:p>
                      <a:pPr marL="804863" indent="-177800" algn="l">
                        <a:buFont typeface="Arial" pitchFamily="34" charset="0"/>
                        <a:buChar char="•"/>
                      </a:pPr>
                      <a:r>
                        <a:rPr kumimoji="0" lang="en-US" sz="1600" kern="1200" baseline="0" dirty="0" smtClean="0">
                          <a:solidFill>
                            <a:schemeClr val="dk1"/>
                          </a:solidFill>
                          <a:latin typeface="+mn-lt"/>
                          <a:ea typeface="+mn-ea"/>
                          <a:cs typeface="+mn-cs"/>
                        </a:rPr>
                        <a:t>Priority on intelligibility, not accuracy, in oral communication</a:t>
                      </a:r>
                    </a:p>
                    <a:p>
                      <a:pPr marL="804863" indent="-177800" algn="l">
                        <a:buFont typeface="Arial" pitchFamily="34" charset="0"/>
                        <a:buChar char="•"/>
                      </a:pPr>
                      <a:r>
                        <a:rPr kumimoji="0" lang="en-US" sz="1600" kern="1200" baseline="0" dirty="0" smtClean="0">
                          <a:solidFill>
                            <a:schemeClr val="dk1"/>
                          </a:solidFill>
                          <a:latin typeface="+mn-lt"/>
                          <a:ea typeface="+mn-ea"/>
                          <a:cs typeface="+mn-cs"/>
                        </a:rPr>
                        <a:t>Lack of emphasis on phonology teaching</a:t>
                      </a:r>
                      <a:endParaRPr kumimoji="0" lang="el-GR" sz="1600" kern="1200" baseline="0" dirty="0" smtClean="0">
                        <a:solidFill>
                          <a:schemeClr val="dk1"/>
                        </a:solidFill>
                        <a:latin typeface="+mn-lt"/>
                        <a:ea typeface="+mn-ea"/>
                        <a:cs typeface="+mn-cs"/>
                      </a:endParaRPr>
                    </a:p>
                  </a:txBody>
                  <a:tcPr/>
                </a:tc>
              </a:tr>
            </a:tbl>
          </a:graphicData>
        </a:graphic>
      </p:graphicFrame>
      <p:sp>
        <p:nvSpPr>
          <p:cNvPr id="8" name="Left-Right Arrow 7"/>
          <p:cNvSpPr/>
          <p:nvPr/>
        </p:nvSpPr>
        <p:spPr>
          <a:xfrm>
            <a:off x="4572000" y="1785938"/>
            <a:ext cx="1857375" cy="21431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864096"/>
          </a:xfrm>
        </p:spPr>
        <p:txBody>
          <a:bodyPr/>
          <a:lstStyle/>
          <a:p>
            <a:r>
              <a:rPr lang="en-GB" dirty="0" smtClean="0"/>
              <a:t>In this presentation, I will…</a:t>
            </a:r>
            <a:endParaRPr lang="el-GR" dirty="0"/>
          </a:p>
        </p:txBody>
      </p:sp>
      <p:sp>
        <p:nvSpPr>
          <p:cNvPr id="3" name="Content Placeholder 2"/>
          <p:cNvSpPr>
            <a:spLocks noGrp="1"/>
          </p:cNvSpPr>
          <p:nvPr>
            <p:ph idx="1"/>
          </p:nvPr>
        </p:nvSpPr>
        <p:spPr>
          <a:xfrm>
            <a:off x="457200" y="1775191"/>
            <a:ext cx="8229600" cy="3526017"/>
          </a:xfrm>
        </p:spPr>
        <p:txBody>
          <a:bodyPr>
            <a:normAutofit lnSpcReduction="10000"/>
          </a:bodyPr>
          <a:lstStyle/>
          <a:p>
            <a:r>
              <a:rPr lang="en-GB" dirty="0" smtClean="0"/>
              <a:t>Demonstrate the relevance and usefulness of a theoretical framework (Kostoulas, in preparation)</a:t>
            </a:r>
          </a:p>
          <a:p>
            <a:r>
              <a:rPr lang="en-GB" dirty="0" smtClean="0"/>
              <a:t>Present a ‘thick description’ of a language school in Greece</a:t>
            </a:r>
          </a:p>
          <a:p>
            <a:r>
              <a:rPr lang="en-GB" dirty="0" smtClean="0"/>
              <a:t>Explore the tension between Said attitudes and Unsaid practices</a:t>
            </a:r>
          </a:p>
          <a:p>
            <a:endParaRPr lang="el-GR" dirty="0"/>
          </a:p>
        </p:txBody>
      </p:sp>
      <p:sp>
        <p:nvSpPr>
          <p:cNvPr id="4" name="Content Placeholder 2"/>
          <p:cNvSpPr txBox="1">
            <a:spLocks/>
          </p:cNvSpPr>
          <p:nvPr/>
        </p:nvSpPr>
        <p:spPr>
          <a:xfrm>
            <a:off x="611560" y="6021288"/>
            <a:ext cx="7488832" cy="576064"/>
          </a:xfrm>
          <a:prstGeom prst="rect">
            <a:avLst/>
          </a:prstGeom>
        </p:spPr>
        <p:txBody>
          <a:bodyPr vert="horz" lIns="54864" tIns="91440" rtlCol="0">
            <a:normAutofit fontScale="47500" lnSpcReduction="20000"/>
          </a:bodyPr>
          <a:lstStyle/>
          <a:p>
            <a:pPr marL="319088" marR="0" lvl="0" indent="-319088" algn="l" defTabSz="914400" rtl="0" eaLnBrk="1" fontAlgn="auto" latinLnBrk="0" hangingPunct="1">
              <a:lnSpc>
                <a:spcPct val="100000"/>
              </a:lnSpc>
              <a:spcBef>
                <a:spcPts val="0"/>
              </a:spcBef>
              <a:spcAft>
                <a:spcPts val="0"/>
              </a:spcAft>
              <a:buClr>
                <a:schemeClr val="accent1"/>
              </a:buClr>
              <a:buSzPct val="80000"/>
              <a:tabLst/>
              <a:defRPr/>
            </a:pPr>
            <a:r>
              <a:rPr lang="en-GB" sz="3200" dirty="0" smtClean="0"/>
              <a:t>Kostoulas, A. (in preparation) Between Paradigms : a case study of a language school in Greece. PhD Thesis. The University of Manchester.</a:t>
            </a: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55576" y="2708920"/>
            <a:ext cx="8022336" cy="1080120"/>
          </a:xfrm>
        </p:spPr>
        <p:txBody>
          <a:bodyPr/>
          <a:lstStyle/>
          <a:p>
            <a:r>
              <a:rPr lang="en-GB" dirty="0" smtClean="0"/>
              <a:t>Methodological tension</a:t>
            </a:r>
          </a:p>
          <a:p>
            <a:r>
              <a:rPr lang="en-GB" dirty="0" smtClean="0"/>
              <a:t>Hegemony &amp; emergence</a:t>
            </a:r>
          </a:p>
          <a:p>
            <a:r>
              <a:rPr lang="en-GB" dirty="0" smtClean="0"/>
              <a:t>Reflecting on practice</a:t>
            </a:r>
            <a:endParaRPr lang="el-GR" dirty="0"/>
          </a:p>
        </p:txBody>
      </p:sp>
      <p:sp>
        <p:nvSpPr>
          <p:cNvPr id="3" name="Title 2"/>
          <p:cNvSpPr>
            <a:spLocks noGrp="1"/>
          </p:cNvSpPr>
          <p:nvPr>
            <p:ph type="title"/>
          </p:nvPr>
        </p:nvSpPr>
        <p:spPr/>
        <p:txBody>
          <a:bodyPr/>
          <a:lstStyle/>
          <a:p>
            <a:r>
              <a:rPr lang="en-GB" dirty="0" smtClean="0"/>
              <a:t>Pedagogical implications</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Methodological tensions</a:t>
            </a:r>
            <a:endParaRPr lang="el-GR" dirty="0"/>
          </a:p>
        </p:txBody>
      </p:sp>
      <p:graphicFrame>
        <p:nvGraphicFramePr>
          <p:cNvPr id="6" name="Content Placeholder 5"/>
          <p:cNvGraphicFramePr>
            <a:graphicFrameLocks noGrp="1"/>
          </p:cNvGraphicFramePr>
          <p:nvPr>
            <p:ph idx="1"/>
          </p:nvPr>
        </p:nvGraphicFramePr>
        <p:xfrm>
          <a:off x="539552" y="1772816"/>
          <a:ext cx="8291264" cy="15101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5"/>
          <p:cNvGraphicFramePr>
            <a:graphicFrameLocks/>
          </p:cNvGraphicFramePr>
          <p:nvPr/>
        </p:nvGraphicFramePr>
        <p:xfrm>
          <a:off x="611560" y="3717032"/>
          <a:ext cx="8291264" cy="15121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p:cNvSpPr txBox="1"/>
          <p:nvPr/>
        </p:nvSpPr>
        <p:spPr>
          <a:xfrm>
            <a:off x="3635896" y="3068960"/>
            <a:ext cx="2160240" cy="461665"/>
          </a:xfrm>
          <a:prstGeom prst="rect">
            <a:avLst/>
          </a:prstGeom>
          <a:noFill/>
        </p:spPr>
        <p:txBody>
          <a:bodyPr wrap="square" rtlCol="0">
            <a:spAutoFit/>
          </a:bodyPr>
          <a:lstStyle/>
          <a:p>
            <a:pPr algn="ctr"/>
            <a:r>
              <a:rPr lang="en-GB" sz="2400" dirty="0" smtClean="0"/>
              <a:t>Needs</a:t>
            </a:r>
            <a:endParaRPr lang="el-GR" sz="2400" dirty="0"/>
          </a:p>
        </p:txBody>
      </p:sp>
      <p:sp>
        <p:nvSpPr>
          <p:cNvPr id="8" name="TextBox 7"/>
          <p:cNvSpPr txBox="1"/>
          <p:nvPr/>
        </p:nvSpPr>
        <p:spPr>
          <a:xfrm>
            <a:off x="3707904" y="5157192"/>
            <a:ext cx="2160240" cy="461665"/>
          </a:xfrm>
          <a:prstGeom prst="rect">
            <a:avLst/>
          </a:prstGeom>
          <a:noFill/>
        </p:spPr>
        <p:txBody>
          <a:bodyPr wrap="square" rtlCol="0">
            <a:spAutoFit/>
          </a:bodyPr>
          <a:lstStyle/>
          <a:p>
            <a:pPr algn="ctr"/>
            <a:r>
              <a:rPr lang="en-GB" sz="2400" dirty="0" smtClean="0"/>
              <a:t>Resources</a:t>
            </a:r>
            <a:endParaRPr lang="el-GR"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Hegemony &amp; Emergence</a:t>
            </a:r>
            <a:endParaRPr lang="el-GR" dirty="0"/>
          </a:p>
        </p:txBody>
      </p:sp>
      <p:graphicFrame>
        <p:nvGraphicFramePr>
          <p:cNvPr id="4" name="Content Placeholder 3"/>
          <p:cNvGraphicFramePr>
            <a:graphicFrameLocks noGrp="1"/>
          </p:cNvGraphicFramePr>
          <p:nvPr>
            <p:ph idx="1"/>
          </p:nvPr>
        </p:nvGraphicFramePr>
        <p:xfrm>
          <a:off x="457200" y="1774825"/>
          <a:ext cx="7283152"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questions</a:t>
            </a:r>
            <a:endParaRPr lang="el-GR" dirty="0"/>
          </a:p>
        </p:txBody>
      </p:sp>
      <p:sp>
        <p:nvSpPr>
          <p:cNvPr id="3" name="Content Placeholder 2"/>
          <p:cNvSpPr>
            <a:spLocks noGrp="1"/>
          </p:cNvSpPr>
          <p:nvPr>
            <p:ph idx="1"/>
          </p:nvPr>
        </p:nvSpPr>
        <p:spPr>
          <a:xfrm>
            <a:off x="457200" y="1775191"/>
            <a:ext cx="8229600" cy="645697"/>
          </a:xfrm>
        </p:spPr>
        <p:txBody>
          <a:bodyPr/>
          <a:lstStyle/>
          <a:p>
            <a:pPr>
              <a:buNone/>
            </a:pPr>
            <a:r>
              <a:rPr lang="en-GB" dirty="0" smtClean="0">
                <a:latin typeface="Eras Light ITC" pitchFamily="34" charset="0"/>
              </a:rPr>
              <a:t>Is this the way things should be?</a:t>
            </a:r>
          </a:p>
          <a:p>
            <a:endParaRPr lang="el-GR" dirty="0"/>
          </a:p>
        </p:txBody>
      </p:sp>
      <p:sp>
        <p:nvSpPr>
          <p:cNvPr id="4" name="Content Placeholder 2"/>
          <p:cNvSpPr txBox="1">
            <a:spLocks/>
          </p:cNvSpPr>
          <p:nvPr/>
        </p:nvSpPr>
        <p:spPr>
          <a:xfrm>
            <a:off x="914400" y="2852936"/>
            <a:ext cx="8229600" cy="1224136"/>
          </a:xfrm>
          <a:prstGeom prst="rect">
            <a:avLst/>
          </a:prstGeom>
        </p:spPr>
        <p:txBody>
          <a:bodyPr vert="horz" lIns="54864" tIns="91440" rtlCol="0">
            <a:normAutofit lnSpcReduction="10000"/>
          </a:bodyPr>
          <a:lstStyle/>
          <a:p>
            <a:pPr marL="438912" marR="0" lvl="0" indent="-32004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GB" sz="3800" b="0" i="1" u="none" strike="noStrike" kern="1200" cap="none" spc="0" normalizeH="0" baseline="0" noProof="0" dirty="0" smtClean="0">
                <a:ln>
                  <a:noFill/>
                </a:ln>
                <a:solidFill>
                  <a:schemeClr val="tx1"/>
                </a:solidFill>
                <a:effectLst/>
                <a:uLnTx/>
                <a:uFillTx/>
                <a:latin typeface="Garamond" pitchFamily="18" charset="0"/>
              </a:rPr>
              <a:t>Must we stigmatize &amp; marginalise deviations from the Standard?</a:t>
            </a:r>
          </a:p>
          <a:p>
            <a:pPr marL="438912" marR="0" lvl="0" indent="-320040" algn="ctr"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95536" y="4365104"/>
            <a:ext cx="8748464" cy="1008112"/>
          </a:xfrm>
          <a:prstGeom prst="rect">
            <a:avLst/>
          </a:prstGeom>
        </p:spPr>
        <p:txBody>
          <a:bodyPr vert="horz" lIns="54864" tIns="91440" rtlCol="0">
            <a:normAutofit fontScale="62500" lnSpcReduction="20000"/>
          </a:bodyPr>
          <a:lstStyle/>
          <a:p>
            <a:pPr marL="176213" marR="0" lvl="0"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GB" sz="5100" b="0" u="none" strike="noStrike" kern="1200" cap="none" spc="0" normalizeH="0" baseline="0" noProof="0" dirty="0" smtClean="0">
                <a:ln>
                  <a:noFill/>
                </a:ln>
                <a:solidFill>
                  <a:schemeClr val="tx1"/>
                </a:solidFill>
                <a:effectLst/>
                <a:uLnTx/>
                <a:uFillTx/>
                <a:latin typeface="Century" pitchFamily="18" charset="0"/>
              </a:rPr>
              <a:t>Is</a:t>
            </a:r>
            <a:r>
              <a:rPr kumimoji="0" lang="en-GB" sz="5100" b="0" u="none" strike="noStrike" kern="1200" cap="none" spc="0" normalizeH="0" noProof="0" dirty="0" smtClean="0">
                <a:ln>
                  <a:noFill/>
                </a:ln>
                <a:solidFill>
                  <a:schemeClr val="tx1"/>
                </a:solidFill>
                <a:effectLst/>
                <a:uLnTx/>
                <a:uFillTx/>
                <a:latin typeface="Century" pitchFamily="18" charset="0"/>
              </a:rPr>
              <a:t> ELF pedagogy marginalised because it’s   </a:t>
            </a:r>
            <a:r>
              <a:rPr lang="en-GB" sz="5100" noProof="0" dirty="0" smtClean="0">
                <a:latin typeface="Century" pitchFamily="18" charset="0"/>
              </a:rPr>
              <a:t>-</a:t>
            </a:r>
            <a:r>
              <a:rPr kumimoji="0" lang="en-GB" sz="5100" b="0" u="none" strike="noStrike" kern="1200" cap="none" spc="0" normalizeH="0" noProof="0" dirty="0" smtClean="0">
                <a:ln>
                  <a:noFill/>
                </a:ln>
                <a:solidFill>
                  <a:schemeClr val="tx1"/>
                </a:solidFill>
                <a:effectLst/>
                <a:uLnTx/>
                <a:uFillTx/>
                <a:latin typeface="Century" pitchFamily="18" charset="0"/>
              </a:rPr>
              <a:t>simply- unsound?</a:t>
            </a:r>
            <a:endParaRPr kumimoji="0" lang="en-GB" sz="5100" b="0" u="none" strike="noStrike" kern="1200" cap="none" spc="0" normalizeH="0" baseline="0" noProof="0" dirty="0" smtClean="0">
              <a:ln>
                <a:noFill/>
              </a:ln>
              <a:solidFill>
                <a:schemeClr val="tx1"/>
              </a:solidFill>
              <a:effectLst/>
              <a:uLnTx/>
              <a:uFillTx/>
              <a:latin typeface="Century" pitchFamily="18" charset="0"/>
            </a:endParaRPr>
          </a:p>
          <a:p>
            <a:pPr marL="438912" marR="0" lvl="0" indent="-320040"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par>
                          <p:cTn id="12" fill="hold">
                            <p:stCondLst>
                              <p:cond delay="4000"/>
                            </p:stCondLst>
                            <p:childTnLst>
                              <p:par>
                                <p:cTn id="13" presetID="9"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a:buNone/>
            </a:pPr>
            <a:r>
              <a:rPr lang="en-GB" sz="3200" dirty="0" smtClean="0"/>
              <a:t>Questions?</a:t>
            </a:r>
            <a:endParaRPr lang="el-GR" sz="3200" dirty="0"/>
          </a:p>
        </p:txBody>
      </p:sp>
      <p:sp>
        <p:nvSpPr>
          <p:cNvPr id="3" name="Title 2"/>
          <p:cNvSpPr>
            <a:spLocks noGrp="1"/>
          </p:cNvSpPr>
          <p:nvPr>
            <p:ph type="title"/>
          </p:nvPr>
        </p:nvSpPr>
        <p:spPr/>
        <p:txBody>
          <a:bodyPr/>
          <a:lstStyle/>
          <a:p>
            <a:r>
              <a:rPr lang="en-GB" dirty="0" smtClean="0"/>
              <a:t>Thank you for your attention!</a:t>
            </a:r>
            <a:endParaRPr lang="el-GR" dirty="0"/>
          </a:p>
        </p:txBody>
      </p:sp>
      <p:sp>
        <p:nvSpPr>
          <p:cNvPr id="4" name="Text Placeholder 1"/>
          <p:cNvSpPr txBox="1">
            <a:spLocks/>
          </p:cNvSpPr>
          <p:nvPr/>
        </p:nvSpPr>
        <p:spPr>
          <a:xfrm>
            <a:off x="683568" y="6172200"/>
            <a:ext cx="8022336" cy="685800"/>
          </a:xfrm>
          <a:prstGeom prst="rect">
            <a:avLst/>
          </a:prstGeom>
        </p:spPr>
        <p:txBody>
          <a:bodyPr vert="horz" lIns="146304" tIns="0" rIns="45720" bIns="0" rtlCol="0" anchor="t">
            <a:normAutofit/>
          </a:bodyPr>
          <a:lstStyle/>
          <a:p>
            <a:pPr marL="514350" marR="0" lvl="0" indent="-514350" algn="l" defTabSz="914400" rtl="0" eaLnBrk="1" fontAlgn="auto" latinLnBrk="0" hangingPunct="1">
              <a:lnSpc>
                <a:spcPct val="100000"/>
              </a:lnSpc>
              <a:spcBef>
                <a:spcPts val="0"/>
              </a:spcBef>
              <a:spcAft>
                <a:spcPts val="0"/>
              </a:spcAft>
              <a:buClr>
                <a:schemeClr val="accent1"/>
              </a:buClr>
              <a:buSzPct val="80000"/>
              <a:buFont typeface="+mj-lt"/>
              <a:buNone/>
              <a:tabLst/>
              <a:defRPr/>
            </a:pPr>
            <a:r>
              <a:rPr kumimoji="0" lang="en-GB" sz="2000" b="0" i="1" u="none" strike="noStrike" kern="1200" cap="none" spc="0" normalizeH="0" baseline="0" noProof="0" dirty="0" err="1" smtClean="0">
                <a:ln>
                  <a:noFill/>
                </a:ln>
                <a:solidFill>
                  <a:srgbClr val="FFFFFF"/>
                </a:solidFill>
                <a:effectLst/>
                <a:uLnTx/>
                <a:uFillTx/>
                <a:latin typeface="+mn-lt"/>
                <a:ea typeface="+mn-ea"/>
                <a:cs typeface="+mn-cs"/>
              </a:rPr>
              <a:t>Achilleas.Kostoulas</a:t>
            </a:r>
            <a:r>
              <a:rPr lang="en-GB" sz="2000" i="1" dirty="0" smtClean="0">
                <a:solidFill>
                  <a:srgbClr val="FFFFFF"/>
                </a:solidFill>
              </a:rPr>
              <a:t>@</a:t>
            </a:r>
            <a:r>
              <a:rPr lang="en-GB" sz="2000" i="1" dirty="0" err="1" smtClean="0">
                <a:solidFill>
                  <a:srgbClr val="FFFFFF"/>
                </a:solidFill>
              </a:rPr>
              <a:t>postgrad.manchester.ac.uk</a:t>
            </a:r>
            <a:endParaRPr kumimoji="0" lang="el-GR" sz="2000" b="0" i="1"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36104"/>
          </a:xfrm>
        </p:spPr>
        <p:txBody>
          <a:bodyPr/>
          <a:lstStyle/>
          <a:p>
            <a:r>
              <a:rPr lang="en-GB" dirty="0" smtClean="0"/>
              <a:t>Presentation Outline</a:t>
            </a:r>
            <a:endParaRPr lang="el-GR" dirty="0"/>
          </a:p>
        </p:txBody>
      </p:sp>
      <p:graphicFrame>
        <p:nvGraphicFramePr>
          <p:cNvPr id="4" name="Content Placeholder 3"/>
          <p:cNvGraphicFramePr>
            <a:graphicFrameLocks noGrp="1"/>
          </p:cNvGraphicFramePr>
          <p:nvPr>
            <p:ph idx="1"/>
          </p:nvPr>
        </p:nvGraphicFramePr>
        <p:xfrm>
          <a:off x="457200" y="1774825"/>
          <a:ext cx="6995120" cy="4606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55576" y="2708920"/>
            <a:ext cx="8022336" cy="1368152"/>
          </a:xfrm>
        </p:spPr>
        <p:txBody>
          <a:bodyPr>
            <a:normAutofit/>
          </a:bodyPr>
          <a:lstStyle/>
          <a:p>
            <a:r>
              <a:rPr lang="en-GB" dirty="0" smtClean="0"/>
              <a:t>Paradigms informing ELT</a:t>
            </a:r>
          </a:p>
          <a:p>
            <a:r>
              <a:rPr lang="en-GB" dirty="0" smtClean="0"/>
              <a:t>Methodological tension</a:t>
            </a:r>
          </a:p>
          <a:p>
            <a:r>
              <a:rPr lang="en-GB" dirty="0" smtClean="0"/>
              <a:t>The Standard Language Ideology and English as a Lingua Franca</a:t>
            </a:r>
            <a:endParaRPr lang="el-GR" dirty="0"/>
          </a:p>
        </p:txBody>
      </p:sp>
      <p:sp>
        <p:nvSpPr>
          <p:cNvPr id="4" name="Title 3"/>
          <p:cNvSpPr>
            <a:spLocks noGrp="1"/>
          </p:cNvSpPr>
          <p:nvPr>
            <p:ph type="title"/>
          </p:nvPr>
        </p:nvSpPr>
        <p:spPr>
          <a:xfrm>
            <a:off x="683568" y="908720"/>
            <a:ext cx="8013192" cy="1636776"/>
          </a:xfrm>
        </p:spPr>
        <p:txBody>
          <a:bodyPr>
            <a:normAutofit/>
          </a:bodyPr>
          <a:lstStyle/>
          <a:p>
            <a:r>
              <a:rPr lang="en-GB" dirty="0" smtClean="0"/>
              <a:t>Rethinking ELT</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252728"/>
          </a:xfrm>
        </p:spPr>
        <p:txBody>
          <a:bodyPr>
            <a:normAutofit/>
          </a:bodyPr>
          <a:lstStyle/>
          <a:p>
            <a:r>
              <a:rPr lang="en-GB" dirty="0" smtClean="0"/>
              <a:t>The Dominant Paradigm</a:t>
            </a:r>
            <a:endParaRPr lang="el-GR" dirty="0"/>
          </a:p>
        </p:txBody>
      </p:sp>
      <p:sp>
        <p:nvSpPr>
          <p:cNvPr id="3" name="Content Placeholder 2"/>
          <p:cNvSpPr>
            <a:spLocks noGrp="1"/>
          </p:cNvSpPr>
          <p:nvPr>
            <p:ph idx="1"/>
          </p:nvPr>
        </p:nvSpPr>
        <p:spPr>
          <a:xfrm>
            <a:off x="457200" y="1775191"/>
            <a:ext cx="8229600" cy="4102081"/>
          </a:xfrm>
        </p:spPr>
        <p:txBody>
          <a:bodyPr/>
          <a:lstStyle/>
          <a:p>
            <a:r>
              <a:rPr lang="en-GB" dirty="0" smtClean="0"/>
              <a:t>Native Speaker use is the criterion of correctness</a:t>
            </a:r>
          </a:p>
          <a:p>
            <a:r>
              <a:rPr lang="en-GB" dirty="0" smtClean="0"/>
              <a:t>English is best taught mono-</a:t>
            </a:r>
            <a:r>
              <a:rPr lang="en-GB" dirty="0" err="1" smtClean="0"/>
              <a:t>lingually</a:t>
            </a:r>
            <a:r>
              <a:rPr lang="en-GB" dirty="0" smtClean="0"/>
              <a:t>, preferably by a Native Speaker</a:t>
            </a:r>
          </a:p>
          <a:p>
            <a:r>
              <a:rPr lang="en-GB" dirty="0" smtClean="0"/>
              <a:t>The learning group ideal (Communicative  Language Teaching) is a universally appropriate way to teach English</a:t>
            </a:r>
          </a:p>
        </p:txBody>
      </p:sp>
      <p:sp>
        <p:nvSpPr>
          <p:cNvPr id="4" name="Rectangle 3"/>
          <p:cNvSpPr/>
          <p:nvPr/>
        </p:nvSpPr>
        <p:spPr>
          <a:xfrm>
            <a:off x="611560" y="6093296"/>
            <a:ext cx="7416824" cy="369332"/>
          </a:xfrm>
          <a:prstGeom prst="rect">
            <a:avLst/>
          </a:prstGeom>
        </p:spPr>
        <p:txBody>
          <a:bodyPr wrap="square">
            <a:spAutoFit/>
          </a:bodyPr>
          <a:lstStyle/>
          <a:p>
            <a:pPr marL="319088" lvl="0" indent="-319088">
              <a:buClr>
                <a:schemeClr val="accent1"/>
              </a:buClr>
              <a:buSzPct val="80000"/>
              <a:defRPr/>
            </a:pPr>
            <a:r>
              <a:rPr lang="en-GB" dirty="0" smtClean="0"/>
              <a:t>cf. Phillipson, R. 1992. </a:t>
            </a:r>
            <a:r>
              <a:rPr lang="en-GB" i="1" dirty="0" smtClean="0"/>
              <a:t>Linguistic Imperialism</a:t>
            </a:r>
            <a:r>
              <a:rPr lang="en-GB" dirty="0" smtClean="0"/>
              <a:t>. Oxford: OUP (pp. 173-218)</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Critical Paradigm</a:t>
            </a:r>
            <a:endParaRPr lang="el-GR" dirty="0"/>
          </a:p>
        </p:txBody>
      </p:sp>
      <p:sp>
        <p:nvSpPr>
          <p:cNvPr id="12" name="Content Placeholder 11"/>
          <p:cNvSpPr>
            <a:spLocks noGrp="1"/>
          </p:cNvSpPr>
          <p:nvPr>
            <p:ph idx="1"/>
          </p:nvPr>
        </p:nvSpPr>
        <p:spPr>
          <a:xfrm>
            <a:off x="457200" y="1775191"/>
            <a:ext cx="8229600" cy="3165977"/>
          </a:xfrm>
        </p:spPr>
        <p:txBody>
          <a:bodyPr/>
          <a:lstStyle/>
          <a:p>
            <a:r>
              <a:rPr lang="en-GB" dirty="0" smtClean="0"/>
              <a:t>Non-native varieties are equally valid to those of native users (e.g. </a:t>
            </a:r>
            <a:r>
              <a:rPr lang="en-GB" dirty="0" err="1" smtClean="0"/>
              <a:t>Widdowson</a:t>
            </a:r>
            <a:r>
              <a:rPr lang="en-GB" dirty="0" smtClean="0"/>
              <a:t> 1997)</a:t>
            </a:r>
          </a:p>
          <a:p>
            <a:r>
              <a:rPr lang="en-GB" dirty="0" smtClean="0"/>
              <a:t>Pedagogy should be culturally appropriate (e.g. Holliday 2005)</a:t>
            </a:r>
          </a:p>
          <a:p>
            <a:r>
              <a:rPr lang="en-GB" dirty="0" smtClean="0"/>
              <a:t>ELT should be politically aware (e.g. Edge 2006).</a:t>
            </a:r>
          </a:p>
          <a:p>
            <a:endParaRPr lang="en-GB" dirty="0" smtClean="0"/>
          </a:p>
          <a:p>
            <a:pPr lvl="7"/>
            <a:endParaRPr lang="en-GB" dirty="0" smtClean="0"/>
          </a:p>
          <a:p>
            <a:endParaRPr lang="en-GB" dirty="0" smtClean="0"/>
          </a:p>
          <a:p>
            <a:endParaRPr lang="el-GR" dirty="0"/>
          </a:p>
        </p:txBody>
      </p:sp>
      <p:sp>
        <p:nvSpPr>
          <p:cNvPr id="13" name="TextBox 12"/>
          <p:cNvSpPr txBox="1"/>
          <p:nvPr/>
        </p:nvSpPr>
        <p:spPr>
          <a:xfrm>
            <a:off x="755576" y="4941169"/>
            <a:ext cx="7344816" cy="1754326"/>
          </a:xfrm>
          <a:prstGeom prst="rect">
            <a:avLst/>
          </a:prstGeom>
          <a:noFill/>
        </p:spPr>
        <p:txBody>
          <a:bodyPr wrap="square" rtlCol="0">
            <a:spAutoFit/>
          </a:bodyPr>
          <a:lstStyle/>
          <a:p>
            <a:pPr marL="174625" indent="-174625"/>
            <a:r>
              <a:rPr lang="en-GB" dirty="0" smtClean="0"/>
              <a:t>Edge, J.  ed. 2006. </a:t>
            </a:r>
            <a:r>
              <a:rPr lang="en-GB" i="1" dirty="0" smtClean="0"/>
              <a:t>(Re- )locating TESOL in an Age of Empire</a:t>
            </a:r>
            <a:r>
              <a:rPr lang="en-GB" dirty="0" smtClean="0"/>
              <a:t>, </a:t>
            </a:r>
            <a:r>
              <a:rPr lang="en-GB" i="1" dirty="0" smtClean="0"/>
              <a:t>Language and globalization</a:t>
            </a:r>
            <a:r>
              <a:rPr lang="en-GB" dirty="0" smtClean="0"/>
              <a:t>. Basingstoke: </a:t>
            </a:r>
            <a:r>
              <a:rPr lang="en-GB" dirty="0" err="1" smtClean="0"/>
              <a:t>Palgrave</a:t>
            </a:r>
            <a:r>
              <a:rPr lang="en-GB" dirty="0" smtClean="0"/>
              <a:t> Macmillan.</a:t>
            </a:r>
          </a:p>
          <a:p>
            <a:pPr marL="174625" indent="-174625"/>
            <a:r>
              <a:rPr lang="en-GB" dirty="0" smtClean="0"/>
              <a:t>Holliday, </a:t>
            </a:r>
            <a:r>
              <a:rPr lang="en-GB" dirty="0" smtClean="0"/>
              <a:t>A. </a:t>
            </a:r>
            <a:r>
              <a:rPr lang="en-GB" dirty="0" smtClean="0"/>
              <a:t>2005. </a:t>
            </a:r>
            <a:r>
              <a:rPr lang="en-GB" i="1" dirty="0" smtClean="0"/>
              <a:t>The struggle to teach English as an international language</a:t>
            </a:r>
            <a:r>
              <a:rPr lang="en-GB" dirty="0" smtClean="0"/>
              <a:t>, </a:t>
            </a:r>
            <a:r>
              <a:rPr lang="en-GB" i="1" dirty="0" smtClean="0"/>
              <a:t>Oxford applied linguistics</a:t>
            </a:r>
            <a:r>
              <a:rPr lang="en-GB" dirty="0" smtClean="0"/>
              <a:t>. Oxford: OUP.</a:t>
            </a:r>
            <a:endParaRPr lang="el-GR" dirty="0" smtClean="0"/>
          </a:p>
          <a:p>
            <a:pPr marL="174625" indent="-174625"/>
            <a:r>
              <a:rPr lang="en-GB" dirty="0" err="1" smtClean="0"/>
              <a:t>Widdowson</a:t>
            </a:r>
            <a:r>
              <a:rPr lang="en-GB" dirty="0" smtClean="0"/>
              <a:t>, </a:t>
            </a:r>
            <a:r>
              <a:rPr lang="en-GB" dirty="0" smtClean="0"/>
              <a:t>H.G</a:t>
            </a:r>
            <a:r>
              <a:rPr lang="en-GB" dirty="0" smtClean="0"/>
              <a:t>. 1997. EIL, ESL, EFL: Global issues and local interests. </a:t>
            </a:r>
            <a:r>
              <a:rPr lang="en-GB" i="1" dirty="0" smtClean="0"/>
              <a:t>World Englishes</a:t>
            </a:r>
            <a:r>
              <a:rPr lang="en-GB" dirty="0" smtClean="0"/>
              <a:t> 16:135-146.</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252728"/>
          </a:xfrm>
        </p:spPr>
        <p:txBody>
          <a:bodyPr/>
          <a:lstStyle/>
          <a:p>
            <a:r>
              <a:rPr lang="en-GB" dirty="0" smtClean="0"/>
              <a:t>Paradigms interacting</a:t>
            </a:r>
            <a:endParaRPr lang="el-GR" dirty="0"/>
          </a:p>
        </p:txBody>
      </p:sp>
      <p:pic>
        <p:nvPicPr>
          <p:cNvPr id="6" name="Content Placeholder 5" descr="droplets.JPG"/>
          <p:cNvPicPr>
            <a:picLocks noGrp="1" noChangeAspect="1"/>
          </p:cNvPicPr>
          <p:nvPr>
            <p:ph idx="1"/>
          </p:nvPr>
        </p:nvPicPr>
        <p:blipFill>
          <a:blip r:embed="rId3" cstate="print"/>
          <a:stretch>
            <a:fillRect/>
          </a:stretch>
        </p:blipFill>
        <p:spPr>
          <a:xfrm>
            <a:off x="323528" y="1700808"/>
            <a:ext cx="7128792" cy="4749558"/>
          </a:xfrm>
        </p:spPr>
      </p:pic>
      <p:pic>
        <p:nvPicPr>
          <p:cNvPr id="7" name="Picture 6" descr="90px-CC_some_rights_reserved.svg.png"/>
          <p:cNvPicPr>
            <a:picLocks noChangeAspect="1"/>
          </p:cNvPicPr>
          <p:nvPr/>
        </p:nvPicPr>
        <p:blipFill>
          <a:blip r:embed="rId4" cstate="print"/>
          <a:stretch>
            <a:fillRect/>
          </a:stretch>
        </p:blipFill>
        <p:spPr>
          <a:xfrm>
            <a:off x="8028384" y="1772816"/>
            <a:ext cx="857250" cy="342900"/>
          </a:xfrm>
          <a:prstGeom prst="rect">
            <a:avLst/>
          </a:prstGeom>
        </p:spPr>
      </p:pic>
      <p:sp>
        <p:nvSpPr>
          <p:cNvPr id="5" name="TextBox 4"/>
          <p:cNvSpPr txBox="1"/>
          <p:nvPr/>
        </p:nvSpPr>
        <p:spPr>
          <a:xfrm>
            <a:off x="8028384" y="2132856"/>
            <a:ext cx="864096" cy="707886"/>
          </a:xfrm>
          <a:prstGeom prst="rect">
            <a:avLst/>
          </a:prstGeom>
          <a:noFill/>
        </p:spPr>
        <p:txBody>
          <a:bodyPr wrap="square" rtlCol="0">
            <a:spAutoFit/>
          </a:bodyPr>
          <a:lstStyle/>
          <a:p>
            <a:r>
              <a:rPr lang="fr-FR" sz="800" dirty="0" err="1" smtClean="0"/>
              <a:t>Retrieved</a:t>
            </a:r>
            <a:r>
              <a:rPr lang="fr-FR" sz="800" dirty="0" smtClean="0"/>
              <a:t> </a:t>
            </a:r>
            <a:r>
              <a:rPr lang="fr-FR" sz="800" dirty="0" err="1" smtClean="0"/>
              <a:t>from</a:t>
            </a:r>
            <a:r>
              <a:rPr lang="fr-FR" sz="800" dirty="0" smtClean="0"/>
              <a:t> : http://en.wikipedia.org/wiki/File:Multy_droplets_impact.JPG</a:t>
            </a:r>
            <a:endParaRPr lang="el-GR"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251062"/>
          </a:xfrm>
        </p:spPr>
        <p:txBody>
          <a:bodyPr/>
          <a:lstStyle/>
          <a:p>
            <a:r>
              <a:rPr lang="en-GB" dirty="0" smtClean="0"/>
              <a:t>Methodological tension</a:t>
            </a:r>
            <a:endParaRPr lang="el-GR" dirty="0"/>
          </a:p>
        </p:txBody>
      </p:sp>
      <p:graphicFrame>
        <p:nvGraphicFramePr>
          <p:cNvPr id="10" name="Diagram 9"/>
          <p:cNvGraphicFramePr/>
          <p:nvPr/>
        </p:nvGraphicFramePr>
        <p:xfrm>
          <a:off x="1500166" y="1285860"/>
          <a:ext cx="6096000" cy="203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nvGraphicFramePr>
        <p:xfrm>
          <a:off x="928662" y="2857496"/>
          <a:ext cx="7215238" cy="203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Diagram 11"/>
          <p:cNvGraphicFramePr/>
          <p:nvPr/>
        </p:nvGraphicFramePr>
        <p:xfrm>
          <a:off x="1571604" y="4429132"/>
          <a:ext cx="6096000" cy="2032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3" name="Oval 12"/>
          <p:cNvSpPr/>
          <p:nvPr/>
        </p:nvSpPr>
        <p:spPr>
          <a:xfrm>
            <a:off x="3428992" y="1714488"/>
            <a:ext cx="2357454" cy="428628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l-GR"/>
          </a:p>
        </p:txBody>
      </p:sp>
      <p:sp>
        <p:nvSpPr>
          <p:cNvPr id="14" name="TextBox 13"/>
          <p:cNvSpPr txBox="1"/>
          <p:nvPr/>
        </p:nvSpPr>
        <p:spPr>
          <a:xfrm>
            <a:off x="3929058" y="2357430"/>
            <a:ext cx="1428760" cy="584775"/>
          </a:xfrm>
          <a:prstGeom prst="rect">
            <a:avLst/>
          </a:prstGeom>
          <a:noFill/>
        </p:spPr>
        <p:txBody>
          <a:bodyPr wrap="square" rtlCol="0">
            <a:spAutoFit/>
          </a:bodyPr>
          <a:lstStyle/>
          <a:p>
            <a:pPr algn="ctr"/>
            <a:r>
              <a:rPr lang="en-GB" sz="3200" dirty="0">
                <a:solidFill>
                  <a:schemeClr val="bg1"/>
                </a:solidFill>
              </a:rPr>
              <a:t>What?</a:t>
            </a:r>
            <a:endParaRPr lang="el-GR" sz="3200" dirty="0">
              <a:solidFill>
                <a:schemeClr val="bg1"/>
              </a:solidFill>
            </a:endParaRPr>
          </a:p>
        </p:txBody>
      </p:sp>
      <p:sp>
        <p:nvSpPr>
          <p:cNvPr id="15" name="TextBox 14"/>
          <p:cNvSpPr txBox="1"/>
          <p:nvPr/>
        </p:nvSpPr>
        <p:spPr>
          <a:xfrm>
            <a:off x="4000496" y="4929198"/>
            <a:ext cx="1214446" cy="584775"/>
          </a:xfrm>
          <a:prstGeom prst="rect">
            <a:avLst/>
          </a:prstGeom>
          <a:noFill/>
        </p:spPr>
        <p:txBody>
          <a:bodyPr wrap="square" rtlCol="0">
            <a:spAutoFit/>
          </a:bodyPr>
          <a:lstStyle/>
          <a:p>
            <a:pPr algn="ctr"/>
            <a:r>
              <a:rPr lang="en-GB" sz="3200" dirty="0">
                <a:solidFill>
                  <a:schemeClr val="bg1"/>
                </a:solidFill>
              </a:rPr>
              <a:t>Why?</a:t>
            </a:r>
            <a:endParaRPr lang="el-GR" sz="3200" dirty="0">
              <a:solidFill>
                <a:schemeClr val="bg1"/>
              </a:solidFill>
            </a:endParaRPr>
          </a:p>
        </p:txBody>
      </p:sp>
      <p:sp>
        <p:nvSpPr>
          <p:cNvPr id="16" name="TextBox 15"/>
          <p:cNvSpPr txBox="1"/>
          <p:nvPr/>
        </p:nvSpPr>
        <p:spPr>
          <a:xfrm>
            <a:off x="4000496" y="3571876"/>
            <a:ext cx="1285884" cy="584775"/>
          </a:xfrm>
          <a:prstGeom prst="rect">
            <a:avLst/>
          </a:prstGeom>
          <a:noFill/>
        </p:spPr>
        <p:txBody>
          <a:bodyPr wrap="square" rtlCol="0">
            <a:spAutoFit/>
          </a:bodyPr>
          <a:lstStyle/>
          <a:p>
            <a:pPr algn="ctr"/>
            <a:r>
              <a:rPr lang="en-GB" sz="3200" dirty="0" smtClean="0">
                <a:solidFill>
                  <a:schemeClr val="bg1"/>
                </a:solidFill>
              </a:rPr>
              <a:t>How?</a:t>
            </a:r>
            <a:endParaRPr lang="el-GR" sz="3200" dirty="0">
              <a:solidFill>
                <a:schemeClr val="bg1"/>
              </a:solidFill>
            </a:endParaRPr>
          </a:p>
        </p:txBody>
      </p:sp>
      <p:sp>
        <p:nvSpPr>
          <p:cNvPr id="17" name="TextBox 16"/>
          <p:cNvSpPr txBox="1"/>
          <p:nvPr/>
        </p:nvSpPr>
        <p:spPr>
          <a:xfrm>
            <a:off x="3786182" y="6072206"/>
            <a:ext cx="1643074" cy="369332"/>
          </a:xfrm>
          <a:prstGeom prst="rect">
            <a:avLst/>
          </a:prstGeom>
          <a:noFill/>
        </p:spPr>
        <p:txBody>
          <a:bodyPr wrap="square" rtlCol="0">
            <a:spAutoFit/>
          </a:bodyPr>
          <a:lstStyle/>
          <a:p>
            <a:pPr algn="ctr"/>
            <a:r>
              <a:rPr lang="en-GB" dirty="0" smtClean="0"/>
              <a:t>TENSION</a:t>
            </a:r>
            <a:endParaRPr lang="el-GR" dirty="0"/>
          </a:p>
        </p:txBody>
      </p:sp>
      <p:sp>
        <p:nvSpPr>
          <p:cNvPr id="18" name="TextBox 17"/>
          <p:cNvSpPr txBox="1"/>
          <p:nvPr/>
        </p:nvSpPr>
        <p:spPr>
          <a:xfrm rot="16200000">
            <a:off x="-1927164" y="3488861"/>
            <a:ext cx="4929224" cy="523220"/>
          </a:xfrm>
          <a:prstGeom prst="rect">
            <a:avLst/>
          </a:prstGeom>
          <a:noFill/>
        </p:spPr>
        <p:txBody>
          <a:bodyPr wrap="square" rtlCol="0">
            <a:spAutoFit/>
          </a:bodyPr>
          <a:lstStyle/>
          <a:p>
            <a:pPr algn="ctr"/>
            <a:r>
              <a:rPr lang="en-GB" sz="2800" dirty="0" smtClean="0"/>
              <a:t>Dominant Paradigm</a:t>
            </a:r>
            <a:endParaRPr lang="el-GR" sz="2800" dirty="0"/>
          </a:p>
        </p:txBody>
      </p:sp>
      <p:sp>
        <p:nvSpPr>
          <p:cNvPr id="19" name="TextBox 18"/>
          <p:cNvSpPr txBox="1"/>
          <p:nvPr/>
        </p:nvSpPr>
        <p:spPr>
          <a:xfrm rot="16200000">
            <a:off x="6083774" y="3488862"/>
            <a:ext cx="4929224" cy="523220"/>
          </a:xfrm>
          <a:prstGeom prst="rect">
            <a:avLst/>
          </a:prstGeom>
          <a:noFill/>
        </p:spPr>
        <p:txBody>
          <a:bodyPr wrap="square" rtlCol="0">
            <a:spAutoFit/>
          </a:bodyPr>
          <a:lstStyle/>
          <a:p>
            <a:pPr algn="ctr"/>
            <a:r>
              <a:rPr lang="en-GB" sz="2800" dirty="0" smtClean="0"/>
              <a:t>Critical Paradigm</a:t>
            </a:r>
            <a:endParaRPr lang="el-G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252728"/>
          </a:xfrm>
        </p:spPr>
        <p:txBody>
          <a:bodyPr>
            <a:normAutofit fontScale="90000"/>
          </a:bodyPr>
          <a:lstStyle/>
          <a:p>
            <a:r>
              <a:rPr lang="en-GB" dirty="0" smtClean="0"/>
              <a:t>The Standard Language Ideology</a:t>
            </a:r>
            <a:endParaRPr lang="el-GR" dirty="0"/>
          </a:p>
        </p:txBody>
      </p:sp>
      <p:sp>
        <p:nvSpPr>
          <p:cNvPr id="3" name="Content Placeholder 2"/>
          <p:cNvSpPr>
            <a:spLocks noGrp="1"/>
          </p:cNvSpPr>
          <p:nvPr>
            <p:ph idx="1"/>
          </p:nvPr>
        </p:nvSpPr>
        <p:spPr/>
        <p:txBody>
          <a:bodyPr/>
          <a:lstStyle/>
          <a:p>
            <a:r>
              <a:rPr lang="en-GB" dirty="0" smtClean="0"/>
              <a:t>A ‘</a:t>
            </a:r>
            <a:r>
              <a:rPr lang="en-GB" i="1" dirty="0" smtClean="0"/>
              <a:t>single monochrome standard</a:t>
            </a:r>
            <a:r>
              <a:rPr lang="en-GB" dirty="0" smtClean="0"/>
              <a:t>’ is sufficient for non-native speakers (Quirk, 1985).</a:t>
            </a:r>
          </a:p>
          <a:p>
            <a:r>
              <a:rPr lang="en-GB" dirty="0" smtClean="0"/>
              <a:t>The Standard is prestigious; other varieties are not.</a:t>
            </a:r>
          </a:p>
          <a:p>
            <a:r>
              <a:rPr lang="en-GB" dirty="0" smtClean="0"/>
              <a:t>Deviations from the Standard are ‘</a:t>
            </a:r>
            <a:r>
              <a:rPr lang="en-GB" i="1" dirty="0" err="1" smtClean="0"/>
              <a:t>interlanguages</a:t>
            </a:r>
            <a:r>
              <a:rPr lang="en-GB" dirty="0" smtClean="0"/>
              <a:t>’ /  ‘</a:t>
            </a:r>
            <a:r>
              <a:rPr lang="en-GB" i="1" dirty="0" smtClean="0"/>
              <a:t>fossilized varieties</a:t>
            </a:r>
            <a:r>
              <a:rPr lang="en-GB" dirty="0" smtClean="0"/>
              <a:t>’.</a:t>
            </a:r>
            <a:endParaRPr lang="el-GR" dirty="0"/>
          </a:p>
        </p:txBody>
      </p:sp>
      <p:sp>
        <p:nvSpPr>
          <p:cNvPr id="4" name="Rectangle 3"/>
          <p:cNvSpPr/>
          <p:nvPr/>
        </p:nvSpPr>
        <p:spPr>
          <a:xfrm>
            <a:off x="611560" y="5733256"/>
            <a:ext cx="6912768" cy="923330"/>
          </a:xfrm>
          <a:prstGeom prst="rect">
            <a:avLst/>
          </a:prstGeom>
        </p:spPr>
        <p:txBody>
          <a:bodyPr wrap="square">
            <a:spAutoFit/>
          </a:bodyPr>
          <a:lstStyle/>
          <a:p>
            <a:pPr marL="319088" lvl="0" indent="-319088">
              <a:buClr>
                <a:schemeClr val="accent1"/>
              </a:buClr>
              <a:buSzPct val="80000"/>
              <a:defRPr/>
            </a:pPr>
            <a:r>
              <a:rPr lang="en-US" dirty="0" smtClean="0"/>
              <a:t>Quirk, R. (1985). The English language in a global context. In R. Quirk &amp; H. G. </a:t>
            </a:r>
            <a:r>
              <a:rPr lang="en-US" dirty="0" err="1" smtClean="0"/>
              <a:t>Widdowson</a:t>
            </a:r>
            <a:r>
              <a:rPr lang="en-US" dirty="0" smtClean="0"/>
              <a:t> (Eds.), </a:t>
            </a:r>
            <a:r>
              <a:rPr lang="en-US" i="1" dirty="0" smtClean="0"/>
              <a:t>English in the world: teaching and learning of language and literature (</a:t>
            </a:r>
            <a:r>
              <a:rPr lang="en-US" dirty="0" smtClean="0"/>
              <a:t>pp. 1-6). Cambridge: CUP.</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375</TotalTime>
  <Words>3731</Words>
  <Application>Microsoft Office PowerPoint</Application>
  <PresentationFormat>On-screen Show (4:3)</PresentationFormat>
  <Paragraphs>223</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Said Attitudes &amp; Unsaid Practices:</vt:lpstr>
      <vt:lpstr>In this presentation, I will…</vt:lpstr>
      <vt:lpstr>Presentation Outline</vt:lpstr>
      <vt:lpstr>Rethinking ELT</vt:lpstr>
      <vt:lpstr>The Dominant Paradigm</vt:lpstr>
      <vt:lpstr>The Critical Paradigm</vt:lpstr>
      <vt:lpstr>Paradigms interacting</vt:lpstr>
      <vt:lpstr>Methodological tension</vt:lpstr>
      <vt:lpstr>The Standard Language Ideology</vt:lpstr>
      <vt:lpstr>But…</vt:lpstr>
      <vt:lpstr>English as a Lingua Franca</vt:lpstr>
      <vt:lpstr>This study</vt:lpstr>
      <vt:lpstr>Research Question(s)</vt:lpstr>
      <vt:lpstr>Research Design</vt:lpstr>
      <vt:lpstr>Attitudes &amp; practices in the language school</vt:lpstr>
      <vt:lpstr>The teachers’ perspective</vt:lpstr>
      <vt:lpstr>The learners’ perspective</vt:lpstr>
      <vt:lpstr>Insights from the courseware</vt:lpstr>
      <vt:lpstr>Summary</vt:lpstr>
      <vt:lpstr>Pedagogical implications</vt:lpstr>
      <vt:lpstr>Methodological tensions</vt:lpstr>
      <vt:lpstr>Hegemony &amp; Emergence</vt:lpstr>
      <vt:lpstr>Some questions</vt:lpstr>
      <vt:lpstr>Thank you for your attention!</vt:lpstr>
    </vt:vector>
  </TitlesOfParts>
  <Company>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Said A</dc:title>
  <dc:creator>Achilleas I. Kostoulas</dc:creator>
  <cp:lastModifiedBy>Achilleas I. Kostoulas</cp:lastModifiedBy>
  <cp:revision>52</cp:revision>
  <dcterms:created xsi:type="dcterms:W3CDTF">2010-06-25T14:35:37Z</dcterms:created>
  <dcterms:modified xsi:type="dcterms:W3CDTF">2010-09-14T16:09:33Z</dcterms:modified>
</cp:coreProperties>
</file>