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2"/>
  </p:notesMasterIdLst>
  <p:sldIdLst>
    <p:sldId id="258" r:id="rId2"/>
    <p:sldId id="256" r:id="rId3"/>
    <p:sldId id="267" r:id="rId4"/>
    <p:sldId id="277" r:id="rId5"/>
    <p:sldId id="260" r:id="rId6"/>
    <p:sldId id="271" r:id="rId7"/>
    <p:sldId id="274" r:id="rId8"/>
    <p:sldId id="261" r:id="rId9"/>
    <p:sldId id="259" r:id="rId10"/>
    <p:sldId id="263" r:id="rId11"/>
    <p:sldId id="275" r:id="rId12"/>
    <p:sldId id="272" r:id="rId13"/>
    <p:sldId id="264" r:id="rId14"/>
    <p:sldId id="265" r:id="rId15"/>
    <p:sldId id="266" r:id="rId16"/>
    <p:sldId id="281" r:id="rId17"/>
    <p:sldId id="280" r:id="rId18"/>
    <p:sldId id="273" r:id="rId19"/>
    <p:sldId id="279"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3667" autoAdjust="0"/>
  </p:normalViewPr>
  <p:slideViewPr>
    <p:cSldViewPr>
      <p:cViewPr varScale="1">
        <p:scale>
          <a:sx n="71" d="100"/>
          <a:sy n="71" d="100"/>
        </p:scale>
        <p:origin x="-11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0313E-F5F3-4FCF-BF65-47A5747B271A}" type="datetimeFigureOut">
              <a:rPr lang="en-US" smtClean="0"/>
              <a:pPr/>
              <a:t>9/5/2011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4B5FB-A1AC-45CC-BCA2-D7CE0254C8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GB"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GB"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Click to edit Master title style</a:t>
            </a:r>
            <a:endParaRPr lang="fr-FR"/>
          </a:p>
        </p:txBody>
      </p:sp>
      <p:sp>
        <p:nvSpPr>
          <p:cNvPr id="3" name="Espace réservé du contenu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5"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GB"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7"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8" name="Espace réservé du pied de page 4"/>
          <p:cNvSpPr>
            <a:spLocks noGrp="1"/>
          </p:cNvSpPr>
          <p:nvPr>
            <p:ph type="ftr" sz="quarter" idx="11"/>
          </p:nvPr>
        </p:nvSpPr>
        <p:spPr/>
        <p:txBody>
          <a:bodyPr/>
          <a:lstStyle>
            <a:lvl1pPr>
              <a:defRPr/>
            </a:lvl1pPr>
          </a:lstStyle>
          <a:p>
            <a:endParaRPr lang="en-US"/>
          </a:p>
        </p:txBody>
      </p:sp>
      <p:sp>
        <p:nvSpPr>
          <p:cNvPr id="9"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4" name="Espace réservé du pied de page 4"/>
          <p:cNvSpPr>
            <a:spLocks noGrp="1"/>
          </p:cNvSpPr>
          <p:nvPr>
            <p:ph type="ftr" sz="quarter" idx="11"/>
          </p:nvPr>
        </p:nvSpPr>
        <p:spPr/>
        <p:txBody>
          <a:bodyPr/>
          <a:lstStyle>
            <a:lvl1pPr>
              <a:defRPr/>
            </a:lvl1pPr>
          </a:lstStyle>
          <a:p>
            <a:endParaRPr lang="en-US"/>
          </a:p>
        </p:txBody>
      </p:sp>
      <p:sp>
        <p:nvSpPr>
          <p:cNvPr id="5"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3" name="Espace réservé du pied de page 4"/>
          <p:cNvSpPr>
            <a:spLocks noGrp="1"/>
          </p:cNvSpPr>
          <p:nvPr>
            <p:ph type="ftr" sz="quarter" idx="11"/>
          </p:nvPr>
        </p:nvSpPr>
        <p:spPr/>
        <p:txBody>
          <a:bodyPr/>
          <a:lstStyle>
            <a:lvl1pPr>
              <a:defRPr/>
            </a:lvl1pPr>
          </a:lstStyle>
          <a:p>
            <a:endParaRPr lang="en-US"/>
          </a:p>
        </p:txBody>
      </p:sp>
      <p:sp>
        <p:nvSpPr>
          <p:cNvPr id="4"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Espace réservé de la date 3"/>
          <p:cNvSpPr>
            <a:spLocks noGrp="1"/>
          </p:cNvSpPr>
          <p:nvPr>
            <p:ph type="dt" sz="half" idx="10"/>
          </p:nvPr>
        </p:nvSpPr>
        <p:spPr/>
        <p:txBody>
          <a:bodyPr/>
          <a:lstStyle>
            <a:lvl1pPr>
              <a:defRPr/>
            </a:lvl1pPr>
          </a:lstStyle>
          <a:p>
            <a:fld id="{9D7B9A21-E234-493A-A062-E2C5496B2E59}" type="datetimeFigureOut">
              <a:rPr lang="en-US" smtClean="0"/>
              <a:pPr/>
              <a:t>9/5/2011</a:t>
            </a:fld>
            <a:endParaRPr lang="en-US"/>
          </a:p>
        </p:txBody>
      </p:sp>
      <p:sp>
        <p:nvSpPr>
          <p:cNvPr id="6" name="Espace réservé du pied de page 4"/>
          <p:cNvSpPr>
            <a:spLocks noGrp="1"/>
          </p:cNvSpPr>
          <p:nvPr>
            <p:ph type="ftr" sz="quarter" idx="11"/>
          </p:nvPr>
        </p:nvSpPr>
        <p:spPr/>
        <p:txBody>
          <a:bodyPr/>
          <a:lstStyle>
            <a:lvl1pPr>
              <a:defRPr/>
            </a:lvl1pPr>
          </a:lstStyle>
          <a:p>
            <a:endParaRPr lang="en-US"/>
          </a:p>
        </p:txBody>
      </p:sp>
      <p:sp>
        <p:nvSpPr>
          <p:cNvPr id="7" name="Espace réservé du numéro de diapositive 5"/>
          <p:cNvSpPr>
            <a:spLocks noGrp="1"/>
          </p:cNvSpPr>
          <p:nvPr>
            <p:ph type="sldNum" sz="quarter" idx="12"/>
          </p:nvPr>
        </p:nvSpPr>
        <p:spPr/>
        <p:txBody>
          <a:bodyPr/>
          <a:lstStyle>
            <a:lvl1pPr>
              <a:defRPr/>
            </a:lvl1pPr>
          </a:lstStyle>
          <a:p>
            <a:fld id="{D1935C1C-6064-4627-94A1-5FC7F3BC1B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defRPr>
            </a:lvl1pPr>
          </a:lstStyle>
          <a:p>
            <a:fld id="{9D7B9A21-E234-493A-A062-E2C5496B2E59}" type="datetimeFigureOut">
              <a:rPr lang="en-US" smtClean="0"/>
              <a:pPr/>
              <a:t>9/5/2011</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defRPr>
            </a:lvl1pPr>
          </a:lstStyle>
          <a:p>
            <a:fld id="{D1935C1C-6064-4627-94A1-5FC7F3BC1BC4}" type="slidenum">
              <a:rPr lang="en-US" smtClean="0"/>
              <a:pPr/>
              <a:t>‹#›</a:t>
            </a:fld>
            <a:endParaRPr lang="en-US"/>
          </a:p>
        </p:txBody>
      </p:sp>
      <p:pic>
        <p:nvPicPr>
          <p:cNvPr id="7" name="Picture 6" descr="01.jpg"/>
          <p:cNvPicPr>
            <a:picLocks noChangeAspect="1"/>
          </p:cNvPicPr>
          <p:nvPr userDrawn="1"/>
        </p:nvPicPr>
        <p:blipFill>
          <a:blip r:embed="rId13" cstate="print"/>
          <a:stretch>
            <a:fillRect/>
          </a:stretch>
        </p:blipFill>
        <p:spPr>
          <a:xfrm>
            <a:off x="0" y="0"/>
            <a:ext cx="9144000" cy="6858000"/>
          </a:xfrm>
          <a:prstGeom prst="rect">
            <a:avLst/>
          </a:prstGeom>
        </p:spPr>
      </p:pic>
      <p:pic>
        <p:nvPicPr>
          <p:cNvPr id="8" name="Picture 7" descr="Uni logo.png"/>
          <p:cNvPicPr>
            <a:picLocks noChangeAspect="1"/>
          </p:cNvPicPr>
          <p:nvPr userDrawn="1"/>
        </p:nvPicPr>
        <p:blipFill>
          <a:blip r:embed="rId14" cstate="print"/>
          <a:stretch>
            <a:fillRect/>
          </a:stretch>
        </p:blipFill>
        <p:spPr>
          <a:xfrm>
            <a:off x="34694" y="0"/>
            <a:ext cx="1489306" cy="1359227"/>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110" charset="0"/>
        </a:defRPr>
      </a:lvl2pPr>
      <a:lvl3pPr algn="ctr" rtl="0" eaLnBrk="1" fontAlgn="base" hangingPunct="1">
        <a:spcBef>
          <a:spcPct val="0"/>
        </a:spcBef>
        <a:spcAft>
          <a:spcPct val="0"/>
        </a:spcAft>
        <a:defRPr sz="4400">
          <a:solidFill>
            <a:schemeClr val="tx1"/>
          </a:solidFill>
          <a:latin typeface="Calibri" pitchFamily="-110" charset="0"/>
        </a:defRPr>
      </a:lvl3pPr>
      <a:lvl4pPr algn="ctr" rtl="0" eaLnBrk="1" fontAlgn="base" hangingPunct="1">
        <a:spcBef>
          <a:spcPct val="0"/>
        </a:spcBef>
        <a:spcAft>
          <a:spcPct val="0"/>
        </a:spcAft>
        <a:defRPr sz="4400">
          <a:solidFill>
            <a:schemeClr val="tx1"/>
          </a:solidFill>
          <a:latin typeface="Calibri" pitchFamily="-110" charset="0"/>
        </a:defRPr>
      </a:lvl4pPr>
      <a:lvl5pPr algn="ctr" rtl="0" eaLnBrk="1" fontAlgn="base" hangingPunct="1">
        <a:spcBef>
          <a:spcPct val="0"/>
        </a:spcBef>
        <a:spcAft>
          <a:spcPct val="0"/>
        </a:spcAft>
        <a:defRPr sz="4400">
          <a:solidFill>
            <a:schemeClr val="tx1"/>
          </a:solidFill>
          <a:latin typeface="Calibri" pitchFamily="-110" charset="0"/>
        </a:defRPr>
      </a:lvl5pPr>
      <a:lvl6pPr marL="457200" algn="ctr" rtl="0" eaLnBrk="1" fontAlgn="base" hangingPunct="1">
        <a:spcBef>
          <a:spcPct val="0"/>
        </a:spcBef>
        <a:spcAft>
          <a:spcPct val="0"/>
        </a:spcAft>
        <a:defRPr sz="4400">
          <a:solidFill>
            <a:schemeClr val="tx1"/>
          </a:solidFill>
          <a:latin typeface="Calibri" pitchFamily="-110" charset="0"/>
        </a:defRPr>
      </a:lvl6pPr>
      <a:lvl7pPr marL="914400" algn="ctr" rtl="0" eaLnBrk="1" fontAlgn="base" hangingPunct="1">
        <a:spcBef>
          <a:spcPct val="0"/>
        </a:spcBef>
        <a:spcAft>
          <a:spcPct val="0"/>
        </a:spcAft>
        <a:defRPr sz="4400">
          <a:solidFill>
            <a:schemeClr val="tx1"/>
          </a:solidFill>
          <a:latin typeface="Calibri" pitchFamily="-110" charset="0"/>
        </a:defRPr>
      </a:lvl7pPr>
      <a:lvl8pPr marL="1371600" algn="ctr" rtl="0" eaLnBrk="1" fontAlgn="base" hangingPunct="1">
        <a:spcBef>
          <a:spcPct val="0"/>
        </a:spcBef>
        <a:spcAft>
          <a:spcPct val="0"/>
        </a:spcAft>
        <a:defRPr sz="4400">
          <a:solidFill>
            <a:schemeClr val="tx1"/>
          </a:solidFill>
          <a:latin typeface="Calibri" pitchFamily="-110" charset="0"/>
        </a:defRPr>
      </a:lvl8pPr>
      <a:lvl9pPr marL="1828800" algn="ctr" rtl="0" eaLnBrk="1" fontAlgn="base" hangingPunct="1">
        <a:spcBef>
          <a:spcPct val="0"/>
        </a:spcBef>
        <a:spcAft>
          <a:spcPct val="0"/>
        </a:spcAft>
        <a:defRPr sz="4400">
          <a:solidFill>
            <a:schemeClr val="tx1"/>
          </a:solidFill>
          <a:latin typeface="Calibri" pitchFamily="-110" charset="0"/>
        </a:defRPr>
      </a:lvl9pPr>
    </p:titleStyle>
    <p:bodyStyle>
      <a:lvl1pPr marL="342900" indent="-342900" algn="l" rtl="0" eaLnBrk="1" fontAlgn="base" hangingPunct="1">
        <a:spcBef>
          <a:spcPct val="20000"/>
        </a:spcBef>
        <a:spcAft>
          <a:spcPct val="0"/>
        </a:spcAft>
        <a:buFont typeface="Arial" pitchFamily="-110"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110" charset="0"/>
        <a:buChar char="–"/>
        <a:defRPr sz="2800" kern="1200">
          <a:solidFill>
            <a:schemeClr val="tx1"/>
          </a:solidFill>
          <a:latin typeface="+mn-lt"/>
          <a:ea typeface="ＭＳ Ｐゴシック" pitchFamily="-110" charset="-128"/>
          <a:cs typeface="+mn-cs"/>
        </a:defRPr>
      </a:lvl2pPr>
      <a:lvl3pPr marL="1143000" indent="-228600" algn="l" rtl="0" eaLnBrk="1" fontAlgn="base" hangingPunct="1">
        <a:spcBef>
          <a:spcPct val="20000"/>
        </a:spcBef>
        <a:spcAft>
          <a:spcPct val="0"/>
        </a:spcAft>
        <a:buFont typeface="Arial" pitchFamily="-110" charset="0"/>
        <a:buChar char="•"/>
        <a:defRPr sz="2400" kern="1200">
          <a:solidFill>
            <a:schemeClr val="tx1"/>
          </a:solidFill>
          <a:latin typeface="+mn-lt"/>
          <a:ea typeface="ＭＳ Ｐゴシック" pitchFamily="-110" charset="-128"/>
          <a:cs typeface="+mn-cs"/>
        </a:defRPr>
      </a:lvl3pPr>
      <a:lvl4pPr marL="1600200" indent="-228600" algn="l" rtl="0" eaLnBrk="1" fontAlgn="base" hangingPunct="1">
        <a:spcBef>
          <a:spcPct val="20000"/>
        </a:spcBef>
        <a:spcAft>
          <a:spcPct val="0"/>
        </a:spcAft>
        <a:buFont typeface="Arial" pitchFamily="-110" charset="0"/>
        <a:buChar char="–"/>
        <a:defRPr sz="2000" kern="1200">
          <a:solidFill>
            <a:schemeClr val="tx1"/>
          </a:solidFill>
          <a:latin typeface="+mn-lt"/>
          <a:ea typeface="ＭＳ Ｐゴシック" pitchFamily="-110" charset="-128"/>
          <a:cs typeface="+mn-cs"/>
        </a:defRPr>
      </a:lvl4pPr>
      <a:lvl5pPr marL="2057400" indent="-228600" algn="l" rtl="0" eaLnBrk="1" fontAlgn="base" hangingPunct="1">
        <a:spcBef>
          <a:spcPct val="20000"/>
        </a:spcBef>
        <a:spcAft>
          <a:spcPct val="0"/>
        </a:spcAft>
        <a:buFont typeface="Arial" pitchFamily="-110"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GB" sz="3600" b="1" dirty="0" smtClean="0">
                <a:solidFill>
                  <a:schemeClr val="bg1"/>
                </a:solidFill>
                <a:latin typeface="Verdana"/>
                <a:cs typeface="Verdana"/>
              </a:rPr>
              <a:t>Reflective Practice in Research Undertaken </a:t>
            </a:r>
            <a:r>
              <a:rPr lang="en-GB" sz="3600" b="1" dirty="0" err="1" smtClean="0">
                <a:solidFill>
                  <a:schemeClr val="bg1"/>
                </a:solidFill>
                <a:latin typeface="Verdana"/>
                <a:cs typeface="Verdana"/>
              </a:rPr>
              <a:t>Multilingually</a:t>
            </a:r>
            <a:endParaRPr lang="en-US" sz="3600" b="1" dirty="0">
              <a:solidFill>
                <a:schemeClr val="bg1"/>
              </a:solidFill>
              <a:latin typeface="Verdana"/>
              <a:cs typeface="Verdana"/>
            </a:endParaRPr>
          </a:p>
        </p:txBody>
      </p:sp>
      <p:sp>
        <p:nvSpPr>
          <p:cNvPr id="3" name="Subtitle 2"/>
          <p:cNvSpPr>
            <a:spLocks noGrp="1"/>
          </p:cNvSpPr>
          <p:nvPr>
            <p:ph type="subTitle" idx="1"/>
          </p:nvPr>
        </p:nvSpPr>
        <p:spPr>
          <a:xfrm>
            <a:off x="1371600" y="3352800"/>
            <a:ext cx="6400800" cy="1752600"/>
          </a:xfrm>
        </p:spPr>
        <p:txBody>
          <a:bodyPr/>
          <a:lstStyle/>
          <a:p>
            <a:endParaRPr lang="en-GB" dirty="0" smtClean="0">
              <a:solidFill>
                <a:schemeClr val="tx2"/>
              </a:solidFill>
            </a:endParaRPr>
          </a:p>
          <a:p>
            <a:r>
              <a:rPr lang="en-GB" dirty="0" smtClean="0">
                <a:solidFill>
                  <a:schemeClr val="tx2"/>
                </a:solidFill>
                <a:latin typeface="Verdana"/>
                <a:cs typeface="Verdana"/>
              </a:rPr>
              <a:t>Mariam Attia</a:t>
            </a:r>
          </a:p>
        </p:txBody>
      </p:sp>
      <p:sp>
        <p:nvSpPr>
          <p:cNvPr id="4" name="TextBox 3"/>
          <p:cNvSpPr txBox="1"/>
          <p:nvPr/>
        </p:nvSpPr>
        <p:spPr>
          <a:xfrm>
            <a:off x="304800" y="5867400"/>
            <a:ext cx="8610600" cy="276999"/>
          </a:xfrm>
          <a:prstGeom prst="rect">
            <a:avLst/>
          </a:prstGeom>
          <a:noFill/>
        </p:spPr>
        <p:txBody>
          <a:bodyPr wrap="square" rtlCol="0">
            <a:spAutoFit/>
          </a:bodyPr>
          <a:lstStyle/>
          <a:p>
            <a:pPr algn="r"/>
            <a:r>
              <a:rPr lang="en-GB" sz="1200" dirty="0" smtClean="0">
                <a:solidFill>
                  <a:schemeClr val="tx2"/>
                </a:solidFill>
              </a:rPr>
              <a:t>BAAL 2011                                                                                                                                                                                        September 3rd, 2011 </a:t>
            </a:r>
            <a:endParaRPr lang="en-US" sz="1200" dirty="0">
              <a:solidFill>
                <a:schemeClr val="tx2"/>
              </a:solidFill>
            </a:endParaRPr>
          </a:p>
        </p:txBody>
      </p:sp>
      <p:sp>
        <p:nvSpPr>
          <p:cNvPr id="5" name="TextBox 4"/>
          <p:cNvSpPr txBox="1"/>
          <p:nvPr/>
        </p:nvSpPr>
        <p:spPr>
          <a:xfrm>
            <a:off x="8001000" y="6629400"/>
            <a:ext cx="1143000" cy="215444"/>
          </a:xfrm>
          <a:prstGeom prst="rect">
            <a:avLst/>
          </a:prstGeom>
          <a:noFill/>
        </p:spPr>
        <p:txBody>
          <a:bodyPr wrap="square" rtlCol="0">
            <a:spAutoFit/>
          </a:bodyPr>
          <a:lstStyle/>
          <a:p>
            <a:r>
              <a:rPr lang="en-GB" sz="800" dirty="0" smtClean="0">
                <a:solidFill>
                  <a:schemeClr val="tx2"/>
                </a:solidFill>
              </a:rPr>
              <a:t>© TemplatesWise.com</a:t>
            </a:r>
            <a:endParaRPr lang="en-US" sz="8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solidFill>
                  <a:schemeClr val="bg1"/>
                </a:solidFill>
                <a:latin typeface="Verdana"/>
                <a:cs typeface="Verdana"/>
              </a:rPr>
              <a:t>3. Data Collection</a:t>
            </a:r>
            <a:endParaRPr lang="en-US" sz="2800" b="1" dirty="0">
              <a:solidFill>
                <a:schemeClr val="bg1"/>
              </a:solidFill>
              <a:latin typeface="Verdana"/>
              <a:cs typeface="Verdana"/>
            </a:endParaRPr>
          </a:p>
        </p:txBody>
      </p:sp>
      <p:sp>
        <p:nvSpPr>
          <p:cNvPr id="6" name="Content Placeholder 5"/>
          <p:cNvSpPr>
            <a:spLocks noGrp="1"/>
          </p:cNvSpPr>
          <p:nvPr>
            <p:ph idx="1"/>
          </p:nvPr>
        </p:nvSpPr>
        <p:spPr/>
        <p:txBody>
          <a:bodyPr/>
          <a:lstStyle/>
          <a:p>
            <a:pPr>
              <a:buNone/>
            </a:pPr>
            <a:endParaRPr lang="en-GB" sz="2800" dirty="0" smtClean="0">
              <a:latin typeface="Verdana" pitchFamily="34" charset="0"/>
              <a:ea typeface="Verdana" pitchFamily="34" charset="0"/>
              <a:cs typeface="Verdana" pitchFamily="34" charset="0"/>
            </a:endParaRPr>
          </a:p>
          <a:p>
            <a:endParaRPr lang="en-GB" sz="2800" dirty="0" smtClean="0">
              <a:effectLst/>
              <a:latin typeface="Verdana" pitchFamily="34" charset="0"/>
              <a:ea typeface="Verdana" pitchFamily="34" charset="0"/>
              <a:cs typeface="Verdana" pitchFamily="34" charset="0"/>
            </a:endParaRPr>
          </a:p>
          <a:p>
            <a:pPr>
              <a:buNone/>
            </a:pPr>
            <a:r>
              <a:rPr lang="en-GB" sz="2800" dirty="0" smtClean="0">
                <a:effectLst/>
                <a:latin typeface="Verdana" pitchFamily="34" charset="0"/>
                <a:ea typeface="Verdana" pitchFamily="34" charset="0"/>
                <a:cs typeface="Verdana" pitchFamily="34" charset="0"/>
              </a:rPr>
              <a:t>  </a:t>
            </a:r>
            <a:r>
              <a:rPr lang="en-GB" sz="2800" dirty="0" smtClean="0">
                <a:solidFill>
                  <a:srgbClr val="C00000"/>
                </a:solidFill>
                <a:effectLst/>
                <a:latin typeface="Verdana" pitchFamily="34" charset="0"/>
                <a:ea typeface="Verdana" pitchFamily="34" charset="0"/>
                <a:cs typeface="Verdana" pitchFamily="34" charset="0"/>
              </a:rPr>
              <a:t>Supervision	</a:t>
            </a:r>
            <a:r>
              <a:rPr lang="en-GB" sz="2800" dirty="0" smtClean="0">
                <a:effectLst/>
                <a:latin typeface="Verdana" pitchFamily="34" charset="0"/>
                <a:ea typeface="Verdana" pitchFamily="34" charset="0"/>
                <a:cs typeface="Verdana" pitchFamily="34" charset="0"/>
              </a:rPr>
              <a:t>			</a:t>
            </a:r>
            <a:r>
              <a:rPr lang="en-GB" sz="2800" dirty="0" smtClean="0">
                <a:latin typeface="Verdana" pitchFamily="34" charset="0"/>
                <a:ea typeface="Verdana" pitchFamily="34" charset="0"/>
                <a:cs typeface="Verdana" pitchFamily="34" charset="0"/>
              </a:rPr>
              <a:t>  </a:t>
            </a:r>
            <a:r>
              <a:rPr lang="en-GB" sz="2800" dirty="0" smtClean="0">
                <a:solidFill>
                  <a:srgbClr val="C00000"/>
                </a:solidFill>
                <a:latin typeface="Verdana" pitchFamily="34" charset="0"/>
                <a:ea typeface="Verdana" pitchFamily="34" charset="0"/>
                <a:cs typeface="Verdana" pitchFamily="34" charset="0"/>
              </a:rPr>
              <a:t>Fieldwork</a:t>
            </a:r>
            <a:endParaRPr lang="en-GB" sz="2800" dirty="0" smtClean="0">
              <a:solidFill>
                <a:srgbClr val="C00000"/>
              </a:solidFill>
              <a:effectLst/>
              <a:latin typeface="Verdana" pitchFamily="34" charset="0"/>
              <a:ea typeface="Verdana" pitchFamily="34" charset="0"/>
              <a:cs typeface="Verdana" pitchFamily="34" charset="0"/>
            </a:endParaRPr>
          </a:p>
          <a:p>
            <a:pPr>
              <a:buNone/>
            </a:pPr>
            <a:r>
              <a:rPr lang="en-GB" sz="2800" dirty="0" smtClean="0">
                <a:solidFill>
                  <a:srgbClr val="002060"/>
                </a:solidFill>
                <a:effectLst/>
                <a:latin typeface="Verdana" pitchFamily="34" charset="0"/>
                <a:ea typeface="Verdana" pitchFamily="34" charset="0"/>
                <a:cs typeface="Verdana" pitchFamily="34" charset="0"/>
              </a:rPr>
              <a:t>    (English)</a:t>
            </a:r>
            <a:r>
              <a:rPr lang="en-GB" sz="2800" dirty="0" smtClean="0">
                <a:solidFill>
                  <a:srgbClr val="C00000"/>
                </a:solidFill>
                <a:effectLst/>
                <a:latin typeface="Verdana" pitchFamily="34" charset="0"/>
                <a:ea typeface="Verdana" pitchFamily="34" charset="0"/>
                <a:cs typeface="Verdana" pitchFamily="34" charset="0"/>
              </a:rPr>
              <a:t>			           </a:t>
            </a:r>
            <a:r>
              <a:rPr lang="en-GB" sz="2800" dirty="0" smtClean="0">
                <a:solidFill>
                  <a:srgbClr val="002060"/>
                </a:solidFill>
                <a:effectLst/>
                <a:latin typeface="Verdana" pitchFamily="34" charset="0"/>
                <a:ea typeface="Verdana" pitchFamily="34" charset="0"/>
                <a:cs typeface="Verdana" pitchFamily="34" charset="0"/>
              </a:rPr>
              <a:t>(Arabic)</a:t>
            </a:r>
            <a:endParaRPr lang="en-US" sz="2800" dirty="0" smtClean="0">
              <a:solidFill>
                <a:srgbClr val="002060"/>
              </a:solidFill>
              <a:effectLst/>
              <a:latin typeface="Verdana" pitchFamily="34" charset="0"/>
              <a:ea typeface="Verdana" pitchFamily="34" charset="0"/>
              <a:cs typeface="Verdana" pitchFamily="34" charset="0"/>
            </a:endParaRPr>
          </a:p>
        </p:txBody>
      </p:sp>
      <p:sp>
        <p:nvSpPr>
          <p:cNvPr id="4" name="Curved Down Arrow 3"/>
          <p:cNvSpPr/>
          <p:nvPr/>
        </p:nvSpPr>
        <p:spPr>
          <a:xfrm>
            <a:off x="3352800" y="2514600"/>
            <a:ext cx="2667000" cy="1112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flipH="1" flipV="1">
            <a:off x="3352800" y="4038600"/>
            <a:ext cx="2514600" cy="1066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bg1"/>
                </a:solidFill>
                <a:latin typeface="Verdana" pitchFamily="34" charset="0"/>
                <a:ea typeface="Verdana" pitchFamily="34" charset="0"/>
                <a:cs typeface="Verdana" pitchFamily="34" charset="0"/>
              </a:rPr>
              <a:t>4. Data Analysis</a:t>
            </a:r>
            <a:endParaRPr lang="en-US" sz="2400" dirty="0"/>
          </a:p>
        </p:txBody>
      </p:sp>
      <p:sp>
        <p:nvSpPr>
          <p:cNvPr id="3" name="Content Placeholder 2"/>
          <p:cNvSpPr>
            <a:spLocks noGrp="1"/>
          </p:cNvSpPr>
          <p:nvPr>
            <p:ph idx="1"/>
          </p:nvPr>
        </p:nvSpPr>
        <p:spPr/>
        <p:txBody>
          <a:bodyPr/>
          <a:lstStyle/>
          <a:p>
            <a:pPr>
              <a:buNone/>
            </a:pPr>
            <a:r>
              <a:rPr lang="en-US" sz="2800" dirty="0" smtClean="0">
                <a:solidFill>
                  <a:srgbClr val="002060"/>
                </a:solidFill>
                <a:latin typeface="Verdana" pitchFamily="34" charset="0"/>
                <a:ea typeface="Verdana" pitchFamily="34" charset="0"/>
                <a:cs typeface="Verdana" pitchFamily="34" charset="0"/>
              </a:rPr>
              <a:t>Issues – independent decision making:</a:t>
            </a:r>
          </a:p>
          <a:p>
            <a:pPr>
              <a:buFont typeface="Wingdings" pitchFamily="2" charset="2"/>
              <a:buChar char="§"/>
            </a:pPr>
            <a:endParaRPr lang="en-US" sz="2800" dirty="0" smtClean="0">
              <a:solidFill>
                <a:srgbClr val="002060"/>
              </a:solidFill>
              <a:latin typeface="Verdana" pitchFamily="34" charset="0"/>
              <a:ea typeface="Verdana" pitchFamily="34" charset="0"/>
              <a:cs typeface="Verdana" pitchFamily="34" charset="0"/>
            </a:endParaRP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Translating audio/ transcribed data</a:t>
            </a: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Transcribing English </a:t>
            </a:r>
            <a:r>
              <a:rPr lang="en-US" sz="2800" smtClean="0">
                <a:solidFill>
                  <a:srgbClr val="002060"/>
                </a:solidFill>
                <a:latin typeface="Verdana" pitchFamily="34" charset="0"/>
                <a:ea typeface="Verdana" pitchFamily="34" charset="0"/>
                <a:cs typeface="Verdana" pitchFamily="34" charset="0"/>
              </a:rPr>
              <a:t>words </a:t>
            </a:r>
            <a:r>
              <a:rPr lang="en-US" sz="2800" smtClean="0">
                <a:solidFill>
                  <a:srgbClr val="002060"/>
                </a:solidFill>
                <a:latin typeface="Verdana" pitchFamily="34" charset="0"/>
                <a:ea typeface="Verdana" pitchFamily="34" charset="0"/>
                <a:cs typeface="Verdana" pitchFamily="34" charset="0"/>
              </a:rPr>
              <a:t>in </a:t>
            </a:r>
            <a:r>
              <a:rPr lang="en-US" sz="2800" smtClean="0">
                <a:solidFill>
                  <a:srgbClr val="002060"/>
                </a:solidFill>
                <a:latin typeface="Verdana" pitchFamily="34" charset="0"/>
                <a:ea typeface="Verdana" pitchFamily="34" charset="0"/>
                <a:cs typeface="Verdana" pitchFamily="34" charset="0"/>
              </a:rPr>
              <a:t>Arabic </a:t>
            </a:r>
            <a:r>
              <a:rPr lang="en-US" sz="2800" smtClean="0">
                <a:solidFill>
                  <a:srgbClr val="002060"/>
                </a:solidFill>
                <a:latin typeface="Verdana" pitchFamily="34" charset="0"/>
                <a:ea typeface="Verdana" pitchFamily="34" charset="0"/>
                <a:cs typeface="Verdana" pitchFamily="34" charset="0"/>
              </a:rPr>
              <a:t>interviews</a:t>
            </a:r>
            <a:r>
              <a:rPr lang="en-US" sz="2800" smtClean="0">
                <a:solidFill>
                  <a:srgbClr val="002060"/>
                </a:solidFill>
                <a:latin typeface="Verdana" pitchFamily="34" charset="0"/>
                <a:ea typeface="Verdana" pitchFamily="34" charset="0"/>
                <a:cs typeface="Verdana" pitchFamily="34" charset="0"/>
              </a:rPr>
              <a:t> </a:t>
            </a:r>
            <a:r>
              <a:rPr lang="en-US" sz="2800" dirty="0" smtClean="0">
                <a:solidFill>
                  <a:srgbClr val="002060"/>
                </a:solidFill>
                <a:latin typeface="Verdana" pitchFamily="34" charset="0"/>
                <a:ea typeface="Verdana" pitchFamily="34" charset="0"/>
                <a:cs typeface="Verdana" pitchFamily="34" charset="0"/>
              </a:rPr>
              <a:t>in English or in Arabic</a:t>
            </a: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Coding then translating/ translating then coding</a:t>
            </a: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Coding in English or Arabic</a:t>
            </a:r>
          </a:p>
          <a:p>
            <a:pPr>
              <a:buFont typeface="Wingdings" pitchFamily="2" charset="2"/>
              <a:buChar char="§"/>
            </a:pPr>
            <a:endParaRPr lang="en-US" sz="2800" dirty="0">
              <a:solidFill>
                <a:srgbClr val="00206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solidFill>
                <a:latin typeface="Verdana" pitchFamily="34" charset="0"/>
                <a:ea typeface="Verdana" pitchFamily="34" charset="0"/>
                <a:cs typeface="Verdana" pitchFamily="34" charset="0"/>
              </a:rPr>
              <a:t>4. Data Analysis</a:t>
            </a:r>
            <a:endParaRPr lang="en-US" sz="2800" b="1" dirty="0">
              <a:solidFill>
                <a:schemeClr val="bg1"/>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600200"/>
            <a:ext cx="8229600" cy="5029200"/>
          </a:xfrm>
        </p:spPr>
        <p:txBody>
          <a:bodyPr/>
          <a:lstStyle/>
          <a:p>
            <a:pPr>
              <a:buNone/>
            </a:pPr>
            <a:r>
              <a:rPr lang="en-US" sz="1400" dirty="0" smtClean="0"/>
              <a:t>	</a:t>
            </a:r>
            <a:r>
              <a:rPr lang="en-US" sz="1600" dirty="0" smtClean="0">
                <a:solidFill>
                  <a:srgbClr val="002060"/>
                </a:solidFill>
              </a:rPr>
              <a:t>Hi Diane and Hind,</a:t>
            </a:r>
          </a:p>
          <a:p>
            <a:pPr>
              <a:buNone/>
            </a:pPr>
            <a:r>
              <a:rPr lang="en-US" sz="1600" dirty="0" smtClean="0">
                <a:solidFill>
                  <a:srgbClr val="002060"/>
                </a:solidFill>
              </a:rPr>
              <a:t>	</a:t>
            </a:r>
          </a:p>
          <a:p>
            <a:pPr>
              <a:buNone/>
            </a:pPr>
            <a:r>
              <a:rPr lang="en-US" sz="1600" dirty="0" smtClean="0">
                <a:solidFill>
                  <a:srgbClr val="002060"/>
                </a:solidFill>
              </a:rPr>
              <a:t>	Just thought I would briefly share some of my "software adventures":</a:t>
            </a:r>
            <a:br>
              <a:rPr lang="en-US" sz="1600" dirty="0" smtClean="0">
                <a:solidFill>
                  <a:srgbClr val="002060"/>
                </a:solidFill>
              </a:rPr>
            </a:br>
            <a:r>
              <a:rPr lang="en-US" sz="1600" dirty="0" smtClean="0">
                <a:solidFill>
                  <a:srgbClr val="002060"/>
                </a:solidFill>
              </a:rPr>
              <a:t/>
            </a:r>
            <a:br>
              <a:rPr lang="en-US" sz="1600" dirty="0" smtClean="0">
                <a:solidFill>
                  <a:srgbClr val="002060"/>
                </a:solidFill>
              </a:rPr>
            </a:br>
            <a:r>
              <a:rPr lang="en-US" sz="1600" dirty="0" smtClean="0">
                <a:solidFill>
                  <a:srgbClr val="002060"/>
                </a:solidFill>
              </a:rPr>
              <a:t>- Lime Grove IT desk provides </a:t>
            </a:r>
            <a:r>
              <a:rPr lang="en-US" sz="1600" dirty="0" err="1" smtClean="0">
                <a:solidFill>
                  <a:srgbClr val="002060"/>
                </a:solidFill>
              </a:rPr>
              <a:t>Nvivo</a:t>
            </a:r>
            <a:r>
              <a:rPr lang="en-US" sz="1600" dirty="0" smtClean="0">
                <a:solidFill>
                  <a:srgbClr val="002060"/>
                </a:solidFill>
              </a:rPr>
              <a:t> 7 to install on your home machine, but not Atlas or Endnote. They will soon provide Office 2007, if you are interested.</a:t>
            </a:r>
            <a:br>
              <a:rPr lang="en-US" sz="1600" dirty="0" smtClean="0">
                <a:solidFill>
                  <a:srgbClr val="002060"/>
                </a:solidFill>
              </a:rPr>
            </a:br>
            <a:endParaRPr lang="en-US" sz="1600" dirty="0" smtClean="0">
              <a:solidFill>
                <a:srgbClr val="002060"/>
              </a:solidFill>
            </a:endParaRPr>
          </a:p>
          <a:p>
            <a:pPr>
              <a:buNone/>
            </a:pPr>
            <a:r>
              <a:rPr lang="en-US" sz="1600" dirty="0" smtClean="0">
                <a:solidFill>
                  <a:srgbClr val="002060"/>
                </a:solidFill>
              </a:rPr>
              <a:t>	- </a:t>
            </a:r>
            <a:r>
              <a:rPr lang="en-US" sz="1600" b="1" dirty="0" smtClean="0">
                <a:solidFill>
                  <a:srgbClr val="002060"/>
                </a:solidFill>
              </a:rPr>
              <a:t>I wrote to both </a:t>
            </a:r>
            <a:r>
              <a:rPr lang="en-US" sz="1600" b="1" dirty="0" err="1" smtClean="0">
                <a:solidFill>
                  <a:srgbClr val="002060"/>
                </a:solidFill>
              </a:rPr>
              <a:t>Nvivo</a:t>
            </a:r>
            <a:r>
              <a:rPr lang="en-US" sz="1600" b="1" dirty="0" smtClean="0">
                <a:solidFill>
                  <a:srgbClr val="002060"/>
                </a:solidFill>
              </a:rPr>
              <a:t> and Atlas. The former does not support Arabic at all, while the latter does to a limited extent. In other words, you can see the text in Arabic but not the codes. I am still in contact with Atlas to see how to turn those small questions marks into Arabic script.</a:t>
            </a:r>
            <a:br>
              <a:rPr lang="en-US" sz="1600" b="1" dirty="0" smtClean="0">
                <a:solidFill>
                  <a:srgbClr val="002060"/>
                </a:solidFill>
              </a:rPr>
            </a:br>
            <a:r>
              <a:rPr lang="en-US" sz="1600" b="1" dirty="0" smtClean="0">
                <a:solidFill>
                  <a:srgbClr val="002060"/>
                </a:solidFill>
              </a:rPr>
              <a:t/>
            </a:r>
            <a:br>
              <a:rPr lang="en-US" sz="1600" b="1" dirty="0" smtClean="0">
                <a:solidFill>
                  <a:srgbClr val="002060"/>
                </a:solidFill>
              </a:rPr>
            </a:br>
            <a:r>
              <a:rPr lang="en-US" sz="1600" b="1" dirty="0" smtClean="0">
                <a:solidFill>
                  <a:srgbClr val="002060"/>
                </a:solidFill>
              </a:rPr>
              <a:t>- I also wrote to another company "</a:t>
            </a:r>
            <a:r>
              <a:rPr lang="en-US" sz="1600" b="1" dirty="0" err="1" smtClean="0">
                <a:solidFill>
                  <a:srgbClr val="002060"/>
                </a:solidFill>
              </a:rPr>
              <a:t>maxqda</a:t>
            </a:r>
            <a:r>
              <a:rPr lang="en-US" sz="1600" b="1" dirty="0" smtClean="0">
                <a:solidFill>
                  <a:srgbClr val="002060"/>
                </a:solidFill>
              </a:rPr>
              <a:t>", who answered back today. They said they fully support Arabic, so we might want to explore their software.</a:t>
            </a:r>
            <a:r>
              <a:rPr lang="en-US" sz="1600" dirty="0" smtClean="0">
                <a:solidFill>
                  <a:srgbClr val="002060"/>
                </a:solidFill>
              </a:rPr>
              <a:t/>
            </a:r>
            <a:br>
              <a:rPr lang="en-US" sz="1600" dirty="0" smtClean="0">
                <a:solidFill>
                  <a:srgbClr val="002060"/>
                </a:solidFill>
              </a:rPr>
            </a:br>
            <a:r>
              <a:rPr lang="en-US" sz="1600" dirty="0" smtClean="0">
                <a:solidFill>
                  <a:srgbClr val="002060"/>
                </a:solidFill>
              </a:rPr>
              <a:t/>
            </a:r>
            <a:br>
              <a:rPr lang="en-US" sz="1600" dirty="0" smtClean="0">
                <a:solidFill>
                  <a:srgbClr val="002060"/>
                </a:solidFill>
              </a:rPr>
            </a:br>
            <a:r>
              <a:rPr lang="en-US" sz="1600" dirty="0" smtClean="0">
                <a:solidFill>
                  <a:srgbClr val="002060"/>
                </a:solidFill>
              </a:rPr>
              <a:t>Hope this helps :-)</a:t>
            </a:r>
            <a:br>
              <a:rPr lang="en-US" sz="1600" dirty="0" smtClean="0">
                <a:solidFill>
                  <a:srgbClr val="002060"/>
                </a:solidFill>
              </a:rPr>
            </a:br>
            <a:r>
              <a:rPr lang="en-US" sz="1600" dirty="0" smtClean="0">
                <a:solidFill>
                  <a:srgbClr val="002060"/>
                </a:solidFill>
              </a:rPr>
              <a:t/>
            </a:r>
            <a:br>
              <a:rPr lang="en-US" sz="1600" dirty="0" smtClean="0">
                <a:solidFill>
                  <a:srgbClr val="002060"/>
                </a:solidFill>
              </a:rPr>
            </a:br>
            <a:r>
              <a:rPr lang="en-US" sz="1600" dirty="0" smtClean="0">
                <a:solidFill>
                  <a:srgbClr val="002060"/>
                </a:solidFill>
              </a:rPr>
              <a:t>Sincerely,</a:t>
            </a:r>
            <a:br>
              <a:rPr lang="en-US" sz="1600" dirty="0" smtClean="0">
                <a:solidFill>
                  <a:srgbClr val="002060"/>
                </a:solidFill>
              </a:rPr>
            </a:br>
            <a:r>
              <a:rPr lang="en-US" sz="1600" dirty="0" smtClean="0">
                <a:solidFill>
                  <a:srgbClr val="002060"/>
                </a:solidFill>
              </a:rPr>
              <a:t>Mariam                                                                                                                                (June 7, 2007)</a:t>
            </a:r>
            <a:r>
              <a:rPr lang="en-US" sz="1400" dirty="0" smtClean="0"/>
              <a:t/>
            </a:r>
            <a:br>
              <a:rPr lang="en-US" sz="1400" dirty="0" smtClean="0"/>
            </a:b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solidFill>
                  <a:schemeClr val="bg1"/>
                </a:solidFill>
                <a:latin typeface="Verdana"/>
                <a:cs typeface="Verdana"/>
              </a:rPr>
              <a:t>4. Data Analysis -  </a:t>
            </a:r>
            <a:r>
              <a:rPr lang="en-GB" sz="2800" b="1" dirty="0" err="1" smtClean="0">
                <a:solidFill>
                  <a:schemeClr val="bg1"/>
                </a:solidFill>
                <a:latin typeface="Verdana"/>
                <a:cs typeface="Verdana"/>
              </a:rPr>
              <a:t>Maxqda</a:t>
            </a:r>
            <a:endParaRPr lang="en-US" sz="2800" b="1" dirty="0">
              <a:solidFill>
                <a:schemeClr val="bg1"/>
              </a:solidFill>
              <a:latin typeface="Verdana"/>
              <a:cs typeface="Verdana"/>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914400" y="1600200"/>
            <a:ext cx="7583171" cy="473948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solidFill>
                  <a:schemeClr val="bg1"/>
                </a:solidFill>
                <a:latin typeface="Verdana"/>
                <a:cs typeface="Verdana"/>
              </a:rPr>
              <a:t>5. Writing-up</a:t>
            </a:r>
            <a:endParaRPr lang="en-US" sz="2800" b="1" dirty="0">
              <a:solidFill>
                <a:schemeClr val="bg1"/>
              </a:solidFill>
              <a:latin typeface="Verdana"/>
              <a:cs typeface="Verdana"/>
            </a:endParaRPr>
          </a:p>
        </p:txBody>
      </p:sp>
      <p:sp>
        <p:nvSpPr>
          <p:cNvPr id="6" name="Content Placeholder 5"/>
          <p:cNvSpPr>
            <a:spLocks noGrp="1"/>
          </p:cNvSpPr>
          <p:nvPr>
            <p:ph idx="1"/>
          </p:nvPr>
        </p:nvSpPr>
        <p:spPr/>
        <p:txBody>
          <a:bodyPr/>
          <a:lstStyle/>
          <a:p>
            <a:pPr>
              <a:buFont typeface="Wingdings" pitchFamily="2" charset="2"/>
              <a:buChar char="§"/>
            </a:pPr>
            <a:r>
              <a:rPr lang="en-GB" sz="2800" dirty="0" smtClean="0">
                <a:solidFill>
                  <a:srgbClr val="002060"/>
                </a:solidFill>
                <a:latin typeface="Verdana" pitchFamily="34" charset="0"/>
                <a:ea typeface="Verdana" pitchFamily="34" charset="0"/>
                <a:cs typeface="Verdana" pitchFamily="34" charset="0"/>
              </a:rPr>
              <a:t>Predominantly English literature and English coding helped with the writing up</a:t>
            </a:r>
          </a:p>
          <a:p>
            <a:pPr>
              <a:buFont typeface="Wingdings" pitchFamily="2" charset="2"/>
              <a:buChar char="§"/>
            </a:pPr>
            <a:r>
              <a:rPr lang="en-GB" sz="2800" dirty="0" smtClean="0">
                <a:solidFill>
                  <a:srgbClr val="002060"/>
                </a:solidFill>
                <a:latin typeface="Verdana" pitchFamily="34" charset="0"/>
                <a:ea typeface="Verdana" pitchFamily="34" charset="0"/>
                <a:cs typeface="Verdana" pitchFamily="34" charset="0"/>
              </a:rPr>
              <a:t>Challenges with the translation: idioms, style..</a:t>
            </a:r>
          </a:p>
          <a:p>
            <a:pPr>
              <a:buFont typeface="Wingdings" pitchFamily="2" charset="2"/>
              <a:buChar char="§"/>
            </a:pPr>
            <a:r>
              <a:rPr lang="en-GB" sz="2800" dirty="0" smtClean="0">
                <a:solidFill>
                  <a:srgbClr val="002060"/>
                </a:solidFill>
                <a:latin typeface="Verdana" pitchFamily="34" charset="0"/>
                <a:ea typeface="Verdana" pitchFamily="34" charset="0"/>
                <a:cs typeface="Verdana" pitchFamily="34" charset="0"/>
              </a:rPr>
              <a:t>Communication with supervisors</a:t>
            </a:r>
          </a:p>
          <a:p>
            <a:pPr>
              <a:buNone/>
            </a:pPr>
            <a:endParaRPr lang="en-GB" sz="2800" dirty="0" smtClean="0">
              <a:solidFill>
                <a:srgbClr val="002060"/>
              </a:solidFill>
              <a:latin typeface="Verdana" pitchFamily="34" charset="0"/>
              <a:ea typeface="Verdana" pitchFamily="34" charset="0"/>
              <a:cs typeface="Verdana" pitchFamily="34" charset="0"/>
            </a:endParaRPr>
          </a:p>
          <a:p>
            <a:endParaRPr lang="en-GB" sz="2800" dirty="0" smtClean="0">
              <a:latin typeface="Verdana" pitchFamily="34" charset="0"/>
              <a:ea typeface="Verdana" pitchFamily="34" charset="0"/>
              <a:cs typeface="Verdana" pitchFamily="34" charset="0"/>
            </a:endParaRPr>
          </a:p>
          <a:p>
            <a:pPr>
              <a:buNone/>
            </a:pPr>
            <a:endParaRPr lang="en-GB" dirty="0" smtClean="0">
              <a:latin typeface="Arial"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229600" cy="5668963"/>
          </a:xfrm>
          <a:prstGeom prst="wedgeRoundRectCallout">
            <a:avLst>
              <a:gd name="adj1" fmla="val -40418"/>
              <a:gd name="adj2" fmla="val 604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pPr>
            <a:r>
              <a:rPr lang="en-GB" sz="2400" dirty="0" smtClean="0"/>
              <a:t>	</a:t>
            </a:r>
            <a:r>
              <a:rPr lang="en-GB" sz="2400" i="1" dirty="0" smtClean="0">
                <a:latin typeface="Verdana" pitchFamily="34" charset="0"/>
                <a:ea typeface="Verdana" pitchFamily="34" charset="0"/>
                <a:cs typeface="Verdana" pitchFamily="34" charset="0"/>
              </a:rPr>
              <a:t>The words “experiment”, “play”, or “fiddle” are not accurate translations of the Arabic term that the teacher frequently uses in her data. It’s an Egyptian colloquial word that refers to patiently spending time and exerting effort to play with something and try different things with the aim of reaching a specific objective. Depending on the task at hand, people might try buttons, look into books, ask others, find themselves back to square one, start all over again, and so on until they reach their objectives.. Is there one verb in English that saves all those lines?</a:t>
            </a:r>
            <a:endParaRPr lang="en-US" sz="2400" i="1" dirty="0">
              <a:latin typeface="Verdana" pitchFamily="34" charset="0"/>
              <a:ea typeface="Verdana" pitchFamily="34" charset="0"/>
              <a:cs typeface="Verdana" pitchFamily="34"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lumMod val="95000"/>
                  </a:schemeClr>
                </a:solidFill>
                <a:latin typeface="Verdana" pitchFamily="34" charset="0"/>
                <a:ea typeface="Verdana" pitchFamily="34" charset="0"/>
                <a:cs typeface="Verdana" pitchFamily="34" charset="0"/>
              </a:rPr>
              <a:t>So What?</a:t>
            </a:r>
            <a:endParaRPr lang="en-US" sz="2800" b="1" dirty="0">
              <a:solidFill>
                <a:schemeClr val="bg1">
                  <a:lumMod val="9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Rich complexities of doing research </a:t>
            </a:r>
            <a:r>
              <a:rPr lang="en-US" sz="2800" dirty="0" err="1" smtClean="0">
                <a:solidFill>
                  <a:srgbClr val="002060"/>
                </a:solidFill>
                <a:latin typeface="Verdana" pitchFamily="34" charset="0"/>
                <a:ea typeface="Verdana" pitchFamily="34" charset="0"/>
                <a:cs typeface="Verdana" pitchFamily="34" charset="0"/>
              </a:rPr>
              <a:t>multilingually</a:t>
            </a:r>
            <a:endParaRPr lang="en-US" sz="2800" dirty="0" smtClean="0">
              <a:solidFill>
                <a:srgbClr val="002060"/>
              </a:solidFill>
              <a:latin typeface="Verdana" pitchFamily="34" charset="0"/>
              <a:ea typeface="Verdana" pitchFamily="34" charset="0"/>
              <a:cs typeface="Verdana" pitchFamily="34" charset="0"/>
            </a:endParaRP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More researcher responsibility and autonomy</a:t>
            </a: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Implications for research training, researcher competence, supervision.. etc </a:t>
            </a:r>
            <a:endParaRPr lang="en-US" sz="2800" dirty="0">
              <a:solidFill>
                <a:srgbClr val="00206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lumMod val="95000"/>
                  </a:schemeClr>
                </a:solidFill>
                <a:latin typeface="Verdana" pitchFamily="34" charset="0"/>
                <a:ea typeface="Verdana" pitchFamily="34" charset="0"/>
                <a:cs typeface="Verdana" pitchFamily="34" charset="0"/>
              </a:rPr>
              <a:t>Continued Reflection</a:t>
            </a:r>
            <a:endParaRPr lang="en-US" sz="2800" b="1" dirty="0">
              <a:solidFill>
                <a:schemeClr val="bg1">
                  <a:lumMod val="9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lumMod val="95000"/>
                  </a:schemeClr>
                </a:solidFill>
                <a:latin typeface="Verdana" pitchFamily="34" charset="0"/>
                <a:ea typeface="Verdana" pitchFamily="34" charset="0"/>
                <a:cs typeface="Verdana" pitchFamily="34" charset="0"/>
              </a:rPr>
              <a:t>Continued Reflection</a:t>
            </a:r>
            <a:endParaRPr lang="en-US" sz="2800" b="1" dirty="0">
              <a:solidFill>
                <a:schemeClr val="bg1">
                  <a:lumMod val="95000"/>
                </a:schemeClr>
              </a:solidFill>
              <a:latin typeface="Verdana" pitchFamily="34" charset="0"/>
              <a:ea typeface="Verdana" pitchFamily="34" charset="0"/>
              <a:cs typeface="Verdana"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609600"/>
            <a:ext cx="7315200" cy="528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bg1">
                    <a:lumMod val="95000"/>
                  </a:schemeClr>
                </a:solidFill>
                <a:latin typeface="Verdana" pitchFamily="34" charset="0"/>
                <a:ea typeface="Verdana" pitchFamily="34" charset="0"/>
                <a:cs typeface="Verdana" pitchFamily="34" charset="0"/>
              </a:rPr>
              <a:t>Continued Reflection</a:t>
            </a:r>
            <a:endParaRPr lang="en-US" sz="2800" b="1" dirty="0">
              <a:solidFill>
                <a:schemeClr val="bg1">
                  <a:lumMod val="9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Expanding to Durham (July 7-8, 2010)</a:t>
            </a: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BAAL 2011 (September 1-3, 2011)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solidFill>
                  <a:schemeClr val="bg1"/>
                </a:solidFill>
                <a:latin typeface="Verdana"/>
                <a:cs typeface="Verdana"/>
              </a:rPr>
              <a:t>Research Context</a:t>
            </a:r>
            <a:endParaRPr lang="en-US" sz="2800" b="1" dirty="0">
              <a:solidFill>
                <a:schemeClr val="bg1"/>
              </a:solidFill>
              <a:latin typeface="Verdana"/>
              <a:cs typeface="Verdana"/>
            </a:endParaRPr>
          </a:p>
        </p:txBody>
      </p:sp>
      <p:sp>
        <p:nvSpPr>
          <p:cNvPr id="6" name="Content Placeholder 5"/>
          <p:cNvSpPr>
            <a:spLocks noGrp="1"/>
          </p:cNvSpPr>
          <p:nvPr>
            <p:ph idx="1"/>
          </p:nvPr>
        </p:nvSpPr>
        <p:spPr/>
        <p:txBody>
          <a:bodyPr/>
          <a:lstStyle/>
          <a:p>
            <a:pPr>
              <a:buFont typeface="Wingdings" pitchFamily="2" charset="2"/>
              <a:buChar char="§"/>
            </a:pPr>
            <a:r>
              <a:rPr lang="en-US" sz="2800" dirty="0" smtClean="0">
                <a:solidFill>
                  <a:srgbClr val="002060"/>
                </a:solidFill>
                <a:latin typeface="Verdana"/>
                <a:cs typeface="Verdana"/>
              </a:rPr>
              <a:t>Situated in the Arabic Language Institute (ALI) at the American University in Cairo, Egypt</a:t>
            </a:r>
          </a:p>
          <a:p>
            <a:pPr>
              <a:buFont typeface="Wingdings" pitchFamily="2" charset="2"/>
              <a:buChar char="§"/>
            </a:pPr>
            <a:r>
              <a:rPr lang="en-US" sz="2800" dirty="0" smtClean="0">
                <a:solidFill>
                  <a:srgbClr val="002060"/>
                </a:solidFill>
                <a:latin typeface="Verdana"/>
                <a:cs typeface="Verdana"/>
              </a:rPr>
              <a:t>Explored teachers’ pedagogical beliefs about using ICT in teaching Arabic as a foreign language </a:t>
            </a:r>
          </a:p>
          <a:p>
            <a:pPr>
              <a:buFont typeface="Wingdings" pitchFamily="2" charset="2"/>
              <a:buChar char="§"/>
            </a:pPr>
            <a:r>
              <a:rPr lang="en-US" sz="2800" dirty="0" smtClean="0">
                <a:solidFill>
                  <a:srgbClr val="002060"/>
                </a:solidFill>
                <a:latin typeface="Verdana"/>
                <a:cs typeface="Verdana"/>
              </a:rPr>
              <a:t>Completed in May 2011</a:t>
            </a:r>
            <a:r>
              <a:rPr lang="en-GB" sz="2800" dirty="0" smtClean="0">
                <a:solidFill>
                  <a:srgbClr val="002060"/>
                </a:solidFill>
                <a:latin typeface="Verdana"/>
                <a:cs typeface="Verdana"/>
              </a:rPr>
              <a:t> </a:t>
            </a:r>
          </a:p>
          <a:p>
            <a:pPr>
              <a:buNone/>
            </a:pPr>
            <a:endParaRPr lang="en-US" dirty="0" smtClean="0">
              <a:effectLst/>
              <a:latin typeface="Arial" charset="0"/>
            </a:endParaRPr>
          </a:p>
        </p:txBody>
      </p:sp>
      <p:pic>
        <p:nvPicPr>
          <p:cNvPr id="8" name="Picture 3" descr="C:\Users\Mariam\Desktop\EUROCALL Teacher Education Presentation\AUC Images\AUC1.JPG"/>
          <p:cNvPicPr>
            <a:picLocks noChangeAspect="1" noChangeArrowheads="1"/>
          </p:cNvPicPr>
          <p:nvPr/>
        </p:nvPicPr>
        <p:blipFill>
          <a:blip r:embed="rId2" cstate="print"/>
          <a:srcRect/>
          <a:stretch>
            <a:fillRect/>
          </a:stretch>
        </p:blipFill>
        <p:spPr bwMode="auto">
          <a:xfrm>
            <a:off x="5486400" y="4038600"/>
            <a:ext cx="3352800" cy="2455927"/>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b="1" dirty="0" smtClean="0">
                <a:solidFill>
                  <a:schemeClr val="bg1"/>
                </a:solidFill>
                <a:latin typeface="Verdana" pitchFamily="34" charset="0"/>
                <a:ea typeface="Verdana" pitchFamily="34" charset="0"/>
                <a:cs typeface="Verdana" pitchFamily="34" charset="0"/>
              </a:rPr>
              <a:t>Thank you</a:t>
            </a:r>
          </a:p>
          <a:p>
            <a:pPr algn="ctr">
              <a:buNone/>
            </a:pPr>
            <a:endParaRPr lang="en-GB" b="1" dirty="0" smtClean="0">
              <a:solidFill>
                <a:schemeClr val="bg1"/>
              </a:solidFill>
              <a:latin typeface="Verdana" pitchFamily="34" charset="0"/>
              <a:ea typeface="Verdana" pitchFamily="34" charset="0"/>
              <a:cs typeface="Verdana" pitchFamily="34" charset="0"/>
            </a:endParaRPr>
          </a:p>
          <a:p>
            <a:pPr algn="ctr">
              <a:buNone/>
            </a:pPr>
            <a:endParaRPr lang="en-GB" b="1" dirty="0" smtClean="0">
              <a:solidFill>
                <a:srgbClr val="002060"/>
              </a:solidFill>
            </a:endParaRPr>
          </a:p>
          <a:p>
            <a:pPr algn="ctr">
              <a:buNone/>
            </a:pPr>
            <a:r>
              <a:rPr lang="en-GB" sz="2400" b="1" dirty="0" smtClean="0">
                <a:solidFill>
                  <a:srgbClr val="002060"/>
                </a:solidFill>
                <a:latin typeface="Verdana" pitchFamily="34" charset="0"/>
                <a:ea typeface="Verdana" pitchFamily="34" charset="0"/>
                <a:cs typeface="Verdana" pitchFamily="34" charset="0"/>
              </a:rPr>
              <a:t>mariamattia@live.com</a:t>
            </a:r>
            <a:endParaRPr lang="en-US" sz="2400" b="1" dirty="0">
              <a:solidFill>
                <a:srgbClr val="00206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solidFill>
                  <a:schemeClr val="bg1"/>
                </a:solidFill>
                <a:latin typeface="Verdana"/>
                <a:cs typeface="Verdana"/>
              </a:rPr>
              <a:t>Languages Involved</a:t>
            </a:r>
            <a:endParaRPr lang="en-US" sz="2800" b="1" dirty="0">
              <a:solidFill>
                <a:schemeClr val="bg1"/>
              </a:solidFill>
              <a:latin typeface="Verdana"/>
              <a:cs typeface="Verdana"/>
            </a:endParaRPr>
          </a:p>
        </p:txBody>
      </p:sp>
      <p:sp>
        <p:nvSpPr>
          <p:cNvPr id="6" name="Content Placeholder 5"/>
          <p:cNvSpPr>
            <a:spLocks noGrp="1"/>
          </p:cNvSpPr>
          <p:nvPr>
            <p:ph idx="1"/>
          </p:nvPr>
        </p:nvSpPr>
        <p:spPr/>
        <p:txBody>
          <a:bodyPr/>
          <a:lstStyle/>
          <a:p>
            <a:pPr>
              <a:buFont typeface="Wingdings" pitchFamily="2" charset="2"/>
              <a:buChar char="§"/>
            </a:pPr>
            <a:r>
              <a:rPr lang="en-GB" sz="2800" dirty="0" smtClean="0">
                <a:solidFill>
                  <a:srgbClr val="002060"/>
                </a:solidFill>
                <a:latin typeface="Verdana" pitchFamily="34" charset="0"/>
                <a:ea typeface="Verdana" pitchFamily="34" charset="0"/>
                <a:cs typeface="Verdana" pitchFamily="34" charset="0"/>
              </a:rPr>
              <a:t>Arabic and English</a:t>
            </a:r>
          </a:p>
          <a:p>
            <a:pPr>
              <a:buFont typeface="Wingdings" pitchFamily="2" charset="2"/>
              <a:buChar char="§"/>
            </a:pPr>
            <a:r>
              <a:rPr lang="en-GB" sz="2800" dirty="0" smtClean="0">
                <a:solidFill>
                  <a:srgbClr val="002060"/>
                </a:solidFill>
                <a:latin typeface="Verdana" pitchFamily="34" charset="0"/>
                <a:ea typeface="Verdana" pitchFamily="34" charset="0"/>
                <a:cs typeface="Verdana" pitchFamily="34" charset="0"/>
              </a:rPr>
              <a:t>Interaction between the two languages across all stages of research</a:t>
            </a:r>
          </a:p>
          <a:p>
            <a:pPr>
              <a:buNone/>
            </a:pPr>
            <a:endParaRPr lang="en-US" dirty="0" smtClean="0">
              <a:effectLst/>
              <a:latin typeface="Arial" charset="0"/>
            </a:endParaRPr>
          </a:p>
        </p:txBody>
      </p:sp>
      <p:pic>
        <p:nvPicPr>
          <p:cNvPr id="7" name="Picture 6" descr="images.jpg"/>
          <p:cNvPicPr>
            <a:picLocks noChangeAspect="1"/>
          </p:cNvPicPr>
          <p:nvPr/>
        </p:nvPicPr>
        <p:blipFill>
          <a:blip r:embed="rId2" cstate="print"/>
          <a:stretch>
            <a:fillRect/>
          </a:stretch>
        </p:blipFill>
        <p:spPr>
          <a:xfrm>
            <a:off x="5678905" y="3733800"/>
            <a:ext cx="2956546" cy="2749794"/>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bg1"/>
                </a:solidFill>
                <a:latin typeface="Verdana" pitchFamily="34" charset="0"/>
                <a:ea typeface="Verdana" pitchFamily="34" charset="0"/>
                <a:cs typeface="Verdana" pitchFamily="34" charset="0"/>
              </a:rPr>
              <a:t>Looking back..</a:t>
            </a:r>
            <a:endParaRPr lang="en-US" sz="2400" dirty="0"/>
          </a:p>
        </p:txBody>
      </p:sp>
      <p:sp>
        <p:nvSpPr>
          <p:cNvPr id="3" name="Content Placeholder 2"/>
          <p:cNvSpPr>
            <a:spLocks noGrp="1"/>
          </p:cNvSpPr>
          <p:nvPr>
            <p:ph idx="1"/>
          </p:nvPr>
        </p:nvSpPr>
        <p:spPr/>
        <p:txBody>
          <a:bodyPr/>
          <a:lstStyle/>
          <a:p>
            <a:pPr>
              <a:buFont typeface="Wingdings" pitchFamily="2" charset="2"/>
              <a:buChar char="§"/>
            </a:pPr>
            <a:r>
              <a:rPr lang="en-US" sz="2400" dirty="0" smtClean="0">
                <a:solidFill>
                  <a:srgbClr val="002060"/>
                </a:solidFill>
                <a:latin typeface="Verdana" pitchFamily="34" charset="0"/>
                <a:ea typeface="Verdana" pitchFamily="34" charset="0"/>
                <a:cs typeface="Verdana" pitchFamily="34" charset="0"/>
              </a:rPr>
              <a:t>Reflecting on the process of doing research </a:t>
            </a:r>
            <a:r>
              <a:rPr lang="en-US" sz="2400" dirty="0" err="1" smtClean="0">
                <a:solidFill>
                  <a:srgbClr val="002060"/>
                </a:solidFill>
                <a:latin typeface="Verdana" pitchFamily="34" charset="0"/>
                <a:ea typeface="Verdana" pitchFamily="34" charset="0"/>
                <a:cs typeface="Verdana" pitchFamily="34" charset="0"/>
              </a:rPr>
              <a:t>multilingually</a:t>
            </a:r>
            <a:endParaRPr lang="en-US" sz="2400" dirty="0" smtClean="0">
              <a:solidFill>
                <a:srgbClr val="002060"/>
              </a:solidFill>
              <a:latin typeface="Verdana" pitchFamily="34" charset="0"/>
              <a:ea typeface="Verdana" pitchFamily="34" charset="0"/>
              <a:cs typeface="Verdana" pitchFamily="34" charset="0"/>
            </a:endParaRPr>
          </a:p>
          <a:p>
            <a:pPr>
              <a:buFont typeface="Wingdings" pitchFamily="2" charset="2"/>
              <a:buChar char="§"/>
            </a:pPr>
            <a:endParaRPr lang="en-US" sz="2400" dirty="0" smtClean="0">
              <a:solidFill>
                <a:srgbClr val="002060"/>
              </a:solidFill>
              <a:latin typeface="Verdana" pitchFamily="34" charset="0"/>
              <a:ea typeface="Verdana" pitchFamily="34" charset="0"/>
              <a:cs typeface="Verdana" pitchFamily="34" charset="0"/>
            </a:endParaRPr>
          </a:p>
          <a:p>
            <a:pPr>
              <a:buFont typeface="Wingdings" pitchFamily="2" charset="2"/>
              <a:buChar char="§"/>
            </a:pPr>
            <a:r>
              <a:rPr lang="en-US" sz="2400" dirty="0" smtClean="0">
                <a:solidFill>
                  <a:srgbClr val="002060"/>
                </a:solidFill>
                <a:latin typeface="Verdana" pitchFamily="34" charset="0"/>
                <a:ea typeface="Verdana" pitchFamily="34" charset="0"/>
                <a:cs typeface="Verdana" pitchFamily="34" charset="0"/>
              </a:rPr>
              <a:t>What do I see?</a:t>
            </a:r>
          </a:p>
          <a:p>
            <a:pPr>
              <a:buFont typeface="Wingdings" pitchFamily="2" charset="2"/>
              <a:buChar char="§"/>
            </a:pPr>
            <a:endParaRPr lang="en-US" sz="2400" dirty="0" smtClean="0">
              <a:solidFill>
                <a:srgbClr val="002060"/>
              </a:solidFill>
              <a:latin typeface="Verdana" pitchFamily="34" charset="0"/>
              <a:ea typeface="Verdana" pitchFamily="34" charset="0"/>
              <a:cs typeface="Verdana" pitchFamily="34" charset="0"/>
            </a:endParaRPr>
          </a:p>
          <a:p>
            <a:pPr>
              <a:buFont typeface="Wingdings" pitchFamily="2" charset="2"/>
              <a:buChar char="§"/>
            </a:pPr>
            <a:r>
              <a:rPr lang="en-US" sz="2400" dirty="0" smtClean="0">
                <a:solidFill>
                  <a:srgbClr val="002060"/>
                </a:solidFill>
                <a:latin typeface="Verdana" pitchFamily="34" charset="0"/>
                <a:ea typeface="Verdana" pitchFamily="34" charset="0"/>
                <a:cs typeface="Verdana" pitchFamily="34" charset="0"/>
              </a:rPr>
              <a:t>Researcher responsibility </a:t>
            </a:r>
          </a:p>
          <a:p>
            <a:pPr>
              <a:buFont typeface="Wingdings" pitchFamily="2" charset="2"/>
              <a:buChar char="§"/>
            </a:pPr>
            <a:r>
              <a:rPr lang="en-US" sz="2400" dirty="0" smtClean="0">
                <a:solidFill>
                  <a:srgbClr val="002060"/>
                </a:solidFill>
                <a:latin typeface="Verdana" pitchFamily="34" charset="0"/>
                <a:ea typeface="Verdana" pitchFamily="34" charset="0"/>
                <a:cs typeface="Verdana" pitchFamily="34" charset="0"/>
              </a:rPr>
              <a:t>Researcher autonomy</a:t>
            </a:r>
          </a:p>
          <a:p>
            <a:pPr>
              <a:buNone/>
            </a:pPr>
            <a:endParaRPr lang="en-US" sz="2400" dirty="0" smtClean="0">
              <a:solidFill>
                <a:srgbClr val="002060"/>
              </a:solidFill>
              <a:latin typeface="Verdana" pitchFamily="34" charset="0"/>
              <a:ea typeface="Verdana" pitchFamily="34" charset="0"/>
              <a:cs typeface="Verdana" pitchFamily="34" charset="0"/>
            </a:endParaRPr>
          </a:p>
          <a:p>
            <a:pPr>
              <a:buNone/>
            </a:pPr>
            <a:r>
              <a:rPr lang="en-US" sz="2400" dirty="0" smtClean="0">
                <a:solidFill>
                  <a:srgbClr val="002060"/>
                </a:solidFill>
                <a:latin typeface="Verdana" pitchFamily="34" charset="0"/>
                <a:ea typeface="Verdana" pitchFamily="34" charset="0"/>
                <a:cs typeface="Verdana" pitchFamily="34" charset="0"/>
              </a:rPr>
              <a:t>	</a:t>
            </a:r>
          </a:p>
          <a:p>
            <a:endParaRPr lang="en-US" dirty="0"/>
          </a:p>
        </p:txBody>
      </p:sp>
      <p:sp>
        <p:nvSpPr>
          <p:cNvPr id="4" name="Curved Down Arrow 3"/>
          <p:cNvSpPr/>
          <p:nvPr/>
        </p:nvSpPr>
        <p:spPr>
          <a:xfrm rot="5400000">
            <a:off x="5181600" y="3962400"/>
            <a:ext cx="838200" cy="685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solidFill>
                  <a:schemeClr val="bg1"/>
                </a:solidFill>
                <a:latin typeface="Verdana"/>
                <a:cs typeface="Verdana"/>
              </a:rPr>
              <a:t>Autonomy and Responsibility</a:t>
            </a:r>
            <a:endParaRPr lang="en-US" sz="2800" b="1" dirty="0">
              <a:solidFill>
                <a:schemeClr val="bg1"/>
              </a:solidFill>
              <a:latin typeface="Verdana"/>
              <a:cs typeface="Verdana"/>
            </a:endParaRPr>
          </a:p>
        </p:txBody>
      </p:sp>
      <p:sp>
        <p:nvSpPr>
          <p:cNvPr id="6" name="Content Placeholder 5"/>
          <p:cNvSpPr>
            <a:spLocks noGrp="1"/>
          </p:cNvSpPr>
          <p:nvPr>
            <p:ph idx="1"/>
          </p:nvPr>
        </p:nvSpPr>
        <p:spPr/>
        <p:txBody>
          <a:bodyPr/>
          <a:lstStyle/>
          <a:p>
            <a:pPr marL="914400" lvl="1" indent="-514350">
              <a:buNone/>
            </a:pPr>
            <a:r>
              <a:rPr lang="en-GB" dirty="0" smtClean="0">
                <a:solidFill>
                  <a:srgbClr val="002060"/>
                </a:solidFill>
                <a:latin typeface="Verdana" pitchFamily="34" charset="0"/>
                <a:ea typeface="Verdana" pitchFamily="34" charset="0"/>
                <a:cs typeface="Verdana" pitchFamily="34" charset="0"/>
              </a:rPr>
              <a:t>Stages of doctoral research:</a:t>
            </a:r>
          </a:p>
          <a:p>
            <a:pPr marL="914400" lvl="1" indent="-514350">
              <a:buNone/>
            </a:pPr>
            <a:endParaRPr lang="en-GB" dirty="0" smtClean="0">
              <a:solidFill>
                <a:srgbClr val="002060"/>
              </a:solidFill>
              <a:latin typeface="Verdana" pitchFamily="34" charset="0"/>
              <a:ea typeface="Verdana" pitchFamily="34" charset="0"/>
              <a:cs typeface="Verdana" pitchFamily="34" charset="0"/>
            </a:endParaRPr>
          </a:p>
          <a:p>
            <a:pPr marL="914400" lvl="1" indent="-514350">
              <a:buNone/>
            </a:pPr>
            <a:r>
              <a:rPr lang="en-GB" dirty="0" smtClean="0">
                <a:solidFill>
                  <a:srgbClr val="002060"/>
                </a:solidFill>
                <a:latin typeface="Verdana" pitchFamily="34" charset="0"/>
                <a:ea typeface="Verdana" pitchFamily="34" charset="0"/>
                <a:cs typeface="Verdana" pitchFamily="34" charset="0"/>
              </a:rPr>
              <a:t>1. Getting started</a:t>
            </a:r>
          </a:p>
          <a:p>
            <a:pPr marL="914400" lvl="1" indent="-514350">
              <a:buNone/>
            </a:pPr>
            <a:r>
              <a:rPr lang="en-GB" dirty="0" smtClean="0">
                <a:solidFill>
                  <a:srgbClr val="002060"/>
                </a:solidFill>
                <a:latin typeface="Verdana" pitchFamily="34" charset="0"/>
                <a:ea typeface="Verdana" pitchFamily="34" charset="0"/>
                <a:cs typeface="Verdana" pitchFamily="34" charset="0"/>
              </a:rPr>
              <a:t>2. Research training</a:t>
            </a:r>
          </a:p>
          <a:p>
            <a:pPr marL="914400" lvl="1" indent="-514350">
              <a:buNone/>
            </a:pPr>
            <a:r>
              <a:rPr lang="en-GB" dirty="0" smtClean="0">
                <a:solidFill>
                  <a:srgbClr val="002060"/>
                </a:solidFill>
                <a:latin typeface="Verdana" pitchFamily="34" charset="0"/>
                <a:ea typeface="Verdana" pitchFamily="34" charset="0"/>
                <a:cs typeface="Verdana" pitchFamily="34" charset="0"/>
              </a:rPr>
              <a:t>3. Data collection</a:t>
            </a:r>
          </a:p>
          <a:p>
            <a:pPr marL="914400" lvl="1" indent="-514350">
              <a:buNone/>
            </a:pPr>
            <a:r>
              <a:rPr lang="en-GB" dirty="0" smtClean="0">
                <a:solidFill>
                  <a:srgbClr val="002060"/>
                </a:solidFill>
                <a:latin typeface="Verdana" pitchFamily="34" charset="0"/>
                <a:ea typeface="Verdana" pitchFamily="34" charset="0"/>
                <a:cs typeface="Verdana" pitchFamily="34" charset="0"/>
              </a:rPr>
              <a:t>4. Data analysis</a:t>
            </a:r>
          </a:p>
          <a:p>
            <a:pPr marL="914400" lvl="1" indent="-514350">
              <a:buNone/>
            </a:pPr>
            <a:r>
              <a:rPr lang="en-GB" dirty="0" smtClean="0">
                <a:solidFill>
                  <a:srgbClr val="002060"/>
                </a:solidFill>
                <a:latin typeface="Verdana" pitchFamily="34" charset="0"/>
                <a:ea typeface="Verdana" pitchFamily="34" charset="0"/>
                <a:cs typeface="Verdana" pitchFamily="34" charset="0"/>
              </a:rPr>
              <a:t>5. Writing up</a:t>
            </a:r>
          </a:p>
          <a:p>
            <a:pPr marL="914400" lvl="1" indent="-514350">
              <a:buNone/>
            </a:pPr>
            <a:endParaRPr lang="en-GB" dirty="0" smtClean="0">
              <a:solidFill>
                <a:srgbClr val="002060"/>
              </a:solidFill>
              <a:latin typeface="Verdana" pitchFamily="34" charset="0"/>
              <a:ea typeface="Verdana" pitchFamily="34" charset="0"/>
              <a:cs typeface="Verdana" pitchFamily="34" charset="0"/>
            </a:endParaRPr>
          </a:p>
          <a:p>
            <a:pPr marL="914400" lvl="1" indent="-514350">
              <a:buNone/>
            </a:pPr>
            <a:endParaRPr lang="en-GB" dirty="0" smtClean="0">
              <a:solidFill>
                <a:srgbClr val="002060"/>
              </a:solidFill>
              <a:latin typeface="Verdana" pitchFamily="34" charset="0"/>
              <a:ea typeface="Verdana" pitchFamily="34" charset="0"/>
              <a:cs typeface="Verdana" pitchFamily="34" charset="0"/>
            </a:endParaRPr>
          </a:p>
          <a:p>
            <a:pPr marL="914400" lvl="1" indent="-514350">
              <a:buNone/>
            </a:pPr>
            <a:endParaRPr lang="en-GB" dirty="0" smtClean="0">
              <a:solidFill>
                <a:srgbClr val="002060"/>
              </a:solidFill>
              <a:latin typeface="Verdana" pitchFamily="34" charset="0"/>
              <a:ea typeface="Verdana" pitchFamily="34" charset="0"/>
              <a:cs typeface="Verdana" pitchFamily="34" charset="0"/>
            </a:endParaRPr>
          </a:p>
          <a:p>
            <a:pPr marL="914400" lvl="1" indent="-514350">
              <a:buNone/>
            </a:pPr>
            <a:endParaRPr lang="en-GB" dirty="0" smtClean="0">
              <a:solidFill>
                <a:srgbClr val="002060"/>
              </a:solidFill>
              <a:latin typeface="Verdana" pitchFamily="34" charset="0"/>
              <a:ea typeface="Verdana" pitchFamily="34" charset="0"/>
              <a:cs typeface="Verdana" pitchFamily="34" charset="0"/>
            </a:endParaRPr>
          </a:p>
          <a:p>
            <a:pPr marL="514350" indent="-514350">
              <a:buFont typeface="+mj-lt"/>
              <a:buAutoNum type="arabicPeriod"/>
            </a:pPr>
            <a:endParaRPr lang="en-GB" sz="2800" dirty="0" smtClean="0">
              <a:latin typeface="Verdana" pitchFamily="34" charset="0"/>
              <a:ea typeface="Verdana" pitchFamily="34" charset="0"/>
              <a:cs typeface="Verdana" pitchFamily="34" charset="0"/>
            </a:endParaRPr>
          </a:p>
          <a:p>
            <a:pPr marL="514350" indent="-514350">
              <a:buNone/>
            </a:pPr>
            <a:endParaRPr lang="en-GB" sz="2800" b="1" dirty="0" smtClean="0">
              <a:solidFill>
                <a:srgbClr val="002060"/>
              </a:solidFill>
              <a:latin typeface="Verdana" pitchFamily="34" charset="0"/>
              <a:ea typeface="Verdana" pitchFamily="34" charset="0"/>
              <a:cs typeface="Verdana"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bg1"/>
                </a:solidFill>
                <a:latin typeface="Verdana" pitchFamily="34" charset="0"/>
                <a:ea typeface="Verdana" pitchFamily="34" charset="0"/>
                <a:cs typeface="Verdana" pitchFamily="34" charset="0"/>
              </a:rPr>
              <a:t>1. Getting started</a:t>
            </a:r>
            <a:endParaRPr lang="en-US" sz="2400" b="1" dirty="0">
              <a:solidFill>
                <a:schemeClr val="bg1"/>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143000"/>
            <a:ext cx="8229600" cy="5410200"/>
          </a:xfrm>
        </p:spPr>
        <p:txBody>
          <a:bodyPr/>
          <a:lstStyle/>
          <a:p>
            <a:pPr>
              <a:spcBef>
                <a:spcPts val="0"/>
              </a:spcBef>
              <a:buNone/>
            </a:pPr>
            <a:r>
              <a:rPr lang="en-GB" sz="1200" dirty="0" smtClean="0"/>
              <a:t>	</a:t>
            </a:r>
            <a:r>
              <a:rPr lang="en-GB" sz="1400" dirty="0" smtClean="0">
                <a:solidFill>
                  <a:srgbClr val="002060"/>
                </a:solidFill>
              </a:rPr>
              <a:t>Dear Mariam </a:t>
            </a:r>
            <a:r>
              <a:rPr lang="en-GB" sz="1400" dirty="0" err="1" smtClean="0">
                <a:solidFill>
                  <a:srgbClr val="002060"/>
                </a:solidFill>
              </a:rPr>
              <a:t>Attiya</a:t>
            </a:r>
            <a:r>
              <a:rPr lang="en-GB" sz="1400" dirty="0" smtClean="0">
                <a:solidFill>
                  <a:srgbClr val="002060"/>
                </a:solidFill>
              </a:rPr>
              <a:t>,</a:t>
            </a:r>
          </a:p>
          <a:p>
            <a:pPr>
              <a:spcBef>
                <a:spcPts val="0"/>
              </a:spcBef>
              <a:buNone/>
            </a:pPr>
            <a:endParaRPr lang="en-GB" sz="1400" dirty="0" smtClean="0">
              <a:solidFill>
                <a:srgbClr val="002060"/>
              </a:solidFill>
            </a:endParaRPr>
          </a:p>
          <a:p>
            <a:pPr>
              <a:spcBef>
                <a:spcPts val="0"/>
              </a:spcBef>
              <a:buNone/>
            </a:pPr>
            <a:r>
              <a:rPr lang="en-GB" sz="1400" dirty="0" smtClean="0">
                <a:solidFill>
                  <a:srgbClr val="002060"/>
                </a:solidFill>
              </a:rPr>
              <a:t>         I am writing with regard to your application for PhD studies here.  This is neither an acceptance nor a rejection, but an informal communication in order to help us all understand the situation better.</a:t>
            </a:r>
          </a:p>
          <a:p>
            <a:pPr>
              <a:spcBef>
                <a:spcPts val="0"/>
              </a:spcBef>
              <a:buNone/>
            </a:pPr>
            <a:endParaRPr lang="en-GB" sz="1400" dirty="0" smtClean="0">
              <a:solidFill>
                <a:srgbClr val="002060"/>
              </a:solidFill>
            </a:endParaRPr>
          </a:p>
          <a:p>
            <a:pPr>
              <a:spcBef>
                <a:spcPts val="0"/>
              </a:spcBef>
              <a:buNone/>
            </a:pPr>
            <a:r>
              <a:rPr lang="en-GB" sz="1400" dirty="0" smtClean="0">
                <a:solidFill>
                  <a:srgbClr val="002060"/>
                </a:solidFill>
              </a:rPr>
              <a:t>         First of all, we were happy to receive your application and it is certainly the case that issues surrounding the impact of ICT on language teaching contexts and participants are of great interest to us.</a:t>
            </a:r>
          </a:p>
          <a:p>
            <a:pPr>
              <a:spcBef>
                <a:spcPts val="0"/>
              </a:spcBef>
              <a:buNone/>
            </a:pPr>
            <a:r>
              <a:rPr lang="en-GB" sz="1400" dirty="0" smtClean="0">
                <a:solidFill>
                  <a:srgbClr val="002060"/>
                </a:solidFill>
              </a:rPr>
              <a:t> </a:t>
            </a:r>
          </a:p>
          <a:p>
            <a:pPr>
              <a:spcBef>
                <a:spcPts val="0"/>
              </a:spcBef>
              <a:buNone/>
            </a:pPr>
            <a:r>
              <a:rPr lang="en-GB" sz="1400" dirty="0" smtClean="0">
                <a:solidFill>
                  <a:srgbClr val="002060"/>
                </a:solidFill>
              </a:rPr>
              <a:t>          However, three issues arise that I thought worth checking with you before we take this any further.</a:t>
            </a:r>
          </a:p>
          <a:p>
            <a:pPr>
              <a:spcBef>
                <a:spcPts val="0"/>
              </a:spcBef>
              <a:buNone/>
            </a:pPr>
            <a:r>
              <a:rPr lang="en-GB" sz="1400" dirty="0" smtClean="0">
                <a:solidFill>
                  <a:srgbClr val="002060"/>
                </a:solidFill>
              </a:rPr>
              <a:t> </a:t>
            </a:r>
          </a:p>
          <a:p>
            <a:pPr>
              <a:spcBef>
                <a:spcPts val="0"/>
              </a:spcBef>
              <a:buNone/>
            </a:pPr>
            <a:r>
              <a:rPr lang="en-GB" sz="1400" dirty="0" smtClean="0">
                <a:solidFill>
                  <a:srgbClr val="002060"/>
                </a:solidFill>
              </a:rPr>
              <a:t>	1. Research training...</a:t>
            </a:r>
          </a:p>
          <a:p>
            <a:pPr>
              <a:spcBef>
                <a:spcPts val="0"/>
              </a:spcBef>
              <a:buNone/>
            </a:pPr>
            <a:endParaRPr lang="en-GB" sz="1400" dirty="0" smtClean="0">
              <a:solidFill>
                <a:srgbClr val="002060"/>
              </a:solidFill>
            </a:endParaRPr>
          </a:p>
          <a:p>
            <a:pPr>
              <a:spcBef>
                <a:spcPts val="0"/>
              </a:spcBef>
              <a:buNone/>
            </a:pPr>
            <a:r>
              <a:rPr lang="en-GB" sz="1400" dirty="0" smtClean="0">
                <a:solidFill>
                  <a:srgbClr val="002060"/>
                </a:solidFill>
              </a:rPr>
              <a:t>	</a:t>
            </a:r>
            <a:r>
              <a:rPr lang="en-GB" sz="1400" b="1" dirty="0" smtClean="0">
                <a:solidFill>
                  <a:srgbClr val="002060"/>
                </a:solidFill>
              </a:rPr>
              <a:t>2. Language. We have discussed at some length the problems that might arise from our inability to read Arabic.  In addition to the usual transcription load, which is always heavier than one thinks, you would have to translate anything that is to be presented as evidence, and perhaps other data samples, too.  I am inquiring here to what extent our regulations demand this.</a:t>
            </a:r>
          </a:p>
          <a:p>
            <a:pPr>
              <a:spcBef>
                <a:spcPts val="0"/>
              </a:spcBef>
              <a:buNone/>
            </a:pPr>
            <a:endParaRPr lang="en-GB" sz="1400" b="1" dirty="0" smtClean="0">
              <a:solidFill>
                <a:srgbClr val="002060"/>
              </a:solidFill>
            </a:endParaRPr>
          </a:p>
          <a:p>
            <a:pPr>
              <a:spcBef>
                <a:spcPts val="0"/>
              </a:spcBef>
              <a:buNone/>
            </a:pPr>
            <a:r>
              <a:rPr lang="en-GB" sz="1400" b="1" dirty="0" smtClean="0">
                <a:solidFill>
                  <a:srgbClr val="002060"/>
                </a:solidFill>
              </a:rPr>
              <a:t> 	</a:t>
            </a:r>
            <a:r>
              <a:rPr lang="en-GB" sz="1400" dirty="0" smtClean="0">
                <a:solidFill>
                  <a:srgbClr val="002060"/>
                </a:solidFill>
              </a:rPr>
              <a:t>3. Topic....</a:t>
            </a:r>
          </a:p>
          <a:p>
            <a:pPr>
              <a:spcBef>
                <a:spcPts val="0"/>
              </a:spcBef>
              <a:buNone/>
            </a:pPr>
            <a:r>
              <a:rPr lang="en-GB" sz="1400" dirty="0" smtClean="0">
                <a:solidFill>
                  <a:srgbClr val="002060"/>
                </a:solidFill>
              </a:rPr>
              <a:t>	</a:t>
            </a:r>
          </a:p>
          <a:p>
            <a:pPr>
              <a:spcBef>
                <a:spcPts val="0"/>
              </a:spcBef>
              <a:buNone/>
            </a:pPr>
            <a:r>
              <a:rPr lang="en-GB" sz="1400" dirty="0" smtClean="0">
                <a:solidFill>
                  <a:srgbClr val="002060"/>
                </a:solidFill>
              </a:rPr>
              <a:t>	I look forward to hearing from you.</a:t>
            </a:r>
          </a:p>
          <a:p>
            <a:pPr>
              <a:spcBef>
                <a:spcPts val="0"/>
              </a:spcBef>
              <a:buNone/>
            </a:pPr>
            <a:r>
              <a:rPr lang="en-GB" sz="1400" dirty="0" smtClean="0">
                <a:solidFill>
                  <a:srgbClr val="002060"/>
                </a:solidFill>
              </a:rPr>
              <a:t> </a:t>
            </a:r>
          </a:p>
          <a:p>
            <a:pPr>
              <a:spcBef>
                <a:spcPts val="0"/>
              </a:spcBef>
              <a:buNone/>
            </a:pPr>
            <a:r>
              <a:rPr lang="en-GB" sz="1400" dirty="0" smtClean="0">
                <a:solidFill>
                  <a:srgbClr val="002060"/>
                </a:solidFill>
              </a:rPr>
              <a:t>	Best wishes,</a:t>
            </a:r>
          </a:p>
          <a:p>
            <a:pPr>
              <a:spcBef>
                <a:spcPts val="0"/>
              </a:spcBef>
              <a:buNone/>
            </a:pPr>
            <a:r>
              <a:rPr lang="en-GB" sz="1400" dirty="0" smtClean="0">
                <a:solidFill>
                  <a:srgbClr val="002060"/>
                </a:solidFill>
              </a:rPr>
              <a:t> 	Julian Edge</a:t>
            </a:r>
          </a:p>
          <a:p>
            <a:pPr>
              <a:spcBef>
                <a:spcPts val="0"/>
              </a:spcBef>
              <a:buNone/>
            </a:pPr>
            <a:endParaRPr lang="en-GB" sz="1400" dirty="0" smtClean="0">
              <a:solidFill>
                <a:srgbClr val="002060"/>
              </a:solidFill>
            </a:endParaRPr>
          </a:p>
          <a:p>
            <a:pPr algn="r">
              <a:spcBef>
                <a:spcPts val="0"/>
              </a:spcBef>
              <a:buNone/>
            </a:pPr>
            <a:r>
              <a:rPr lang="en-GB" sz="1400" dirty="0" smtClean="0">
                <a:solidFill>
                  <a:srgbClr val="002060"/>
                </a:solidFill>
              </a:rPr>
              <a:t>(May 6, 2006)</a:t>
            </a:r>
          </a:p>
          <a:p>
            <a:endParaRPr lang="en-US" sz="1800" dirty="0" smtClean="0"/>
          </a:p>
          <a:p>
            <a:endParaRPr lang="en-US" sz="1800" dirty="0" smtClean="0"/>
          </a:p>
          <a:p>
            <a:endParaRPr lang="en-US" sz="1800" dirty="0" smtClean="0"/>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bg1"/>
                </a:solidFill>
                <a:latin typeface="Verdana" pitchFamily="34" charset="0"/>
                <a:ea typeface="Verdana" pitchFamily="34" charset="0"/>
                <a:cs typeface="Verdana" pitchFamily="34" charset="0"/>
              </a:rPr>
              <a:t>1. Getting started</a:t>
            </a:r>
            <a:endParaRPr lang="en-US" sz="2400" b="1" dirty="0">
              <a:solidFill>
                <a:schemeClr val="bg1"/>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p:txBody>
          <a:bodyPr/>
          <a:lstStyle/>
          <a:p>
            <a:pPr>
              <a:buNone/>
            </a:pPr>
            <a:r>
              <a:rPr lang="en-US" sz="2800" dirty="0" smtClean="0">
                <a:solidFill>
                  <a:srgbClr val="002060"/>
                </a:solidFill>
                <a:latin typeface="Verdana" pitchFamily="34" charset="0"/>
                <a:ea typeface="Verdana" pitchFamily="34" charset="0"/>
                <a:cs typeface="Verdana" pitchFamily="34" charset="0"/>
              </a:rPr>
              <a:t>Significance?</a:t>
            </a:r>
          </a:p>
          <a:p>
            <a:pPr>
              <a:buNone/>
            </a:pPr>
            <a:endParaRPr lang="en-US" sz="2800" dirty="0" smtClean="0">
              <a:solidFill>
                <a:srgbClr val="002060"/>
              </a:solidFill>
              <a:latin typeface="Verdana" pitchFamily="34" charset="0"/>
              <a:ea typeface="Verdana" pitchFamily="34" charset="0"/>
              <a:cs typeface="Verdana" pitchFamily="34" charset="0"/>
            </a:endParaRP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The multilingual aspect of conducting this research was marked</a:t>
            </a: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Early awareness of the challenges that might arise </a:t>
            </a: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Knew that in certain parts of this journey I had to be on my own.</a:t>
            </a:r>
          </a:p>
          <a:p>
            <a:pPr>
              <a:buFont typeface="Wingdings" pitchFamily="2" charset="2"/>
              <a:buChar char="§"/>
            </a:pPr>
            <a:r>
              <a:rPr lang="en-US" sz="2800" dirty="0" smtClean="0">
                <a:solidFill>
                  <a:srgbClr val="002060"/>
                </a:solidFill>
                <a:latin typeface="Verdana" pitchFamily="34" charset="0"/>
                <a:ea typeface="Verdana" pitchFamily="34" charset="0"/>
                <a:cs typeface="Verdana" pitchFamily="34" charset="0"/>
              </a:rPr>
              <a:t>Responsibility and autonomy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solidFill>
                  <a:schemeClr val="bg1"/>
                </a:solidFill>
                <a:latin typeface="Verdana"/>
                <a:cs typeface="Verdana"/>
              </a:rPr>
              <a:t>2. Research Training</a:t>
            </a:r>
            <a:endParaRPr lang="en-US" sz="2800" b="1" dirty="0">
              <a:solidFill>
                <a:schemeClr val="bg1"/>
              </a:solidFill>
              <a:latin typeface="Verdana"/>
              <a:cs typeface="Verdana"/>
            </a:endParaRPr>
          </a:p>
        </p:txBody>
      </p:sp>
      <p:sp>
        <p:nvSpPr>
          <p:cNvPr id="6" name="Content Placeholder 5"/>
          <p:cNvSpPr>
            <a:spLocks noGrp="1"/>
          </p:cNvSpPr>
          <p:nvPr>
            <p:ph idx="1"/>
          </p:nvPr>
        </p:nvSpPr>
        <p:spPr/>
        <p:txBody>
          <a:bodyPr/>
          <a:lstStyle/>
          <a:p>
            <a:pPr>
              <a:buFont typeface="Wingdings" pitchFamily="2" charset="2"/>
              <a:buChar char="§"/>
            </a:pPr>
            <a:r>
              <a:rPr lang="en-GB" sz="2800" dirty="0" smtClean="0">
                <a:solidFill>
                  <a:srgbClr val="002060"/>
                </a:solidFill>
                <a:effectLst/>
                <a:latin typeface="Verdana" pitchFamily="34" charset="0"/>
                <a:ea typeface="Verdana" pitchFamily="34" charset="0"/>
                <a:cs typeface="Verdana" pitchFamily="34" charset="0"/>
              </a:rPr>
              <a:t>Methodological foundation – English</a:t>
            </a:r>
          </a:p>
          <a:p>
            <a:pPr>
              <a:buFont typeface="Wingdings" pitchFamily="2" charset="2"/>
              <a:buChar char="§"/>
            </a:pPr>
            <a:r>
              <a:rPr lang="en-GB" sz="2800" dirty="0" smtClean="0">
                <a:solidFill>
                  <a:srgbClr val="002060"/>
                </a:solidFill>
                <a:latin typeface="Verdana" pitchFamily="34" charset="0"/>
                <a:ea typeface="Verdana" pitchFamily="34" charset="0"/>
                <a:cs typeface="Verdana" pitchFamily="34" charset="0"/>
              </a:rPr>
              <a:t>Consulted literature in both English and Arabic</a:t>
            </a:r>
          </a:p>
          <a:p>
            <a:pPr>
              <a:buNone/>
            </a:pPr>
            <a:endParaRPr lang="en-GB" dirty="0" smtClean="0">
              <a:effectLst/>
              <a:latin typeface="Arial" charset="0"/>
            </a:endParaRPr>
          </a:p>
          <a:p>
            <a:pPr>
              <a:buNone/>
            </a:pPr>
            <a:endParaRPr lang="en-US" dirty="0" smtClean="0">
              <a:effectLst/>
              <a:latin typeface="Arial" charset="0"/>
            </a:endParaRPr>
          </a:p>
        </p:txBody>
      </p:sp>
      <p:pic>
        <p:nvPicPr>
          <p:cNvPr id="4" name="Picture 3" descr="real world research -Robson.jpg"/>
          <p:cNvPicPr>
            <a:picLocks noChangeAspect="1"/>
          </p:cNvPicPr>
          <p:nvPr/>
        </p:nvPicPr>
        <p:blipFill>
          <a:blip r:embed="rId2" cstate="print"/>
          <a:stretch>
            <a:fillRect/>
          </a:stretch>
        </p:blipFill>
        <p:spPr>
          <a:xfrm>
            <a:off x="6019800" y="3657600"/>
            <a:ext cx="2020660" cy="2901460"/>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914400" y="3657600"/>
            <a:ext cx="4389120" cy="2743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b="1" dirty="0" smtClean="0">
                <a:solidFill>
                  <a:schemeClr val="bg1"/>
                </a:solidFill>
                <a:latin typeface="Verdana"/>
                <a:cs typeface="Verdana"/>
              </a:rPr>
              <a:t>3. Data Collection</a:t>
            </a:r>
            <a:endParaRPr lang="en-US" sz="2800" b="1" dirty="0">
              <a:solidFill>
                <a:schemeClr val="bg1"/>
              </a:solidFill>
              <a:latin typeface="Verdana"/>
              <a:cs typeface="Verdana"/>
            </a:endParaRPr>
          </a:p>
        </p:txBody>
      </p:sp>
      <p:sp>
        <p:nvSpPr>
          <p:cNvPr id="6" name="Content Placeholder 5"/>
          <p:cNvSpPr>
            <a:spLocks noGrp="1"/>
          </p:cNvSpPr>
          <p:nvPr>
            <p:ph idx="1"/>
          </p:nvPr>
        </p:nvSpPr>
        <p:spPr/>
        <p:txBody>
          <a:bodyPr/>
          <a:lstStyle/>
          <a:p>
            <a:pPr>
              <a:buFont typeface="Wingdings" pitchFamily="2" charset="2"/>
              <a:buChar char="§"/>
            </a:pPr>
            <a:r>
              <a:rPr lang="en-GB" sz="2800" dirty="0" smtClean="0">
                <a:solidFill>
                  <a:srgbClr val="002060"/>
                </a:solidFill>
                <a:effectLst/>
                <a:latin typeface="Verdana" pitchFamily="34" charset="0"/>
                <a:ea typeface="Verdana" pitchFamily="34" charset="0"/>
                <a:cs typeface="Verdana" pitchFamily="34" charset="0"/>
              </a:rPr>
              <a:t>A Shift from English to Arabic (insider researcher)</a:t>
            </a:r>
          </a:p>
          <a:p>
            <a:pPr>
              <a:buFont typeface="Wingdings" pitchFamily="2" charset="2"/>
              <a:buChar char="§"/>
            </a:pPr>
            <a:r>
              <a:rPr lang="en-GB" sz="2800" dirty="0" smtClean="0">
                <a:solidFill>
                  <a:srgbClr val="002060"/>
                </a:solidFill>
                <a:latin typeface="Verdana" pitchFamily="34" charset="0"/>
                <a:ea typeface="Verdana" pitchFamily="34" charset="0"/>
                <a:cs typeface="Verdana" pitchFamily="34" charset="0"/>
              </a:rPr>
              <a:t>A lot of translation initially, as the research was introduced to the participants</a:t>
            </a:r>
          </a:p>
          <a:p>
            <a:pPr>
              <a:buFont typeface="Wingdings" pitchFamily="2" charset="2"/>
              <a:buChar char="§"/>
            </a:pPr>
            <a:r>
              <a:rPr lang="en-GB" sz="2800" dirty="0" smtClean="0">
                <a:solidFill>
                  <a:srgbClr val="002060"/>
                </a:solidFill>
                <a:latin typeface="Verdana" pitchFamily="34" charset="0"/>
                <a:ea typeface="Verdana" pitchFamily="34" charset="0"/>
                <a:cs typeface="Verdana" pitchFamily="34" charset="0"/>
              </a:rPr>
              <a:t>More access to Arabic references – Visiting libraries in Cairo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119.pot</Template>
  <TotalTime>1591</TotalTime>
  <Words>347</Words>
  <Application>Microsoft Office PowerPoint</Application>
  <PresentationFormat>On-screen Show (4:3)</PresentationFormat>
  <Paragraphs>108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Thème Office</vt:lpstr>
      <vt:lpstr>Reflective Practice in Research Undertaken Multilingually</vt:lpstr>
      <vt:lpstr>Research Context</vt:lpstr>
      <vt:lpstr>Languages Involved</vt:lpstr>
      <vt:lpstr>Looking back..</vt:lpstr>
      <vt:lpstr>Autonomy and Responsibility</vt:lpstr>
      <vt:lpstr>1. Getting started</vt:lpstr>
      <vt:lpstr>1. Getting started</vt:lpstr>
      <vt:lpstr>2. Research Training</vt:lpstr>
      <vt:lpstr>3. Data Collection</vt:lpstr>
      <vt:lpstr>3. Data Collection</vt:lpstr>
      <vt:lpstr>4. Data Analysis</vt:lpstr>
      <vt:lpstr>4. Data Analysis</vt:lpstr>
      <vt:lpstr>4. Data Analysis -  Maxqda</vt:lpstr>
      <vt:lpstr>5. Writing-up</vt:lpstr>
      <vt:lpstr>Slide 15</vt:lpstr>
      <vt:lpstr>So What?</vt:lpstr>
      <vt:lpstr>Continued Reflection</vt:lpstr>
      <vt:lpstr>Continued Reflection</vt:lpstr>
      <vt:lpstr>Continued Reflection</vt:lpstr>
      <vt:lpstr>Slide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Situated Teacher Cognition and ICT</dc:title>
  <dc:creator>Mariam</dc:creator>
  <cp:lastModifiedBy>Mariam</cp:lastModifiedBy>
  <cp:revision>200</cp:revision>
  <dcterms:created xsi:type="dcterms:W3CDTF">2010-05-18T13:18:37Z</dcterms:created>
  <dcterms:modified xsi:type="dcterms:W3CDTF">2011-09-05T10:14:34Z</dcterms:modified>
</cp:coreProperties>
</file>