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6" r:id="rId5"/>
    <p:sldId id="258" r:id="rId6"/>
    <p:sldId id="261" r:id="rId7"/>
    <p:sldId id="274" r:id="rId8"/>
    <p:sldId id="272" r:id="rId9"/>
    <p:sldId id="263" r:id="rId10"/>
    <p:sldId id="262" r:id="rId11"/>
    <p:sldId id="265" r:id="rId12"/>
    <p:sldId id="260" r:id="rId13"/>
    <p:sldId id="268" r:id="rId14"/>
    <p:sldId id="270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AE9"/>
    <a:srgbClr val="E6EDF6"/>
    <a:srgbClr val="EA6908"/>
    <a:srgbClr val="FFCCFF"/>
    <a:srgbClr val="FF0066"/>
    <a:srgbClr val="CC99FF"/>
    <a:srgbClr val="B4FCAE"/>
    <a:srgbClr val="A3E7FF"/>
    <a:srgbClr val="FFB3B3"/>
    <a:srgbClr val="AB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5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7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8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8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3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3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5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2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A158D-1564-443B-A5F9-8A060FBF891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2DE7-308C-44C2-8F60-876D5F3E8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Autofit/>
          </a:bodyPr>
          <a:lstStyle/>
          <a:p>
            <a:r>
              <a:rPr lang="en-US" b="1" i="1" dirty="0"/>
              <a:t>Among the IALIC-</a:t>
            </a:r>
            <a:r>
              <a:rPr lang="en-US" b="1" i="1" dirty="0" err="1"/>
              <a:t>ists</a:t>
            </a:r>
            <a:r>
              <a:rPr lang="en-US" b="1" i="1" dirty="0"/>
              <a:t>: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000" b="1" i="1" dirty="0" smtClean="0"/>
              <a:t>the </a:t>
            </a:r>
            <a:r>
              <a:rPr lang="en-US" sz="4000" b="1" i="1" dirty="0"/>
              <a:t>transcreation of intercultural knowledge landscapes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784976" cy="1201688"/>
          </a:xfrm>
        </p:spPr>
        <p:txBody>
          <a:bodyPr>
            <a:normAutofit/>
          </a:bodyPr>
          <a:lstStyle/>
          <a:p>
            <a:r>
              <a:rPr lang="en-GB" sz="2400" dirty="0"/>
              <a:t>Richard Fay, Vivien </a:t>
            </a:r>
            <a:r>
              <a:rPr lang="en-GB" sz="2400" dirty="0" err="1"/>
              <a:t>Xiaowei</a:t>
            </a:r>
            <a:r>
              <a:rPr lang="en-GB" sz="2400" dirty="0"/>
              <a:t> </a:t>
            </a:r>
            <a:r>
              <a:rPr lang="en-GB" sz="2400" dirty="0" smtClean="0"/>
              <a:t>Zhou </a:t>
            </a:r>
            <a:r>
              <a:rPr lang="en-GB" sz="2400" dirty="0"/>
              <a:t>and </a:t>
            </a:r>
            <a:r>
              <a:rPr lang="en-GB" sz="2400" dirty="0" err="1" smtClean="0"/>
              <a:t>Zhuo</a:t>
            </a:r>
            <a:r>
              <a:rPr lang="en-GB" sz="2400" dirty="0" smtClean="0"/>
              <a:t> </a:t>
            </a:r>
            <a:r>
              <a:rPr lang="en-GB" sz="2400" dirty="0"/>
              <a:t>Min </a:t>
            </a:r>
            <a:r>
              <a:rPr lang="en-GB" sz="2400" dirty="0" smtClean="0"/>
              <a:t>Huang</a:t>
            </a:r>
          </a:p>
          <a:p>
            <a:r>
              <a:rPr lang="en-GB" sz="2400" dirty="0" smtClean="0"/>
              <a:t>24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November 2016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7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ialic2016bcn.com/images/logocab2.png?crc=384509062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40" y="116632"/>
            <a:ext cx="4935860" cy="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apier univers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55" y="-1"/>
            <a:ext cx="2372320" cy="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Examples: </a:t>
            </a:r>
            <a:r>
              <a:rPr lang="en-GB" sz="3200" b="1" dirty="0" err="1" smtClean="0">
                <a:solidFill>
                  <a:srgbClr val="0070C0"/>
                </a:solidFill>
              </a:rPr>
              <a:t>Wordcloud</a:t>
            </a:r>
            <a:r>
              <a:rPr lang="en-GB" sz="3200" b="1" dirty="0" smtClean="0"/>
              <a:t> of cited-authors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860" y="992752"/>
            <a:ext cx="2664296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i="1" dirty="0" smtClean="0"/>
              <a:t>Beijing (2015)</a:t>
            </a:r>
            <a:endParaRPr lang="en-GB" sz="2800" b="1" i="1" dirty="0"/>
          </a:p>
        </p:txBody>
      </p:sp>
      <p:pic>
        <p:nvPicPr>
          <p:cNvPr id="3074" name="Picture 2" descr="\\nask.man.ac.uk\home$\Desktop\researcher development\textnography\beijing cited authors word clou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2" r="21730"/>
          <a:stretch/>
        </p:blipFill>
        <p:spPr bwMode="auto">
          <a:xfrm>
            <a:off x="1691680" y="1484784"/>
            <a:ext cx="5904656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62" y="961153"/>
            <a:ext cx="8229600" cy="5517232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300"/>
              </a:spcBef>
              <a:buNone/>
            </a:pPr>
            <a:r>
              <a:rPr lang="en-GB" sz="1600" b="1" dirty="0" smtClean="0"/>
              <a:t>Aims:</a:t>
            </a:r>
            <a:endParaRPr lang="en-GB" sz="1600" b="1" dirty="0"/>
          </a:p>
          <a:p>
            <a:pPr fontAlgn="base">
              <a:spcBef>
                <a:spcPts val="300"/>
              </a:spcBef>
            </a:pPr>
            <a:r>
              <a:rPr lang="en-GB" sz="1600" dirty="0"/>
              <a:t>to promote </a:t>
            </a:r>
            <a:r>
              <a:rPr lang="en-GB" sz="1600" b="1" dirty="0">
                <a:solidFill>
                  <a:srgbClr val="FF0000"/>
                </a:solidFill>
              </a:rPr>
              <a:t>critical engagement </a:t>
            </a:r>
            <a:r>
              <a:rPr lang="en-GB" sz="1600" dirty="0"/>
              <a:t>with the notion of </a:t>
            </a:r>
            <a:r>
              <a:rPr lang="en-GB" sz="1600" b="1" dirty="0">
                <a:solidFill>
                  <a:srgbClr val="FF0000"/>
                </a:solidFill>
              </a:rPr>
              <a:t>mediating</a:t>
            </a:r>
            <a:r>
              <a:rPr lang="en-GB" sz="1600" b="1" dirty="0"/>
              <a:t> </a:t>
            </a:r>
            <a:r>
              <a:rPr lang="en-GB" sz="1600" dirty="0"/>
              <a:t>between cultures and languages;</a:t>
            </a:r>
          </a:p>
          <a:p>
            <a:pPr fontAlgn="base">
              <a:spcBef>
                <a:spcPts val="300"/>
              </a:spcBef>
            </a:pPr>
            <a:r>
              <a:rPr lang="en-GB" sz="1600" dirty="0"/>
              <a:t>to explore the role of </a:t>
            </a:r>
            <a:r>
              <a:rPr lang="en-GB" sz="1600" b="1" dirty="0">
                <a:solidFill>
                  <a:srgbClr val="FF0000"/>
                </a:solidFill>
              </a:rPr>
              <a:t>technology</a:t>
            </a:r>
            <a:r>
              <a:rPr lang="en-GB" sz="1600" dirty="0"/>
              <a:t> in bridging between </a:t>
            </a:r>
            <a:r>
              <a:rPr lang="en-GB" sz="1600" dirty="0">
                <a:solidFill>
                  <a:srgbClr val="FF0000"/>
                </a:solidFill>
              </a:rPr>
              <a:t>diverse</a:t>
            </a:r>
            <a:r>
              <a:rPr lang="en-GB" sz="1600" dirty="0"/>
              <a:t> languages and cultures;</a:t>
            </a:r>
          </a:p>
          <a:p>
            <a:pPr fontAlgn="base">
              <a:spcBef>
                <a:spcPts val="300"/>
              </a:spcBef>
            </a:pPr>
            <a:r>
              <a:rPr lang="en-GB" sz="1600" dirty="0"/>
              <a:t>to explore the role of </a:t>
            </a:r>
            <a:r>
              <a:rPr lang="en-GB" sz="1600" b="1" dirty="0">
                <a:solidFill>
                  <a:srgbClr val="FF0000"/>
                </a:solidFill>
              </a:rPr>
              <a:t>‘broker</a:t>
            </a:r>
            <a:r>
              <a:rPr lang="en-GB" sz="1600" dirty="0">
                <a:solidFill>
                  <a:srgbClr val="FF0000"/>
                </a:solidFill>
              </a:rPr>
              <a:t>’ </a:t>
            </a:r>
            <a:r>
              <a:rPr lang="en-GB" sz="1600" dirty="0"/>
              <a:t>in </a:t>
            </a:r>
            <a:r>
              <a:rPr lang="en-GB" sz="1600" b="1" dirty="0">
                <a:solidFill>
                  <a:srgbClr val="FF0000"/>
                </a:solidFill>
              </a:rPr>
              <a:t>cross-cultural</a:t>
            </a:r>
            <a:r>
              <a:rPr lang="en-GB" sz="1600" dirty="0"/>
              <a:t> situations, including growing instances of </a:t>
            </a:r>
            <a:r>
              <a:rPr lang="en-GB" sz="1600" b="1" dirty="0">
                <a:solidFill>
                  <a:srgbClr val="FF0000"/>
                </a:solidFill>
              </a:rPr>
              <a:t>‘child language brokers’</a:t>
            </a:r>
            <a:r>
              <a:rPr lang="en-GB" sz="1600" dirty="0"/>
              <a:t>;</a:t>
            </a:r>
          </a:p>
          <a:p>
            <a:pPr fontAlgn="base">
              <a:spcBef>
                <a:spcPts val="300"/>
              </a:spcBef>
            </a:pPr>
            <a:r>
              <a:rPr lang="en-GB" sz="1600" dirty="0"/>
              <a:t>to promote understanding of how </a:t>
            </a:r>
            <a:r>
              <a:rPr lang="en-GB" sz="1600" b="1" dirty="0">
                <a:solidFill>
                  <a:srgbClr val="FF0000"/>
                </a:solidFill>
              </a:rPr>
              <a:t>language brokering </a:t>
            </a:r>
            <a:r>
              <a:rPr lang="en-GB" sz="1600" dirty="0"/>
              <a:t>is perceived by researchers and practitioners from </a:t>
            </a:r>
            <a:r>
              <a:rPr lang="en-GB" sz="1600" b="1" dirty="0">
                <a:solidFill>
                  <a:srgbClr val="FF0000"/>
                </a:solidFill>
              </a:rPr>
              <a:t>cross-cultural</a:t>
            </a:r>
            <a:r>
              <a:rPr lang="en-GB" sz="1600" dirty="0"/>
              <a:t> situations;</a:t>
            </a:r>
          </a:p>
          <a:p>
            <a:pPr fontAlgn="base">
              <a:spcBef>
                <a:spcPts val="300"/>
              </a:spcBef>
            </a:pPr>
            <a:r>
              <a:rPr lang="en-GB" sz="1600" dirty="0"/>
              <a:t>to provide a forum for a </a:t>
            </a:r>
            <a:r>
              <a:rPr lang="en-GB" sz="1600" b="1" dirty="0">
                <a:solidFill>
                  <a:srgbClr val="FF0000"/>
                </a:solidFill>
              </a:rPr>
              <a:t>critique</a:t>
            </a:r>
            <a:r>
              <a:rPr lang="en-GB" sz="1600" b="1" dirty="0"/>
              <a:t> of existing analytical models </a:t>
            </a:r>
            <a:r>
              <a:rPr lang="en-GB" sz="1600" dirty="0"/>
              <a:t>of culture and language mediating practices that integrate current theories of language and intercultural communication;</a:t>
            </a:r>
          </a:p>
          <a:p>
            <a:pPr fontAlgn="base">
              <a:spcBef>
                <a:spcPts val="300"/>
              </a:spcBef>
            </a:pPr>
            <a:r>
              <a:rPr lang="en-GB" sz="1600" dirty="0"/>
              <a:t>to provide a forum on ways in which research into </a:t>
            </a:r>
            <a:r>
              <a:rPr lang="en-GB" sz="1600" b="1" dirty="0">
                <a:solidFill>
                  <a:srgbClr val="FF0000"/>
                </a:solidFill>
              </a:rPr>
              <a:t>language and culture mediation </a:t>
            </a:r>
            <a:r>
              <a:rPr lang="en-GB" sz="1600" dirty="0"/>
              <a:t>can inform </a:t>
            </a:r>
            <a:r>
              <a:rPr lang="en-GB" sz="1600" b="1" dirty="0">
                <a:solidFill>
                  <a:srgbClr val="FF0000"/>
                </a:solidFill>
              </a:rPr>
              <a:t>teachers’ praxis</a:t>
            </a:r>
            <a:r>
              <a:rPr lang="en-GB" sz="1600" dirty="0" smtClean="0"/>
              <a:t>.</a:t>
            </a:r>
            <a:br>
              <a:rPr lang="en-GB" sz="1600" dirty="0" smtClean="0"/>
            </a:br>
            <a:endParaRPr lang="en-GB" sz="1600" dirty="0"/>
          </a:p>
          <a:p>
            <a:pPr marL="0" indent="0" fontAlgn="base">
              <a:spcBef>
                <a:spcPts val="300"/>
              </a:spcBef>
              <a:buNone/>
            </a:pPr>
            <a:r>
              <a:rPr lang="en-GB" sz="1600" b="1" dirty="0" smtClean="0"/>
              <a:t>Themes: </a:t>
            </a:r>
            <a:endParaRPr lang="en-GB" sz="1600" b="1" dirty="0"/>
          </a:p>
          <a:p>
            <a:pPr fontAlgn="base">
              <a:spcBef>
                <a:spcPts val="300"/>
              </a:spcBef>
            </a:pPr>
            <a:r>
              <a:rPr lang="en-GB" sz="1600" dirty="0">
                <a:solidFill>
                  <a:srgbClr val="FF0000"/>
                </a:solidFill>
              </a:rPr>
              <a:t>‘</a:t>
            </a:r>
            <a:r>
              <a:rPr lang="en-GB" sz="1600" b="1" dirty="0">
                <a:solidFill>
                  <a:srgbClr val="FF0000"/>
                </a:solidFill>
              </a:rPr>
              <a:t>Bridging</a:t>
            </a:r>
            <a:r>
              <a:rPr lang="en-GB" sz="1600" dirty="0">
                <a:solidFill>
                  <a:srgbClr val="FF0000"/>
                </a:solidFill>
              </a:rPr>
              <a:t>’ </a:t>
            </a:r>
            <a:r>
              <a:rPr lang="en-GB" sz="1600" dirty="0"/>
              <a:t>of languages and cultures in the </a:t>
            </a:r>
            <a:r>
              <a:rPr lang="en-GB" sz="1600" b="1" dirty="0">
                <a:solidFill>
                  <a:srgbClr val="FF0000"/>
                </a:solidFill>
              </a:rPr>
              <a:t>workplace</a:t>
            </a:r>
          </a:p>
          <a:p>
            <a:pPr fontAlgn="base">
              <a:spcBef>
                <a:spcPts val="300"/>
              </a:spcBef>
            </a:pPr>
            <a:r>
              <a:rPr lang="en-GB" sz="1600" dirty="0">
                <a:solidFill>
                  <a:srgbClr val="FF0000"/>
                </a:solidFill>
              </a:rPr>
              <a:t>‘</a:t>
            </a:r>
            <a:r>
              <a:rPr lang="en-GB" sz="1600" b="1" dirty="0" err="1">
                <a:solidFill>
                  <a:srgbClr val="FF0000"/>
                </a:solidFill>
              </a:rPr>
              <a:t>Translanguaging</a:t>
            </a:r>
            <a:r>
              <a:rPr lang="en-GB" sz="1600" dirty="0">
                <a:solidFill>
                  <a:srgbClr val="FF0000"/>
                </a:solidFill>
              </a:rPr>
              <a:t>’ </a:t>
            </a:r>
            <a:r>
              <a:rPr lang="en-GB" sz="1600" dirty="0"/>
              <a:t>practices</a:t>
            </a:r>
          </a:p>
          <a:p>
            <a:pPr fontAlgn="base">
              <a:spcBef>
                <a:spcPts val="300"/>
              </a:spcBef>
              <a:buClr>
                <a:schemeClr val="tx1"/>
              </a:buClr>
            </a:pPr>
            <a:r>
              <a:rPr lang="en-GB" sz="1600" dirty="0"/>
              <a:t>New approaches to analysing </a:t>
            </a:r>
            <a:r>
              <a:rPr lang="en-GB" sz="1600" b="1" dirty="0">
                <a:solidFill>
                  <a:srgbClr val="FF0000"/>
                </a:solidFill>
              </a:rPr>
              <a:t>language and cultural mediation</a:t>
            </a:r>
          </a:p>
          <a:p>
            <a:pPr fontAlgn="base">
              <a:spcBef>
                <a:spcPts val="300"/>
              </a:spcBef>
            </a:pPr>
            <a:r>
              <a:rPr lang="en-GB" sz="1600" dirty="0"/>
              <a:t>Research </a:t>
            </a:r>
            <a:r>
              <a:rPr lang="en-GB" sz="1600" b="1" dirty="0">
                <a:solidFill>
                  <a:srgbClr val="FF0000"/>
                </a:solidFill>
              </a:rPr>
              <a:t>models</a:t>
            </a:r>
            <a:r>
              <a:rPr lang="en-GB" sz="1600" dirty="0"/>
              <a:t> for </a:t>
            </a:r>
            <a:r>
              <a:rPr lang="en-GB" sz="1600" b="1" dirty="0">
                <a:solidFill>
                  <a:srgbClr val="FF0000"/>
                </a:solidFill>
              </a:rPr>
              <a:t>language and culture brokering</a:t>
            </a:r>
          </a:p>
          <a:p>
            <a:pPr fontAlgn="base">
              <a:spcBef>
                <a:spcPts val="300"/>
              </a:spcBef>
              <a:buClr>
                <a:schemeClr val="tx1"/>
              </a:buClr>
            </a:pPr>
            <a:r>
              <a:rPr lang="en-GB" sz="1600" b="1" dirty="0">
                <a:solidFill>
                  <a:srgbClr val="FF0000"/>
                </a:solidFill>
              </a:rPr>
              <a:t>Language and culture brokering </a:t>
            </a:r>
            <a:r>
              <a:rPr lang="en-GB" sz="1600" dirty="0"/>
              <a:t>and </a:t>
            </a:r>
            <a:r>
              <a:rPr lang="en-GB" sz="1600" b="1" dirty="0" smtClean="0">
                <a:solidFill>
                  <a:srgbClr val="FF0000"/>
                </a:solidFill>
              </a:rPr>
              <a:t>technology</a:t>
            </a:r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scontent-lhr3-1.xx.fbcdn.net/v/t1.0-9/13139047_1094233840632997_8724019281065489746_n.png?oh=a39a4c385445e4e198b2650a3ab5c854&amp;oe=58CF1F4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7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486"/>
          <a:stretch/>
        </p:blipFill>
        <p:spPr bwMode="auto">
          <a:xfrm>
            <a:off x="1691680" y="223214"/>
            <a:ext cx="5714564" cy="6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alic2016bcn.com/images/logocab2.png?crc=38450906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8"/>
          <a:stretch/>
        </p:blipFill>
        <p:spPr bwMode="auto">
          <a:xfrm>
            <a:off x="1907704" y="223214"/>
            <a:ext cx="5746976" cy="7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67544" y="1412776"/>
            <a:ext cx="8496944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71800" y="1052736"/>
            <a:ext cx="0" cy="4600128"/>
          </a:xfrm>
          <a:prstGeom prst="straightConnector1">
            <a:avLst/>
          </a:prstGeom>
          <a:ln w="38100">
            <a:solidFill>
              <a:srgbClr val="B4FCA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1052736"/>
            <a:ext cx="0" cy="4600128"/>
          </a:xfrm>
          <a:prstGeom prst="straightConnector1">
            <a:avLst/>
          </a:prstGeom>
          <a:ln w="38100">
            <a:solidFill>
              <a:srgbClr val="FFB3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72200" y="1052736"/>
            <a:ext cx="0" cy="4600128"/>
          </a:xfrm>
          <a:prstGeom prst="straightConnector1">
            <a:avLst/>
          </a:prstGeom>
          <a:ln w="38100">
            <a:solidFill>
              <a:srgbClr val="A3E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785" y="1023115"/>
            <a:ext cx="1002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1991</a:t>
            </a:r>
            <a:endParaRPr lang="en-GB" i="1" dirty="0"/>
          </a:p>
        </p:txBody>
      </p:sp>
      <p:sp>
        <p:nvSpPr>
          <p:cNvPr id="11" name="Rectangle 10"/>
          <p:cNvSpPr/>
          <p:nvPr/>
        </p:nvSpPr>
        <p:spPr>
          <a:xfrm>
            <a:off x="8244408" y="1023115"/>
            <a:ext cx="1002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2016</a:t>
            </a:r>
            <a:endParaRPr lang="en-GB" i="1" dirty="0"/>
          </a:p>
        </p:txBody>
      </p:sp>
      <p:sp>
        <p:nvSpPr>
          <p:cNvPr id="12" name="Rectangle 11"/>
          <p:cNvSpPr/>
          <p:nvPr/>
        </p:nvSpPr>
        <p:spPr>
          <a:xfrm>
            <a:off x="-17560" y="1432037"/>
            <a:ext cx="1813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Diachronic </a:t>
            </a:r>
            <a:endParaRPr lang="en-GB" b="1" i="1" dirty="0"/>
          </a:p>
        </p:txBody>
      </p:sp>
      <p:sp>
        <p:nvSpPr>
          <p:cNvPr id="20" name="Rectangle 19"/>
          <p:cNvSpPr/>
          <p:nvPr/>
        </p:nvSpPr>
        <p:spPr>
          <a:xfrm>
            <a:off x="2270438" y="5664231"/>
            <a:ext cx="1002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9A46"/>
                </a:solidFill>
              </a:rPr>
              <a:t>Durham</a:t>
            </a:r>
            <a:endParaRPr lang="en-GB" b="1" i="1" dirty="0">
              <a:solidFill>
                <a:srgbClr val="009A4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70638" y="5664231"/>
            <a:ext cx="1002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FF0066"/>
                </a:solidFill>
              </a:rPr>
              <a:t>Beijing</a:t>
            </a:r>
            <a:endParaRPr lang="en-GB" b="1" i="1" dirty="0">
              <a:solidFill>
                <a:srgbClr val="FF006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2583" y="5676303"/>
            <a:ext cx="129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70C0"/>
                </a:solidFill>
              </a:rPr>
              <a:t>Barcelona</a:t>
            </a:r>
            <a:endParaRPr lang="en-GB" b="1" i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813907" y="3075237"/>
            <a:ext cx="1564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/>
              <a:t>Synchronic </a:t>
            </a:r>
            <a:r>
              <a:rPr lang="en-GB" b="1" i="1" dirty="0" smtClean="0"/>
              <a:t> </a:t>
            </a:r>
            <a:endParaRPr lang="en-GB" b="1" i="1" dirty="0"/>
          </a:p>
        </p:txBody>
      </p:sp>
      <p:sp>
        <p:nvSpPr>
          <p:cNvPr id="24" name="Rectangle 23"/>
          <p:cNvSpPr/>
          <p:nvPr/>
        </p:nvSpPr>
        <p:spPr>
          <a:xfrm>
            <a:off x="971600" y="6237312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Possible </a:t>
            </a:r>
            <a:r>
              <a:rPr lang="en-GB" sz="1600" b="1" dirty="0"/>
              <a:t>s</a:t>
            </a:r>
            <a:r>
              <a:rPr lang="en-GB" sz="1600" b="1" dirty="0" smtClean="0"/>
              <a:t>haping influences: points in time, geographic locations, host departments and disciplines, thematic foci, …. </a:t>
            </a:r>
            <a:endParaRPr lang="en-GB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941362" y="318985"/>
            <a:ext cx="726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i="1" dirty="0" smtClean="0"/>
              <a:t>Exploring shaping influences on IALIC ‘cultures’</a:t>
            </a:r>
            <a:endParaRPr lang="en-GB" sz="2800" dirty="0"/>
          </a:p>
        </p:txBody>
      </p:sp>
      <p:sp>
        <p:nvSpPr>
          <p:cNvPr id="27" name="Flowchart: Data 26"/>
          <p:cNvSpPr/>
          <p:nvPr/>
        </p:nvSpPr>
        <p:spPr>
          <a:xfrm>
            <a:off x="4271076" y="1616702"/>
            <a:ext cx="2088232" cy="2315943"/>
          </a:xfrm>
          <a:prstGeom prst="flowChartInputOutput">
            <a:avLst/>
          </a:prstGeom>
          <a:solidFill>
            <a:srgbClr val="92D05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IC fields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lowchart: Data 29"/>
          <p:cNvSpPr/>
          <p:nvPr/>
        </p:nvSpPr>
        <p:spPr>
          <a:xfrm>
            <a:off x="2771800" y="1616703"/>
            <a:ext cx="2270946" cy="2316353"/>
          </a:xfrm>
          <a:prstGeom prst="flowChartInputOutput">
            <a:avLst/>
          </a:prstGeom>
          <a:solidFill>
            <a:srgbClr val="CC99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Themes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Flowchart: Data 27"/>
          <p:cNvSpPr/>
          <p:nvPr/>
        </p:nvSpPr>
        <p:spPr>
          <a:xfrm>
            <a:off x="2771800" y="3433172"/>
            <a:ext cx="2172682" cy="2035349"/>
          </a:xfrm>
          <a:prstGeom prst="flowChartInputOutpu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Time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lowchart: Data 28"/>
          <p:cNvSpPr/>
          <p:nvPr/>
        </p:nvSpPr>
        <p:spPr>
          <a:xfrm>
            <a:off x="4201763" y="3429000"/>
            <a:ext cx="2157545" cy="2035348"/>
          </a:xfrm>
          <a:prstGeom prst="flowChartInputOutput">
            <a:avLst/>
          </a:prstGeom>
          <a:solidFill>
            <a:schemeClr val="accent6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Location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Quad Arrow Callout 30"/>
          <p:cNvSpPr/>
          <p:nvPr/>
        </p:nvSpPr>
        <p:spPr>
          <a:xfrm rot="18802292">
            <a:off x="3653083" y="2723881"/>
            <a:ext cx="1808086" cy="1824514"/>
          </a:xfrm>
          <a:prstGeom prst="quadArrowCallout">
            <a:avLst>
              <a:gd name="adj1" fmla="val 15200"/>
              <a:gd name="adj2" fmla="val 7600"/>
              <a:gd name="adj3" fmla="val 17405"/>
              <a:gd name="adj4" fmla="val 65190"/>
            </a:avLst>
          </a:prstGeom>
          <a:gradFill flip="none" rotWithShape="1">
            <a:gsLst>
              <a:gs pos="28000">
                <a:srgbClr val="FF3399">
                  <a:lumMod val="92000"/>
                  <a:lumOff val="8000"/>
                </a:srgbClr>
              </a:gs>
              <a:gs pos="0">
                <a:srgbClr val="FF6633"/>
              </a:gs>
              <a:gs pos="53000">
                <a:srgbClr val="FFFF00">
                  <a:lumMod val="80000"/>
                  <a:lumOff val="20000"/>
                </a:srgbClr>
              </a:gs>
              <a:gs pos="70000">
                <a:srgbClr val="01A78F">
                  <a:lumMod val="97000"/>
                  <a:lumOff val="3000"/>
                </a:srgbClr>
              </a:gs>
              <a:gs pos="88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4327" y="3212267"/>
            <a:ext cx="1245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sz="24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IALIC </a:t>
            </a:r>
            <a:endParaRPr lang="en-GB" altLang="zh-CN" sz="2400" b="1" dirty="0" smtClean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GB" altLang="zh-CN" sz="24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Cultures</a:t>
            </a:r>
            <a:endParaRPr lang="en-GB" altLang="zh-CN" sz="24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smtClean="0"/>
              <a:t>Some Concluding Thoughts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n-GB" altLang="zh-CN" sz="2000" dirty="0" smtClean="0"/>
              <a:t>Our initial explorations </a:t>
            </a:r>
            <a:r>
              <a:rPr lang="en-GB" altLang="zh-CN" sz="1600" dirty="0" smtClean="0">
                <a:solidFill>
                  <a:srgbClr val="FF0000"/>
                </a:solidFill>
              </a:rPr>
              <a:t>(a kind of </a:t>
            </a:r>
            <a:r>
              <a:rPr lang="en-GB" altLang="zh-CN" sz="1600" dirty="0" err="1" smtClean="0">
                <a:solidFill>
                  <a:srgbClr val="FF0000"/>
                </a:solidFill>
              </a:rPr>
              <a:t>textography</a:t>
            </a:r>
            <a:r>
              <a:rPr lang="en-GB" altLang="zh-CN" sz="1600" dirty="0" smtClean="0">
                <a:solidFill>
                  <a:srgbClr val="FF0000"/>
                </a:solidFill>
              </a:rPr>
              <a:t>) </a:t>
            </a:r>
            <a:r>
              <a:rPr lang="en-GB" altLang="zh-CN" sz="2000" dirty="0" smtClean="0"/>
              <a:t>of IALIC conference-related texts </a:t>
            </a:r>
            <a:r>
              <a:rPr lang="en-GB" altLang="zh-CN" sz="1600" dirty="0" smtClean="0">
                <a:solidFill>
                  <a:srgbClr val="FF0000"/>
                </a:solidFill>
              </a:rPr>
              <a:t>(e.g. Calls for Papers, Paper/Plenary Titles, Abstracts, Keywords, Special Issues of L&amp;IC)</a:t>
            </a:r>
            <a:r>
              <a:rPr lang="en-GB" altLang="zh-CN" sz="2000" dirty="0" smtClean="0"/>
              <a:t> suggests that evolving </a:t>
            </a:r>
            <a:r>
              <a:rPr lang="en-GB" altLang="zh-CN" sz="1600" dirty="0" smtClean="0">
                <a:solidFill>
                  <a:srgbClr val="FF0000"/>
                </a:solidFill>
              </a:rPr>
              <a:t>(over time) </a:t>
            </a:r>
            <a:r>
              <a:rPr lang="en-GB" altLang="zh-CN" sz="2000" dirty="0" smtClean="0"/>
              <a:t>and emergent </a:t>
            </a:r>
            <a:r>
              <a:rPr lang="en-GB" altLang="zh-CN" sz="1600" dirty="0" smtClean="0">
                <a:solidFill>
                  <a:srgbClr val="FF0000"/>
                </a:solidFill>
              </a:rPr>
              <a:t>(at moments in time) </a:t>
            </a:r>
            <a:r>
              <a:rPr lang="en-GB" altLang="zh-CN" sz="2000" dirty="0" smtClean="0"/>
              <a:t>‘cultures of IALIC’ can be mapped.</a:t>
            </a:r>
          </a:p>
          <a:p>
            <a:r>
              <a:rPr lang="en-GB" altLang="zh-CN" sz="2000" dirty="0" smtClean="0"/>
              <a:t>Such mapping might enable us to consider what influences shape these cultures </a:t>
            </a:r>
            <a:r>
              <a:rPr lang="en-GB" altLang="zh-CN" sz="1600" dirty="0" smtClean="0">
                <a:solidFill>
                  <a:srgbClr val="FF0000"/>
                </a:solidFill>
              </a:rPr>
              <a:t>(e.g. location, hosting institution/department, current disciplinary debates, timing, thematic focus of </a:t>
            </a:r>
            <a:r>
              <a:rPr lang="en-GB" altLang="zh-CN" sz="1600" dirty="0" err="1" smtClean="0">
                <a:solidFill>
                  <a:srgbClr val="FF0000"/>
                </a:solidFill>
              </a:rPr>
              <a:t>CfP</a:t>
            </a:r>
            <a:r>
              <a:rPr lang="en-GB" altLang="zh-CN" sz="1600" dirty="0" smtClean="0">
                <a:solidFill>
                  <a:srgbClr val="FF0000"/>
                </a:solidFill>
              </a:rPr>
              <a:t>)</a:t>
            </a:r>
            <a:r>
              <a:rPr lang="en-GB" altLang="zh-CN" sz="1600" dirty="0" smtClean="0"/>
              <a:t>.</a:t>
            </a:r>
            <a:r>
              <a:rPr lang="en-GB" altLang="zh-CN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altLang="zh-CN" sz="2000" dirty="0" smtClean="0"/>
              <a:t>The underpinning conceptual apparatus </a:t>
            </a:r>
            <a:r>
              <a:rPr lang="en-GB" altLang="zh-CN" sz="1600" dirty="0" smtClean="0">
                <a:solidFill>
                  <a:srgbClr val="FF0000"/>
                </a:solidFill>
              </a:rPr>
              <a:t>(of knowledge-landscapes</a:t>
            </a:r>
            <a:r>
              <a:rPr lang="en-GB" altLang="zh-CN" sz="1600" dirty="0">
                <a:solidFill>
                  <a:srgbClr val="FF0000"/>
                </a:solidFill>
              </a:rPr>
              <a:t> </a:t>
            </a:r>
            <a:r>
              <a:rPr lang="en-GB" altLang="zh-CN" sz="1600" dirty="0" smtClean="0">
                <a:solidFill>
                  <a:srgbClr val="FF0000"/>
                </a:solidFill>
              </a:rPr>
              <a:t>and </a:t>
            </a:r>
            <a:r>
              <a:rPr lang="en-GB" altLang="zh-CN" sz="1600" dirty="0" err="1" smtClean="0">
                <a:solidFill>
                  <a:srgbClr val="FF0000"/>
                </a:solidFill>
              </a:rPr>
              <a:t>transcreational</a:t>
            </a:r>
            <a:r>
              <a:rPr lang="en-GB" altLang="zh-CN" sz="1600" dirty="0" smtClean="0">
                <a:solidFill>
                  <a:srgbClr val="FF0000"/>
                </a:solidFill>
              </a:rPr>
              <a:t> processes) </a:t>
            </a:r>
            <a:r>
              <a:rPr lang="en-GB" altLang="zh-CN" sz="2000" dirty="0" smtClean="0"/>
              <a:t>seems helpful but needs more work.</a:t>
            </a:r>
          </a:p>
          <a:p>
            <a:r>
              <a:rPr lang="en-GB" altLang="zh-CN" sz="2000" dirty="0" smtClean="0"/>
              <a:t>Mapping each conference </a:t>
            </a:r>
            <a:r>
              <a:rPr lang="en-GB" altLang="zh-CN" sz="1600" dirty="0" smtClean="0">
                <a:solidFill>
                  <a:srgbClr val="FF0000"/>
                </a:solidFill>
              </a:rPr>
              <a:t>(synchronic </a:t>
            </a:r>
            <a:r>
              <a:rPr lang="en-GB" altLang="zh-CN" sz="1600" dirty="0" err="1" smtClean="0">
                <a:solidFill>
                  <a:srgbClr val="FF0000"/>
                </a:solidFill>
              </a:rPr>
              <a:t>textography</a:t>
            </a:r>
            <a:r>
              <a:rPr lang="en-GB" altLang="zh-CN" sz="1600" dirty="0" smtClean="0">
                <a:solidFill>
                  <a:srgbClr val="FF0000"/>
                </a:solidFill>
              </a:rPr>
              <a:t>) </a:t>
            </a:r>
            <a:r>
              <a:rPr lang="en-GB" altLang="zh-CN" sz="2000" dirty="0" smtClean="0">
                <a:solidFill>
                  <a:srgbClr val="FF0000"/>
                </a:solidFill>
              </a:rPr>
              <a:t> </a:t>
            </a:r>
            <a:r>
              <a:rPr lang="en-GB" altLang="zh-CN" sz="2000" dirty="0" smtClean="0"/>
              <a:t>might reveal some of the dynamics at play as foregrounded by the location, the theme </a:t>
            </a:r>
            <a:r>
              <a:rPr lang="en-GB" altLang="zh-CN" sz="2000" dirty="0" err="1" smtClean="0"/>
              <a:t>etc</a:t>
            </a:r>
            <a:r>
              <a:rPr lang="en-GB" altLang="zh-CN" sz="2000" dirty="0" smtClean="0"/>
              <a:t> </a:t>
            </a:r>
          </a:p>
          <a:p>
            <a:r>
              <a:rPr lang="en-GB" altLang="zh-CN" sz="2000" dirty="0" smtClean="0"/>
              <a:t>Mapping the ongoing cultures of IALIC </a:t>
            </a:r>
            <a:r>
              <a:rPr lang="en-GB" altLang="zh-CN" sz="2000" dirty="0" smtClean="0">
                <a:solidFill>
                  <a:srgbClr val="FF0000"/>
                </a:solidFill>
              </a:rPr>
              <a:t>(diachronic </a:t>
            </a:r>
            <a:r>
              <a:rPr lang="en-GB" altLang="zh-CN" sz="2000" dirty="0" err="1">
                <a:solidFill>
                  <a:srgbClr val="FF0000"/>
                </a:solidFill>
              </a:rPr>
              <a:t>textography</a:t>
            </a:r>
            <a:r>
              <a:rPr lang="en-GB" altLang="zh-CN" sz="2000" dirty="0">
                <a:solidFill>
                  <a:srgbClr val="FF0000"/>
                </a:solidFill>
              </a:rPr>
              <a:t>)</a:t>
            </a:r>
            <a:r>
              <a:rPr lang="en-GB" altLang="zh-CN" sz="2000" dirty="0" smtClean="0"/>
              <a:t> might reveal something about the enduring plausibility and explanatory power of some ways of understanding </a:t>
            </a:r>
            <a:r>
              <a:rPr lang="en-GB" altLang="zh-CN" sz="1600" dirty="0" smtClean="0">
                <a:solidFill>
                  <a:srgbClr val="FF0000"/>
                </a:solidFill>
              </a:rPr>
              <a:t>(e.g. national/regional discourses) as well as track the development of alternative ways e.g. anti-essentialist, critical approaches)</a:t>
            </a:r>
            <a:r>
              <a:rPr lang="en-GB" altLang="zh-CN" sz="2000" dirty="0" smtClean="0"/>
              <a:t>.</a:t>
            </a:r>
          </a:p>
          <a:p>
            <a:r>
              <a:rPr lang="en-GB" altLang="zh-CN" sz="2000" dirty="0" smtClean="0"/>
              <a:t>Such mapping might enable IALIC to better understand its role in our IC field and how perhaps to steer future developments in it </a:t>
            </a:r>
            <a:r>
              <a:rPr lang="en-GB" altLang="zh-CN" sz="1700" dirty="0" smtClean="0">
                <a:solidFill>
                  <a:srgbClr val="FF0000"/>
                </a:solidFill>
              </a:rPr>
              <a:t>(e.g. upcoming </a:t>
            </a:r>
            <a:r>
              <a:rPr lang="en-GB" altLang="zh-CN" sz="1700" dirty="0" err="1" smtClean="0">
                <a:solidFill>
                  <a:srgbClr val="FF0000"/>
                </a:solidFill>
              </a:rPr>
              <a:t>CfP</a:t>
            </a:r>
            <a:r>
              <a:rPr lang="en-GB" altLang="zh-CN" sz="1700" dirty="0" smtClean="0">
                <a:solidFill>
                  <a:srgbClr val="FF0000"/>
                </a:solidFill>
              </a:rPr>
              <a:t> </a:t>
            </a:r>
            <a:r>
              <a:rPr lang="en-GB" altLang="zh-CN" sz="1700" dirty="0" err="1" smtClean="0">
                <a:solidFill>
                  <a:srgbClr val="FF0000"/>
                </a:solidFill>
              </a:rPr>
              <a:t>etc</a:t>
            </a:r>
            <a:r>
              <a:rPr lang="en-GB" altLang="zh-CN" sz="1700" dirty="0" smtClean="0">
                <a:solidFill>
                  <a:srgbClr val="FF0000"/>
                </a:solidFill>
              </a:rPr>
              <a:t>)</a:t>
            </a:r>
            <a:r>
              <a:rPr lang="en-GB" altLang="zh-CN" sz="2000" dirty="0" smtClean="0"/>
              <a:t>.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51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6550"/>
            <a:ext cx="6984776" cy="522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Examples: </a:t>
            </a:r>
            <a:r>
              <a:rPr lang="en-GB" sz="2400" b="1" dirty="0" smtClean="0">
                <a:solidFill>
                  <a:srgbClr val="009A46"/>
                </a:solidFill>
              </a:rPr>
              <a:t>Word-trees</a:t>
            </a:r>
            <a:r>
              <a:rPr lang="en-GB" sz="2400" b="1" dirty="0" smtClean="0"/>
              <a:t> of ‘Calls for </a:t>
            </a:r>
            <a:r>
              <a:rPr lang="en-GB" sz="2400" b="1" dirty="0"/>
              <a:t>P</a:t>
            </a:r>
            <a:r>
              <a:rPr lang="en-GB" sz="2400" b="1" dirty="0" smtClean="0"/>
              <a:t>apers’ 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147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i="1" dirty="0" smtClean="0"/>
              <a:t>          Durham (2012)                                                Beijing (2015</a:t>
            </a:r>
            <a:r>
              <a:rPr lang="en-GB" sz="2400" b="1" dirty="0" smtClean="0"/>
              <a:t>)</a:t>
            </a:r>
            <a:endParaRPr lang="en-GB" sz="2400" b="1" dirty="0"/>
          </a:p>
        </p:txBody>
      </p:sp>
      <p:sp>
        <p:nvSpPr>
          <p:cNvPr id="6" name="Rectangle 8"/>
          <p:cNvSpPr/>
          <p:nvPr/>
        </p:nvSpPr>
        <p:spPr>
          <a:xfrm>
            <a:off x="611560" y="119675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C:\Users\Thinkpad\Downloads\Durham call for paper treemap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6" r="38442" b="2818"/>
          <a:stretch/>
        </p:blipFill>
        <p:spPr bwMode="auto">
          <a:xfrm>
            <a:off x="26212" y="1558579"/>
            <a:ext cx="4538906" cy="41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inkpad\Downloads\beijing call for paper treemap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 r="35610"/>
          <a:stretch/>
        </p:blipFill>
        <p:spPr bwMode="auto">
          <a:xfrm>
            <a:off x="4713064" y="1558578"/>
            <a:ext cx="4283968" cy="43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62074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Structure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zh-CN" b="1" dirty="0"/>
              <a:t>B</a:t>
            </a:r>
            <a:r>
              <a:rPr lang="en-US" altLang="zh-CN" b="1" dirty="0" smtClean="0"/>
              <a:t>ackground</a:t>
            </a:r>
            <a:r>
              <a:rPr lang="en-US" altLang="zh-CN" dirty="0" smtClean="0"/>
              <a:t> </a:t>
            </a:r>
            <a:r>
              <a:rPr lang="en-US" altLang="zh-CN" dirty="0"/>
              <a:t>to the </a:t>
            </a:r>
            <a:r>
              <a:rPr lang="en-US" altLang="zh-CN" dirty="0" smtClean="0"/>
              <a:t>study</a:t>
            </a:r>
            <a:br>
              <a:rPr lang="en-US" altLang="zh-CN" dirty="0" smtClean="0"/>
            </a:br>
            <a:endParaRPr lang="en-US" altLang="zh-CN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zh-CN" b="1" dirty="0"/>
              <a:t>M</a:t>
            </a:r>
            <a:r>
              <a:rPr lang="en-US" altLang="zh-CN" b="1" dirty="0" smtClean="0"/>
              <a:t>ethodological</a:t>
            </a:r>
            <a:r>
              <a:rPr lang="en-US" altLang="zh-CN" dirty="0" smtClean="0"/>
              <a:t> and </a:t>
            </a:r>
            <a:r>
              <a:rPr lang="en-US" altLang="zh-CN" b="1" dirty="0"/>
              <a:t>Conceptual</a:t>
            </a:r>
            <a:r>
              <a:rPr lang="en-US" altLang="zh-CN" dirty="0"/>
              <a:t> </a:t>
            </a:r>
            <a:r>
              <a:rPr lang="en-US" altLang="zh-CN" dirty="0" smtClean="0"/>
              <a:t>aspects (</a:t>
            </a:r>
            <a:r>
              <a:rPr lang="en-US" altLang="zh-CN" dirty="0"/>
              <a:t>work in progress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endParaRPr lang="en-US" altLang="zh-CN" b="1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zh-CN" dirty="0" smtClean="0"/>
              <a:t>Some </a:t>
            </a:r>
            <a:r>
              <a:rPr lang="en-US" altLang="zh-CN" b="1" dirty="0" smtClean="0"/>
              <a:t>outcomes/insights</a:t>
            </a:r>
            <a:r>
              <a:rPr lang="en-US" altLang="zh-CN" dirty="0" smtClean="0"/>
              <a:t> </a:t>
            </a:r>
            <a:r>
              <a:rPr lang="en-US" altLang="zh-CN" dirty="0"/>
              <a:t>so </a:t>
            </a:r>
            <a:r>
              <a:rPr lang="en-US" altLang="zh-CN" dirty="0" smtClean="0"/>
              <a:t>far</a:t>
            </a:r>
            <a:br>
              <a:rPr lang="en-US" altLang="zh-CN" dirty="0" smtClean="0"/>
            </a:b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Initial </a:t>
            </a:r>
            <a:r>
              <a:rPr lang="en-US" altLang="zh-CN" dirty="0"/>
              <a:t>attempts to </a:t>
            </a:r>
            <a:r>
              <a:rPr lang="en-US" altLang="zh-CN" b="1" dirty="0" smtClean="0"/>
              <a:t>map shaping influences</a:t>
            </a:r>
            <a:r>
              <a:rPr lang="en-US" altLang="zh-CN" dirty="0" smtClean="0"/>
              <a:t> ...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86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Evolving/Emergent Cultures of IALIC (1)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u="sng" dirty="0" smtClean="0"/>
              <a:t>Some starting points</a:t>
            </a:r>
            <a:r>
              <a:rPr lang="en-US" sz="2000" b="1" dirty="0" smtClean="0"/>
              <a:t> (1) </a:t>
            </a:r>
            <a:r>
              <a:rPr lang="en-US" sz="2000" dirty="0" smtClean="0"/>
              <a:t>…... </a:t>
            </a:r>
            <a:r>
              <a:rPr lang="en-US" sz="2000" dirty="0"/>
              <a:t>t</a:t>
            </a:r>
            <a:r>
              <a:rPr lang="en-US" sz="2000" dirty="0" smtClean="0"/>
              <a:t>he field </a:t>
            </a:r>
            <a:r>
              <a:rPr lang="en-US" sz="2000" dirty="0"/>
              <a:t>of IC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(and IALIC in particular)</a:t>
            </a:r>
            <a:endParaRPr lang="en-US" sz="2000" u="sng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is relatively young, and dynamic, and has interesting ‘fault-lines’: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e.g. meeting points between: cross-cultural  (essentialist-leaning) approaches and more critical perspectives; education- vs business- vs language-oriented foci; Global North and Global South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theorising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etc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</a:t>
            </a:r>
            <a:r>
              <a:rPr lang="en-US" sz="2000" dirty="0" smtClean="0"/>
              <a:t>epresents a rich site/space of/for </a:t>
            </a:r>
            <a:r>
              <a:rPr lang="en-US" sz="2000" dirty="0" smtClean="0">
                <a:solidFill>
                  <a:srgbClr val="FF0000"/>
                </a:solidFill>
              </a:rPr>
              <a:t>‘knowledge-work’</a:t>
            </a:r>
            <a:r>
              <a:rPr lang="en-US" sz="2000" dirty="0" smtClean="0"/>
              <a:t>, i.e. intercultural communication viewed as an emergent </a:t>
            </a:r>
            <a:r>
              <a:rPr lang="en-US" sz="2000" dirty="0" smtClean="0">
                <a:solidFill>
                  <a:srgbClr val="FF0000"/>
                </a:solidFill>
              </a:rPr>
              <a:t>‘knowledge landscape’ </a:t>
            </a:r>
            <a:r>
              <a:rPr lang="en-US" sz="1600" dirty="0" smtClean="0"/>
              <a:t>(</a:t>
            </a:r>
            <a:r>
              <a:rPr lang="en-US" sz="1600" dirty="0" err="1" smtClean="0"/>
              <a:t>Clandinin</a:t>
            </a:r>
            <a:r>
              <a:rPr lang="en-US" sz="1600" dirty="0" smtClean="0"/>
              <a:t> &amp; Connelly)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Exploration of such knowledge-work and this emergent landscape might reveal something about:</a:t>
            </a:r>
          </a:p>
          <a:p>
            <a:pPr>
              <a:spcBef>
                <a:spcPts val="600"/>
              </a:spcBef>
              <a:buFont typeface="Wingdings"/>
              <a:buChar char="à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he field of IC itself (what our understandings at this juncture? Where have come from? Where might they be headed?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etc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600"/>
              </a:spcBef>
              <a:buFont typeface="Wingdings"/>
              <a:buChar char="à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he processes (e.g. </a:t>
            </a:r>
            <a:r>
              <a:rPr 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transcreation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 through which this landscape is evolving</a:t>
            </a:r>
          </a:p>
          <a:p>
            <a:pPr>
              <a:spcBef>
                <a:spcPts val="600"/>
              </a:spcBef>
              <a:buFont typeface="Wingdings"/>
              <a:buChar char="à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the possible shaping influences on the emergent ‘culture of IALIC’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Evolving/Emergent Cultures of IALIC (2)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Some starting points</a:t>
            </a:r>
            <a:r>
              <a:rPr lang="en-US" sz="2000" b="1" dirty="0" smtClean="0"/>
              <a:t> </a:t>
            </a:r>
            <a:r>
              <a:rPr lang="en-US" sz="2000" dirty="0" smtClean="0"/>
              <a:t>(2) </a:t>
            </a:r>
            <a:r>
              <a:rPr lang="en-US" sz="1600" dirty="0" smtClean="0"/>
              <a:t>…... </a:t>
            </a:r>
            <a:r>
              <a:rPr lang="en-US" sz="1600" dirty="0"/>
              <a:t>p</a:t>
            </a:r>
            <a:r>
              <a:rPr lang="en-US" sz="1600" dirty="0" smtClean="0"/>
              <a:t>ossible lines of exploration: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27784" y="1491562"/>
            <a:ext cx="6211416" cy="214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Our title intentionally echoes </a:t>
            </a:r>
            <a:r>
              <a:rPr lang="en-US" sz="1800" b="1" dirty="0" smtClean="0">
                <a:solidFill>
                  <a:srgbClr val="FF0000"/>
                </a:solidFill>
              </a:rPr>
              <a:t>Tommy </a:t>
            </a:r>
            <a:r>
              <a:rPr lang="en-US" sz="1800" b="1" dirty="0" err="1" smtClean="0">
                <a:solidFill>
                  <a:srgbClr val="FF0000"/>
                </a:solidFill>
              </a:rPr>
              <a:t>Dahlén’s</a:t>
            </a:r>
            <a:r>
              <a:rPr lang="en-US" sz="1800" b="1" dirty="0" smtClean="0">
                <a:solidFill>
                  <a:srgbClr val="FF0000"/>
                </a:solidFill>
              </a:rPr>
              <a:t> (1997) ethnography</a:t>
            </a:r>
            <a:r>
              <a:rPr lang="en-US" sz="1800" dirty="0" smtClean="0"/>
              <a:t> of the developing field of intercultural communication.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His focus = the emergent professional cultures (of IC) (e.g. SIETAR)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Our focus = on the emergent (researcher-practitioner) cultures of an association (i.e. IALIC). 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4784"/>
            <a:ext cx="1524000" cy="2152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624" y="3796242"/>
            <a:ext cx="6151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Whereas </a:t>
            </a:r>
            <a:r>
              <a:rPr lang="en-US" b="1" dirty="0" err="1" smtClean="0">
                <a:solidFill>
                  <a:srgbClr val="FF0000"/>
                </a:solidFill>
              </a:rPr>
              <a:t>Dahlén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worked </a:t>
            </a:r>
            <a:r>
              <a:rPr lang="en-US" dirty="0"/>
              <a:t>ethnographically, </a:t>
            </a:r>
            <a:r>
              <a:rPr lang="en-US" dirty="0" smtClean="0"/>
              <a:t>we are intrigued by </a:t>
            </a:r>
            <a:r>
              <a:rPr lang="en-US" b="1" dirty="0" smtClean="0">
                <a:solidFill>
                  <a:srgbClr val="FF0000"/>
                </a:solidFill>
              </a:rPr>
              <a:t>John Swales</a:t>
            </a:r>
            <a:r>
              <a:rPr lang="en-US" b="1" dirty="0">
                <a:solidFill>
                  <a:srgbClr val="FF0000"/>
                </a:solidFill>
              </a:rPr>
              <a:t>’ (1998) </a:t>
            </a:r>
            <a:r>
              <a:rPr lang="en-US" b="1" dirty="0" smtClean="0">
                <a:solidFill>
                  <a:srgbClr val="FF0000"/>
                </a:solidFill>
              </a:rPr>
              <a:t>study of </a:t>
            </a:r>
            <a:r>
              <a:rPr lang="en-US" b="1" dirty="0">
                <a:solidFill>
                  <a:srgbClr val="FF0000"/>
                </a:solidFill>
              </a:rPr>
              <a:t>texts </a:t>
            </a:r>
            <a:r>
              <a:rPr lang="en-US" b="1" dirty="0" smtClean="0">
                <a:solidFill>
                  <a:srgbClr val="FF0000"/>
                </a:solidFill>
              </a:rPr>
              <a:t>(i.e. a </a:t>
            </a:r>
            <a:r>
              <a:rPr lang="en-US" b="1" dirty="0" err="1" smtClean="0">
                <a:solidFill>
                  <a:srgbClr val="FF0000"/>
                </a:solidFill>
              </a:rPr>
              <a:t>textography</a:t>
            </a:r>
            <a:r>
              <a:rPr lang="en-US" b="1" dirty="0" smtClean="0">
                <a:solidFill>
                  <a:srgbClr val="FF0000"/>
                </a:solidFill>
              </a:rPr>
              <a:t>) within </a:t>
            </a:r>
            <a:r>
              <a:rPr lang="en-US" b="1" dirty="0">
                <a:solidFill>
                  <a:srgbClr val="FF0000"/>
                </a:solidFill>
              </a:rPr>
              <a:t>a university building </a:t>
            </a:r>
            <a:r>
              <a:rPr lang="en-US" dirty="0"/>
              <a:t>to understand what happens in it and what it means to those </a:t>
            </a:r>
            <a:r>
              <a:rPr lang="en-US" dirty="0" smtClean="0"/>
              <a:t>involved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We are focusing on IALIC texts to better understand what is happening in our association and what this means for us.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Also: </a:t>
            </a:r>
            <a:r>
              <a:rPr lang="en-US" b="1" dirty="0" smtClean="0">
                <a:solidFill>
                  <a:srgbClr val="FF0000"/>
                </a:solidFill>
              </a:rPr>
              <a:t>Dwight Atkinson’s </a:t>
            </a:r>
            <a:r>
              <a:rPr lang="en-US" dirty="0" smtClean="0"/>
              <a:t>(1999) study of corpus of 1984-1998 ‘culture’ articles in TESOL Quarterly.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30" y="3933056"/>
            <a:ext cx="19050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Initial Exploration: Piloting Moves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59"/>
            <a:ext cx="8640960" cy="540060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/>
              <a:t>Focus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/>
              <a:buChar char="à"/>
            </a:pPr>
            <a:r>
              <a:rPr lang="en-GB" sz="2000" dirty="0" smtClean="0">
                <a:solidFill>
                  <a:srgbClr val="0070C0"/>
                </a:solidFill>
              </a:rPr>
              <a:t>“What can we learn about the emerging cultures of IALIC (as a key intercultural association) from a study of the texts that its members write for its conferences?”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/>
              <a:t>Develop a text corpus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dirty="0" smtClean="0"/>
              <a:t>based on: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à"/>
            </a:pPr>
            <a:r>
              <a:rPr lang="en-GB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Calls for Papers for recent (globally-distributed) IALIC conferences (e.g. Durham 2012, Beijing 2015)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à"/>
            </a:pPr>
            <a:r>
              <a:rPr lang="en-GB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Sets of recent IALIC conference titles, abstracts, and keywords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/>
              <a:buChar char="à"/>
            </a:pPr>
            <a:r>
              <a:rPr lang="en-GB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Focus on terms/ideas used and authors cited   </a:t>
            </a:r>
            <a:endParaRPr lang="en-GB" sz="2000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1" dirty="0" smtClean="0"/>
              <a:t>Trial analytical possibilities including: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/>
              <a:buChar char="à"/>
            </a:pPr>
            <a:r>
              <a:rPr lang="en-GB" sz="2000" dirty="0">
                <a:solidFill>
                  <a:srgbClr val="0070C0"/>
                </a:solidFill>
              </a:rPr>
              <a:t>c</a:t>
            </a:r>
            <a:r>
              <a:rPr lang="en-GB" sz="2000" dirty="0" smtClean="0">
                <a:solidFill>
                  <a:srgbClr val="0070C0"/>
                </a:solidFill>
              </a:rPr>
              <a:t>ontent analysis, word-clouds/</a:t>
            </a:r>
            <a:r>
              <a:rPr lang="en-GB" sz="2000" dirty="0" err="1" smtClean="0">
                <a:solidFill>
                  <a:srgbClr val="0070C0"/>
                </a:solidFill>
              </a:rPr>
              <a:t>wordles</a:t>
            </a:r>
            <a:r>
              <a:rPr lang="en-GB" sz="2000" dirty="0" smtClean="0">
                <a:solidFill>
                  <a:srgbClr val="0070C0"/>
                </a:solidFill>
              </a:rPr>
              <a:t>/word-trees, corpus/</a:t>
            </a:r>
            <a:r>
              <a:rPr lang="en-GB" sz="2000" dirty="0" err="1" smtClean="0">
                <a:solidFill>
                  <a:srgbClr val="0070C0"/>
                </a:solidFill>
              </a:rPr>
              <a:t>concordancing</a:t>
            </a:r>
            <a:r>
              <a:rPr lang="en-GB" sz="2000" dirty="0" smtClean="0">
                <a:solidFill>
                  <a:srgbClr val="0070C0"/>
                </a:solidFill>
              </a:rPr>
              <a:t> techniques, network analysis ….</a:t>
            </a:r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2200" b="1" i="1" dirty="0" smtClean="0">
                <a:solidFill>
                  <a:srgbClr val="FF0000"/>
                </a:solidFill>
              </a:rPr>
              <a:t>Work in progress (initial stages)</a:t>
            </a:r>
            <a:endParaRPr lang="en-GB" sz="2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Initial Exploration: Conceptual Underpinning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IALIC </a:t>
            </a:r>
            <a:r>
              <a:rPr lang="en-GB" sz="2400" dirty="0"/>
              <a:t>annual conferences, staged </a:t>
            </a:r>
            <a:r>
              <a:rPr lang="en-GB" sz="2400" dirty="0" smtClean="0"/>
              <a:t>‘alternately’ in Europe </a:t>
            </a:r>
            <a:r>
              <a:rPr lang="en-GB" sz="2400" dirty="0"/>
              <a:t>and </a:t>
            </a:r>
            <a:r>
              <a:rPr lang="en-GB" sz="2400" dirty="0" smtClean="0"/>
              <a:t>Asia, </a:t>
            </a:r>
            <a:r>
              <a:rPr lang="en-GB" sz="2400" dirty="0"/>
              <a:t>represent a site for </a:t>
            </a:r>
            <a:r>
              <a:rPr lang="en-GB" sz="2400" b="1" dirty="0">
                <a:solidFill>
                  <a:srgbClr val="FF0000"/>
                </a:solidFill>
              </a:rPr>
              <a:t>the transcreation of an ‘intercultural communication’ </a:t>
            </a:r>
            <a:r>
              <a:rPr lang="en-GB" sz="2400" b="1" dirty="0" smtClean="0">
                <a:solidFill>
                  <a:srgbClr val="FF0000"/>
                </a:solidFill>
              </a:rPr>
              <a:t>knowledge-landscape</a:t>
            </a:r>
            <a:r>
              <a:rPr lang="en-GB" sz="2400" dirty="0"/>
              <a:t>. </a:t>
            </a:r>
            <a:endParaRPr lang="en-GB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Building </a:t>
            </a:r>
            <a:r>
              <a:rPr lang="en-GB" sz="2400" dirty="0"/>
              <a:t>on previous work </a:t>
            </a:r>
            <a:r>
              <a:rPr lang="en-GB" sz="1800" dirty="0"/>
              <a:t>(Huang, Fay and White, </a:t>
            </a:r>
            <a:r>
              <a:rPr lang="en-GB" sz="1800" dirty="0" smtClean="0"/>
              <a:t>2015; forthcoming, 2017)</a:t>
            </a:r>
            <a:r>
              <a:rPr lang="en-GB" sz="2400" dirty="0" smtClean="0"/>
              <a:t>, </a:t>
            </a:r>
            <a:r>
              <a:rPr lang="en-GB" sz="2400" dirty="0"/>
              <a:t>the term </a:t>
            </a:r>
            <a:r>
              <a:rPr lang="en-GB" sz="2400" b="1" dirty="0" err="1" smtClean="0"/>
              <a:t>transcreation</a:t>
            </a:r>
            <a:r>
              <a:rPr lang="en-GB" sz="2400" dirty="0" smtClean="0"/>
              <a:t> refers to the</a:t>
            </a:r>
            <a:r>
              <a:rPr lang="en-GB" sz="2400" dirty="0"/>
              <a:t> transformative possibilities and complexities </a:t>
            </a:r>
            <a:r>
              <a:rPr lang="en-GB" sz="1800" dirty="0"/>
              <a:t>(i.e. across time, space, </a:t>
            </a:r>
            <a:r>
              <a:rPr lang="en-GB" sz="1800" dirty="0" smtClean="0"/>
              <a:t>languages and cultures, disciplines and domains, </a:t>
            </a:r>
            <a:r>
              <a:rPr lang="en-GB" sz="1800" dirty="0"/>
              <a:t>etc.) </a:t>
            </a:r>
            <a:r>
              <a:rPr lang="en-GB" sz="2400" dirty="0"/>
              <a:t>of knowledge-work in our increasingly interconnected world. </a:t>
            </a:r>
            <a:endParaRPr lang="en-GB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It </a:t>
            </a:r>
            <a:r>
              <a:rPr lang="en-GB" sz="2400" dirty="0"/>
              <a:t>is partly through such transcreational processes that </a:t>
            </a:r>
            <a:r>
              <a:rPr lang="en-GB" sz="2400" b="1" dirty="0" smtClean="0"/>
              <a:t>knowledge-landscapes </a:t>
            </a:r>
            <a:r>
              <a:rPr lang="en-GB" sz="1800" dirty="0"/>
              <a:t>(</a:t>
            </a:r>
            <a:r>
              <a:rPr lang="en-GB" sz="1800" dirty="0" err="1"/>
              <a:t>Clandinin</a:t>
            </a:r>
            <a:r>
              <a:rPr lang="en-GB" sz="1800" dirty="0"/>
              <a:t> and Connelly, 1995) </a:t>
            </a:r>
            <a:r>
              <a:rPr lang="en-GB" sz="2400" dirty="0"/>
              <a:t>evolve and develop.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The </a:t>
            </a:r>
            <a:r>
              <a:rPr lang="en-GB" sz="2400" dirty="0" err="1" smtClean="0"/>
              <a:t>transcreational</a:t>
            </a:r>
            <a:r>
              <a:rPr lang="en-GB" sz="2400" dirty="0" smtClean="0"/>
              <a:t> processes are shaped by </a:t>
            </a:r>
            <a:r>
              <a:rPr lang="en-GB" sz="2400" b="1" dirty="0" smtClean="0"/>
              <a:t>influences</a:t>
            </a:r>
            <a:r>
              <a:rPr lang="en-GB" sz="2400" dirty="0" smtClean="0"/>
              <a:t> such as the location</a:t>
            </a:r>
            <a:r>
              <a:rPr lang="en-GB" sz="2400" b="1" dirty="0" smtClean="0"/>
              <a:t> </a:t>
            </a:r>
            <a:r>
              <a:rPr lang="en-GB" sz="2400" dirty="0" smtClean="0"/>
              <a:t>of the conference </a:t>
            </a:r>
            <a:r>
              <a:rPr lang="en-GB" sz="1800" dirty="0" smtClean="0"/>
              <a:t>(i.e. geographical), </a:t>
            </a:r>
            <a:r>
              <a:rPr lang="en-GB" sz="2400" dirty="0" smtClean="0"/>
              <a:t>its the hosts </a:t>
            </a:r>
            <a:r>
              <a:rPr lang="en-GB" sz="1800" dirty="0" smtClean="0"/>
              <a:t>(i.e. institutional, departmental, disciplinary)</a:t>
            </a:r>
            <a:r>
              <a:rPr lang="en-GB" sz="2000" dirty="0" smtClean="0"/>
              <a:t>, </a:t>
            </a:r>
            <a:r>
              <a:rPr lang="en-GB" sz="2400" dirty="0" smtClean="0"/>
              <a:t>and Calls for Papers </a:t>
            </a:r>
            <a:r>
              <a:rPr lang="en-GB" sz="1800" dirty="0" smtClean="0"/>
              <a:t>(i.e. thematic)</a:t>
            </a:r>
            <a:r>
              <a:rPr lang="en-GB" sz="2400" dirty="0" smtClean="0"/>
              <a:t>, etc.</a:t>
            </a:r>
            <a:endParaRPr lang="en-GB" sz="2400" dirty="0"/>
          </a:p>
          <a:p>
            <a:pPr>
              <a:spcBef>
                <a:spcPts val="0"/>
              </a:spcBef>
            </a:pPr>
            <a:r>
              <a:rPr lang="en-GB" sz="2400" dirty="0" smtClean="0"/>
              <a:t>The emerging cultures of IALIC can be explored </a:t>
            </a:r>
            <a:r>
              <a:rPr lang="en-GB" sz="2400" b="1" dirty="0" smtClean="0"/>
              <a:t>diachronically</a:t>
            </a:r>
            <a:r>
              <a:rPr lang="en-GB" sz="2400" dirty="0" smtClean="0"/>
              <a:t> and </a:t>
            </a:r>
            <a:r>
              <a:rPr lang="en-GB" sz="2400" b="1" dirty="0" smtClean="0"/>
              <a:t>synchronically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9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9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Examples: </a:t>
            </a:r>
            <a:r>
              <a:rPr lang="en-GB" sz="2400" b="1" dirty="0" smtClean="0">
                <a:solidFill>
                  <a:srgbClr val="FF0000"/>
                </a:solidFill>
              </a:rPr>
              <a:t>high-frequency words</a:t>
            </a:r>
            <a:r>
              <a:rPr lang="en-GB" sz="2400" b="1" dirty="0" smtClean="0"/>
              <a:t> in ‘Calls for </a:t>
            </a:r>
            <a:r>
              <a:rPr lang="en-GB" sz="2400" b="1" dirty="0"/>
              <a:t>P</a:t>
            </a:r>
            <a:r>
              <a:rPr lang="en-GB" sz="2400" b="1" dirty="0" smtClean="0"/>
              <a:t>apers’ </a:t>
            </a:r>
            <a:endParaRPr lang="en-GB" sz="2400" b="1" dirty="0"/>
          </a:p>
        </p:txBody>
      </p:sp>
      <p:sp>
        <p:nvSpPr>
          <p:cNvPr id="6" name="Rectangle 8"/>
          <p:cNvSpPr/>
          <p:nvPr/>
        </p:nvSpPr>
        <p:spPr>
          <a:xfrm>
            <a:off x="611560" y="119675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38356"/>
              </p:ext>
            </p:extLst>
          </p:nvPr>
        </p:nvGraphicFramePr>
        <p:xfrm>
          <a:off x="467544" y="836712"/>
          <a:ext cx="3706859" cy="5888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7737"/>
                <a:gridCol w="1319122"/>
              </a:tblGrid>
              <a:tr h="2286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Durham (2012)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Word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Count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intercultural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communication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education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language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cultural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dialogue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asian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linguistics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research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competence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international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practices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theories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applied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approaches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challenges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china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conflict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current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dimensions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disciplines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84564"/>
              </p:ext>
            </p:extLst>
          </p:nvPr>
        </p:nvGraphicFramePr>
        <p:xfrm>
          <a:off x="4932040" y="836712"/>
          <a:ext cx="3680665" cy="588835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73394"/>
                <a:gridCol w="1307271"/>
              </a:tblGrid>
              <a:tr h="2286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Beijing (2015)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Word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Count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intercultural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21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communication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14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language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practices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communities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local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conflict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education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international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>
                          <a:effectLst/>
                        </a:rPr>
                        <a:t>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social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development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new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research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cultures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researchers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change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chinese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foreign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identity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multilingual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1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56" y="836712"/>
            <a:ext cx="4320480" cy="6021288"/>
          </a:xfrm>
          <a:solidFill>
            <a:srgbClr val="E6EDF6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 smtClean="0"/>
              <a:t>Durham (2012)</a:t>
            </a:r>
            <a:endParaRPr lang="en-GB" sz="2000" b="1" dirty="0"/>
          </a:p>
          <a:p>
            <a:pPr>
              <a:spcBef>
                <a:spcPts val="600"/>
              </a:spcBef>
            </a:pPr>
            <a:r>
              <a:rPr lang="en-GB" sz="1400" dirty="0" smtClean="0"/>
              <a:t>intercultural </a:t>
            </a:r>
            <a:r>
              <a:rPr lang="en-GB" sz="1400" dirty="0"/>
              <a:t>communication into the </a:t>
            </a:r>
            <a:r>
              <a:rPr lang="en-GB" sz="1400" b="1" dirty="0"/>
              <a:t>21st century </a:t>
            </a:r>
          </a:p>
          <a:p>
            <a:pPr>
              <a:spcBef>
                <a:spcPts val="600"/>
              </a:spcBef>
            </a:pPr>
            <a:r>
              <a:rPr lang="en-GB" sz="1400" b="1" dirty="0" smtClean="0"/>
              <a:t>internationalisation</a:t>
            </a:r>
            <a:r>
              <a:rPr lang="en-GB" sz="1400" dirty="0" smtClean="0"/>
              <a:t> </a:t>
            </a:r>
            <a:r>
              <a:rPr lang="en-GB" sz="1400" dirty="0"/>
              <a:t>and languages/intercultural communication/education 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the cultural/intercultural dimensions of</a:t>
            </a: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</a:rPr>
              <a:t>language </a:t>
            </a:r>
            <a:r>
              <a:rPr lang="en-US" altLang="zh-CN" sz="1400" dirty="0"/>
              <a:t>learning and teaching (</a:t>
            </a:r>
            <a:r>
              <a:rPr lang="en-GB" altLang="zh-CN" sz="1400" b="1" dirty="0">
                <a:solidFill>
                  <a:srgbClr val="FF0000"/>
                </a:solidFill>
              </a:rPr>
              <a:t>pedagogies</a:t>
            </a:r>
            <a:r>
              <a:rPr lang="en-GB" altLang="zh-CN" sz="1400" dirty="0"/>
              <a:t>) 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emerging </a:t>
            </a:r>
            <a:r>
              <a:rPr lang="en-GB" sz="1400" b="1" dirty="0"/>
              <a:t>theories</a:t>
            </a:r>
            <a:r>
              <a:rPr lang="en-GB" sz="1400" dirty="0"/>
              <a:t> and </a:t>
            </a:r>
            <a:r>
              <a:rPr lang="en-GB" sz="1400" b="1" dirty="0"/>
              <a:t>methodologies</a:t>
            </a:r>
            <a:r>
              <a:rPr lang="en-GB" sz="1400" dirty="0"/>
              <a:t> for intercultural communication and language research </a:t>
            </a:r>
          </a:p>
          <a:p>
            <a:pPr>
              <a:spcBef>
                <a:spcPts val="600"/>
              </a:spcBef>
            </a:pPr>
            <a:r>
              <a:rPr lang="en-GB" sz="1400" b="1" dirty="0" smtClean="0"/>
              <a:t>researching </a:t>
            </a:r>
            <a:r>
              <a:rPr lang="en-GB" sz="1400" b="1" dirty="0" err="1"/>
              <a:t>multilingually</a:t>
            </a:r>
            <a:r>
              <a:rPr lang="en-GB" sz="1400" dirty="0"/>
              <a:t> 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intercultural </a:t>
            </a:r>
            <a:r>
              <a:rPr lang="en-GB" sz="1400" dirty="0"/>
              <a:t>(communication) </a:t>
            </a:r>
            <a:r>
              <a:rPr lang="en-GB" sz="1400" b="1" dirty="0"/>
              <a:t>competence</a:t>
            </a:r>
            <a:r>
              <a:rPr lang="en-GB" sz="1400" dirty="0"/>
              <a:t> and its </a:t>
            </a:r>
            <a:r>
              <a:rPr lang="en-GB" sz="1400" b="1" dirty="0"/>
              <a:t>assessment 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interfaith/intercultural </a:t>
            </a:r>
            <a:r>
              <a:rPr lang="en-GB" sz="1400" b="1" dirty="0"/>
              <a:t>dialogue </a:t>
            </a:r>
          </a:p>
          <a:p>
            <a:pPr>
              <a:spcBef>
                <a:spcPts val="600"/>
              </a:spcBef>
            </a:pPr>
            <a:r>
              <a:rPr lang="en-GB" sz="1400" b="1" dirty="0" smtClean="0"/>
              <a:t>ethical </a:t>
            </a:r>
            <a:r>
              <a:rPr lang="en-GB" sz="1400" dirty="0"/>
              <a:t>communication; intercultural </a:t>
            </a:r>
            <a:r>
              <a:rPr lang="en-GB" sz="1400" b="1" dirty="0"/>
              <a:t>responsibility</a:t>
            </a:r>
            <a:r>
              <a:rPr lang="en-GB" sz="1400" dirty="0"/>
              <a:t> 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global/local </a:t>
            </a:r>
            <a:r>
              <a:rPr lang="en-GB" sz="1400" b="1" dirty="0"/>
              <a:t>citizenship</a:t>
            </a:r>
            <a:r>
              <a:rPr lang="en-GB" sz="1400" dirty="0"/>
              <a:t> and the intercultural 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solidFill>
                  <a:srgbClr val="FF0000"/>
                </a:solidFill>
              </a:rPr>
              <a:t>conflict</a:t>
            </a:r>
            <a:r>
              <a:rPr lang="en-GB" sz="1400" dirty="0"/>
              <a:t>, mediation</a:t>
            </a:r>
            <a:r>
              <a:rPr lang="en-GB" sz="1400" dirty="0" smtClean="0"/>
              <a:t>, negotiation and peace communication</a:t>
            </a:r>
            <a:endParaRPr lang="en-GB" sz="1400" dirty="0"/>
          </a:p>
          <a:p>
            <a:pPr>
              <a:spcBef>
                <a:spcPts val="600"/>
              </a:spcBef>
            </a:pPr>
            <a:r>
              <a:rPr lang="en-GB" sz="1400" b="1" dirty="0" err="1" smtClean="0"/>
              <a:t>plurilingualism</a:t>
            </a:r>
            <a:r>
              <a:rPr lang="en-GB" sz="1400" dirty="0"/>
              <a:t>; bilingual and multilingual communication and education 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solidFill>
                  <a:srgbClr val="FF0000"/>
                </a:solidFill>
              </a:rPr>
              <a:t>political/historical/religious/geographical</a:t>
            </a:r>
            <a:r>
              <a:rPr lang="en-GB" sz="1400" dirty="0" smtClean="0"/>
              <a:t> </a:t>
            </a:r>
            <a:r>
              <a:rPr lang="en-GB" sz="1400" dirty="0"/>
              <a:t>influences on intercultural communication </a:t>
            </a:r>
          </a:p>
          <a:p>
            <a:pPr>
              <a:spcBef>
                <a:spcPts val="600"/>
              </a:spcBef>
            </a:pPr>
            <a:r>
              <a:rPr lang="en-GB" sz="1400" b="1" dirty="0" smtClean="0"/>
              <a:t>linguistics</a:t>
            </a:r>
            <a:r>
              <a:rPr lang="en-GB" sz="1400" dirty="0"/>
              <a:t>; sociolinguistics; applied linguistics </a:t>
            </a:r>
          </a:p>
          <a:p>
            <a:pPr>
              <a:spcBef>
                <a:spcPts val="600"/>
              </a:spcBef>
            </a:pPr>
            <a:r>
              <a:rPr lang="en-GB" altLang="zh-CN" sz="1400" dirty="0"/>
              <a:t>new </a:t>
            </a:r>
            <a:r>
              <a:rPr lang="en-GB" altLang="zh-CN" sz="1400" b="1" dirty="0" smtClean="0"/>
              <a:t>technology</a:t>
            </a:r>
            <a:r>
              <a:rPr lang="en-GB" altLang="zh-CN" sz="1400" dirty="0" smtClean="0"/>
              <a:t> and </a:t>
            </a:r>
            <a:r>
              <a:rPr lang="en-GB" altLang="zh-CN" sz="1400" dirty="0"/>
              <a:t>intercultural communication</a:t>
            </a:r>
            <a:endParaRPr lang="en-GB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Examples: </a:t>
            </a:r>
            <a:r>
              <a:rPr lang="en-GB" sz="2800" b="1" dirty="0" smtClean="0">
                <a:solidFill>
                  <a:srgbClr val="7030A0"/>
                </a:solidFill>
              </a:rPr>
              <a:t>Key-themes</a:t>
            </a:r>
            <a:r>
              <a:rPr lang="en-GB" sz="2800" b="1" dirty="0" smtClean="0"/>
              <a:t> in ‘</a:t>
            </a:r>
            <a:r>
              <a:rPr lang="en-GB" sz="2800" b="1" dirty="0"/>
              <a:t>C</a:t>
            </a:r>
            <a:r>
              <a:rPr lang="en-GB" sz="2800" b="1" dirty="0" smtClean="0"/>
              <a:t>alls for Papers’ </a:t>
            </a:r>
            <a:endParaRPr lang="en-GB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836712"/>
            <a:ext cx="4392488" cy="6021288"/>
          </a:xfrm>
          <a:prstGeom prst="rect">
            <a:avLst/>
          </a:prstGeom>
          <a:solidFill>
            <a:srgbClr val="F7EAE9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                       Beijing (2015)</a:t>
            </a:r>
          </a:p>
          <a:p>
            <a:pPr marL="36000"/>
            <a:r>
              <a:rPr lang="en-US" sz="1400" dirty="0"/>
              <a:t>Intercultural communication practices in </a:t>
            </a:r>
            <a:r>
              <a:rPr lang="en-US" sz="1400" b="1" dirty="0">
                <a:solidFill>
                  <a:srgbClr val="FF0000"/>
                </a:solidFill>
              </a:rPr>
              <a:t>language education</a:t>
            </a:r>
            <a:endParaRPr lang="en-GB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i="1" dirty="0" smtClean="0"/>
              <a:t>e.g. Multilingual</a:t>
            </a:r>
            <a:r>
              <a:rPr lang="en-US" sz="1200" i="1" dirty="0"/>
              <a:t>, multicultural practices and language </a:t>
            </a:r>
            <a:r>
              <a:rPr lang="en-US" sz="1200" i="1" dirty="0" smtClean="0"/>
              <a:t>teachers</a:t>
            </a:r>
            <a:r>
              <a:rPr lang="en-GB" sz="1200" i="1" dirty="0" smtClean="0"/>
              <a:t>; </a:t>
            </a:r>
            <a:r>
              <a:rPr lang="en-US" sz="1200" i="1" dirty="0" smtClean="0"/>
              <a:t>Development </a:t>
            </a:r>
            <a:r>
              <a:rPr lang="en-US" sz="1200" i="1" dirty="0"/>
              <a:t>of intercultural </a:t>
            </a:r>
            <a:r>
              <a:rPr lang="en-US" sz="1200" i="1" dirty="0" smtClean="0"/>
              <a:t>competence; </a:t>
            </a:r>
            <a:r>
              <a:rPr lang="en-US" altLang="zh-CN" sz="1200" b="1" dirty="0" smtClean="0"/>
              <a:t>New </a:t>
            </a:r>
            <a:r>
              <a:rPr lang="en-US" altLang="zh-CN" sz="1200" b="1" dirty="0"/>
              <a:t>technology </a:t>
            </a:r>
            <a:r>
              <a:rPr lang="en-US" altLang="zh-CN" sz="1200" dirty="0"/>
              <a:t>and intercultural education </a:t>
            </a:r>
            <a:endParaRPr lang="en-US" altLang="zh-CN" sz="1200" dirty="0" smtClean="0"/>
          </a:p>
          <a:p>
            <a:pPr marL="0" indent="0">
              <a:buNone/>
            </a:pPr>
            <a:endParaRPr lang="en-GB" sz="1200" dirty="0"/>
          </a:p>
          <a:p>
            <a:r>
              <a:rPr lang="en-US" sz="1400" dirty="0" smtClean="0"/>
              <a:t>Intercultural </a:t>
            </a:r>
            <a:r>
              <a:rPr lang="en-US" sz="1400" b="1" dirty="0">
                <a:solidFill>
                  <a:srgbClr val="FF0000"/>
                </a:solidFill>
              </a:rPr>
              <a:t>conflict</a:t>
            </a:r>
            <a:r>
              <a:rPr lang="en-US" sz="1400" dirty="0"/>
              <a:t> and </a:t>
            </a:r>
            <a:r>
              <a:rPr lang="en-US" sz="1400" b="1" dirty="0">
                <a:solidFill>
                  <a:srgbClr val="FF0000"/>
                </a:solidFill>
              </a:rPr>
              <a:t>conflict management </a:t>
            </a:r>
            <a:r>
              <a:rPr lang="en-US" sz="1400" dirty="0"/>
              <a:t>in communities</a:t>
            </a:r>
            <a:endParaRPr lang="en-GB" sz="1400" dirty="0"/>
          </a:p>
          <a:p>
            <a:pPr marL="0" indent="0">
              <a:buNone/>
            </a:pPr>
            <a:r>
              <a:rPr lang="en-US" sz="1200" i="1" dirty="0" err="1" smtClean="0"/>
              <a:t>e.g.Intercultural</a:t>
            </a:r>
            <a:r>
              <a:rPr lang="en-US" sz="1200" i="1" dirty="0" smtClean="0"/>
              <a:t> </a:t>
            </a:r>
            <a:r>
              <a:rPr lang="en-US" sz="1200" i="1" dirty="0"/>
              <a:t>conflict and emotional </a:t>
            </a:r>
            <a:r>
              <a:rPr lang="en-US" sz="1200" i="1" dirty="0" smtClean="0"/>
              <a:t>management</a:t>
            </a:r>
            <a:r>
              <a:rPr lang="en-GB" sz="1200" i="1" dirty="0" smtClean="0"/>
              <a:t>; </a:t>
            </a:r>
            <a:r>
              <a:rPr lang="en-US" sz="1200" i="1" dirty="0" smtClean="0"/>
              <a:t>Power</a:t>
            </a:r>
            <a:r>
              <a:rPr lang="en-US" sz="1200" i="1" dirty="0"/>
              <a:t>, politics and conflict </a:t>
            </a:r>
            <a:r>
              <a:rPr lang="en-US" sz="1200" i="1" dirty="0" smtClean="0"/>
              <a:t>negotiation</a:t>
            </a:r>
            <a:endParaRPr lang="en-US" sz="1200" dirty="0"/>
          </a:p>
          <a:p>
            <a:pPr marL="0" indent="0">
              <a:buNone/>
            </a:pPr>
            <a:endParaRPr lang="en-GB" sz="1200" dirty="0"/>
          </a:p>
          <a:p>
            <a:pPr>
              <a:buClr>
                <a:schemeClr val="tx1"/>
              </a:buClr>
            </a:pPr>
            <a:r>
              <a:rPr lang="en-US" sz="1400" b="1" dirty="0" smtClean="0">
                <a:solidFill>
                  <a:srgbClr val="0070C0"/>
                </a:solidFill>
              </a:rPr>
              <a:t>Preservation</a:t>
            </a:r>
            <a:r>
              <a:rPr lang="en-US" sz="1400" b="1" dirty="0" smtClean="0"/>
              <a:t> </a:t>
            </a:r>
            <a:r>
              <a:rPr lang="en-US" sz="1400" b="1" dirty="0"/>
              <a:t>and exploration of </a:t>
            </a:r>
            <a:r>
              <a:rPr lang="en-US" sz="1400" b="1" dirty="0">
                <a:solidFill>
                  <a:srgbClr val="0070C0"/>
                </a:solidFill>
              </a:rPr>
              <a:t>indigenous</a:t>
            </a:r>
            <a:r>
              <a:rPr lang="en-US" sz="1400" b="1" dirty="0"/>
              <a:t>/local/native cultures</a:t>
            </a:r>
            <a:endParaRPr lang="en-GB" sz="1400" dirty="0"/>
          </a:p>
          <a:p>
            <a:pPr marL="0" indent="0">
              <a:buNone/>
            </a:pPr>
            <a:r>
              <a:rPr lang="en-US" sz="1200" i="1" dirty="0" smtClean="0"/>
              <a:t>e.g. Ethnocentric </a:t>
            </a:r>
            <a:r>
              <a:rPr lang="en-US" sz="1200" i="1" dirty="0"/>
              <a:t>bias in intercultural (competency) </a:t>
            </a:r>
            <a:r>
              <a:rPr lang="en-US" sz="1200" i="1" dirty="0" smtClean="0"/>
              <a:t>models</a:t>
            </a:r>
            <a:r>
              <a:rPr lang="en-GB" sz="1200" i="1" dirty="0" smtClean="0"/>
              <a:t>; </a:t>
            </a:r>
            <a:r>
              <a:rPr lang="en-US" sz="1200" i="1" dirty="0" smtClean="0"/>
              <a:t>Diversity </a:t>
            </a:r>
            <a:r>
              <a:rPr lang="en-US" sz="1200" i="1" dirty="0"/>
              <a:t>and heterogeneity in indigenous/local/native </a:t>
            </a:r>
            <a:r>
              <a:rPr lang="en-US" sz="1200" i="1" dirty="0" smtClean="0"/>
              <a:t>cultures</a:t>
            </a:r>
            <a:r>
              <a:rPr lang="en-GB" sz="1200" i="1" dirty="0" smtClean="0"/>
              <a:t>; </a:t>
            </a:r>
            <a:r>
              <a:rPr lang="en-US" sz="1200" i="1" dirty="0" smtClean="0"/>
              <a:t>Change</a:t>
            </a:r>
            <a:r>
              <a:rPr lang="en-US" sz="1200" i="1" dirty="0"/>
              <a:t>, fusion and recreation of local </a:t>
            </a:r>
            <a:r>
              <a:rPr lang="en-US" sz="1200" i="1" dirty="0" smtClean="0"/>
              <a:t>cultures; Intercultural </a:t>
            </a:r>
            <a:r>
              <a:rPr lang="en-US" sz="1200" i="1" dirty="0"/>
              <a:t>competency </a:t>
            </a:r>
            <a:r>
              <a:rPr lang="en-US" sz="1200" b="1" i="1" dirty="0">
                <a:solidFill>
                  <a:srgbClr val="FF0000"/>
                </a:solidFill>
              </a:rPr>
              <a:t>models revisited</a:t>
            </a:r>
            <a:r>
              <a:rPr lang="en-US" sz="1200" i="1" dirty="0"/>
              <a:t> in local cultural </a:t>
            </a:r>
            <a:r>
              <a:rPr lang="en-US" sz="1200" i="1" dirty="0" smtClean="0"/>
              <a:t>contexts</a:t>
            </a:r>
          </a:p>
          <a:p>
            <a:pPr marL="0" indent="0">
              <a:buNone/>
            </a:pPr>
            <a:endParaRPr lang="en-GB" sz="1200" dirty="0"/>
          </a:p>
          <a:p>
            <a:pPr>
              <a:buClr>
                <a:schemeClr val="tx1"/>
              </a:buClr>
            </a:pPr>
            <a:r>
              <a:rPr lang="en-US" sz="1400" b="1" dirty="0" smtClean="0">
                <a:solidFill>
                  <a:srgbClr val="0070C0"/>
                </a:solidFill>
              </a:rPr>
              <a:t>Migration</a:t>
            </a:r>
            <a:r>
              <a:rPr lang="en-US" sz="1400" b="1" dirty="0" smtClean="0"/>
              <a:t> </a:t>
            </a:r>
            <a:r>
              <a:rPr lang="en-US" sz="1400" b="1" dirty="0"/>
              <a:t>and international </a:t>
            </a:r>
            <a:r>
              <a:rPr lang="en-US" sz="1400" b="1" dirty="0">
                <a:solidFill>
                  <a:srgbClr val="0070C0"/>
                </a:solidFill>
              </a:rPr>
              <a:t>relocation</a:t>
            </a:r>
            <a:endParaRPr lang="en-GB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i="1" dirty="0" smtClean="0"/>
              <a:t>e.g. Academic </a:t>
            </a:r>
            <a:r>
              <a:rPr lang="en-US" sz="1200" i="1" dirty="0"/>
              <a:t>socialization of international </a:t>
            </a:r>
            <a:r>
              <a:rPr lang="en-US" sz="1200" i="1" dirty="0" smtClean="0"/>
              <a:t>students</a:t>
            </a:r>
            <a:r>
              <a:rPr lang="en-GB" sz="1200" i="1" dirty="0" smtClean="0"/>
              <a:t>;</a:t>
            </a:r>
            <a:r>
              <a:rPr lang="en-US" sz="1200" i="1" dirty="0" smtClean="0"/>
              <a:t>Language </a:t>
            </a:r>
            <a:r>
              <a:rPr lang="en-US" sz="1200" i="1" dirty="0"/>
              <a:t>and identity development </a:t>
            </a:r>
            <a:endParaRPr lang="en-US" sz="1200" i="1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400" b="1" dirty="0" smtClean="0"/>
              <a:t>Other </a:t>
            </a:r>
            <a:r>
              <a:rPr lang="en-US" sz="1400" b="1" dirty="0"/>
              <a:t>institutional practices</a:t>
            </a:r>
            <a:endParaRPr lang="en-GB" sz="1400" dirty="0"/>
          </a:p>
          <a:p>
            <a:pPr marL="0" indent="0">
              <a:buNone/>
            </a:pPr>
            <a:r>
              <a:rPr lang="en-US" sz="1200" i="1" dirty="0" smtClean="0"/>
              <a:t>e.g. Intercultural </a:t>
            </a:r>
            <a:r>
              <a:rPr lang="en-US" sz="1200" i="1" dirty="0"/>
              <a:t>communication in the </a:t>
            </a:r>
            <a:r>
              <a:rPr lang="en-US" sz="1200" i="1" dirty="0" smtClean="0">
                <a:solidFill>
                  <a:srgbClr val="0070C0"/>
                </a:solidFill>
              </a:rPr>
              <a:t>workplace</a:t>
            </a:r>
            <a:r>
              <a:rPr lang="en-GB" sz="1200" i="1" dirty="0">
                <a:solidFill>
                  <a:srgbClr val="0070C0"/>
                </a:solidFill>
              </a:rPr>
              <a:t>;</a:t>
            </a:r>
            <a:r>
              <a:rPr lang="en-US" sz="1200" i="1" dirty="0" smtClean="0">
                <a:solidFill>
                  <a:srgbClr val="0070C0"/>
                </a:solidFill>
              </a:rPr>
              <a:t>Translation</a:t>
            </a:r>
            <a:r>
              <a:rPr lang="en-US" sz="1200" i="1" dirty="0" smtClean="0"/>
              <a:t> </a:t>
            </a:r>
            <a:r>
              <a:rPr lang="en-US" sz="1200" i="1" dirty="0"/>
              <a:t>and intercultural </a:t>
            </a:r>
            <a:r>
              <a:rPr lang="en-US" sz="1200" i="1" dirty="0" smtClean="0"/>
              <a:t>communication</a:t>
            </a:r>
            <a:r>
              <a:rPr lang="en-GB" sz="1200" i="1" dirty="0" smtClean="0"/>
              <a:t>; </a:t>
            </a:r>
            <a:r>
              <a:rPr lang="en-US" sz="1200" i="1" dirty="0" smtClean="0"/>
              <a:t>Language</a:t>
            </a:r>
            <a:r>
              <a:rPr lang="en-US" sz="1200" i="1" dirty="0"/>
              <a:t>,</a:t>
            </a:r>
            <a:r>
              <a:rPr lang="en-US" sz="1200" i="1" dirty="0">
                <a:solidFill>
                  <a:srgbClr val="0070C0"/>
                </a:solidFill>
              </a:rPr>
              <a:t> identity </a:t>
            </a:r>
            <a:r>
              <a:rPr lang="en-US" sz="1200" i="1" dirty="0"/>
              <a:t>and international </a:t>
            </a:r>
            <a:r>
              <a:rPr lang="en-US" sz="1200" i="1" dirty="0" smtClean="0"/>
              <a:t>crime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6289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Examples: </a:t>
            </a:r>
            <a:r>
              <a:rPr lang="en-GB" sz="2800" b="1" dirty="0" smtClean="0">
                <a:solidFill>
                  <a:srgbClr val="EA6908"/>
                </a:solidFill>
              </a:rPr>
              <a:t>Keywords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b="1" dirty="0" smtClean="0"/>
              <a:t>in abstracts</a:t>
            </a:r>
            <a:endParaRPr lang="en-GB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59485"/>
              </p:ext>
            </p:extLst>
          </p:nvPr>
        </p:nvGraphicFramePr>
        <p:xfrm>
          <a:off x="5436096" y="1268760"/>
          <a:ext cx="3186190" cy="5067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54379"/>
                <a:gridCol w="1131811"/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Word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Count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intercultural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>
                          <a:effectLst/>
                        </a:rPr>
                        <a:t>58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communication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>
                          <a:effectLst/>
                        </a:rPr>
                        <a:t>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cultural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>
                          <a:effectLst/>
                        </a:rPr>
                        <a:t>28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culture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>
                          <a:effectLst/>
                        </a:rPr>
                        <a:t>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competence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>
                          <a:effectLst/>
                        </a:rPr>
                        <a:t>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education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language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15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</a:rPr>
                        <a:t>English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14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</a:rPr>
                        <a:t>Chinese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analysis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discourse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china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teaching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awareness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identity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translation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communicative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critical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cross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11560" y="119675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Beijing (2015)</a:t>
            </a:r>
            <a:r>
              <a:rPr lang="en-GB" b="1" dirty="0"/>
              <a:t> </a:t>
            </a:r>
            <a:r>
              <a:rPr lang="en-GB" b="1" dirty="0" smtClean="0"/>
              <a:t>-- </a:t>
            </a:r>
            <a:r>
              <a:rPr lang="en-GB" dirty="0" smtClean="0"/>
              <a:t>keywords tagged by authors for their abstracts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4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1268</Words>
  <Application>Microsoft Office PowerPoint</Application>
  <PresentationFormat>On-screen Show (4:3)</PresentationFormat>
  <Paragraphs>244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Among the IALIC-ists:  the transcreation of intercultural knowledge landscapes</vt:lpstr>
      <vt:lpstr>Structure</vt:lpstr>
      <vt:lpstr>Evolving/Emergent Cultures of IALIC (1)</vt:lpstr>
      <vt:lpstr>Evolving/Emergent Cultures of IALIC (2)</vt:lpstr>
      <vt:lpstr>Initial Exploration: Piloting Moves</vt:lpstr>
      <vt:lpstr>Initial Exploration: Conceptual Underpinning</vt:lpstr>
      <vt:lpstr>Examples: high-frequency words in ‘Calls for Papers’ </vt:lpstr>
      <vt:lpstr>Examples: Key-themes in ‘Calls for Papers’ </vt:lpstr>
      <vt:lpstr>Examples: Keywords in abstracts</vt:lpstr>
      <vt:lpstr>Examples: Wordcloud of cited-authors </vt:lpstr>
      <vt:lpstr>PowerPoint Presentation</vt:lpstr>
      <vt:lpstr>PowerPoint Presentation</vt:lpstr>
      <vt:lpstr>Some Concluding Thoughts</vt:lpstr>
      <vt:lpstr>PowerPoint Presentation</vt:lpstr>
      <vt:lpstr>Examples: Word-trees of ‘Calls for Papers’ 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Among the IALIC-ists: the transcreation of intercultural knowledge landscapes</dc:title>
  <dc:creator>Zhuomin Huang</dc:creator>
  <cp:lastModifiedBy>Richard Fay</cp:lastModifiedBy>
  <cp:revision>93</cp:revision>
  <dcterms:created xsi:type="dcterms:W3CDTF">2016-11-22T12:16:29Z</dcterms:created>
  <dcterms:modified xsi:type="dcterms:W3CDTF">2016-11-24T08:51:39Z</dcterms:modified>
</cp:coreProperties>
</file>