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handoutMasterIdLst>
    <p:handoutMasterId r:id="rId15"/>
  </p:handoutMasterIdLst>
  <p:sldIdLst>
    <p:sldId id="288" r:id="rId2"/>
    <p:sldId id="304" r:id="rId3"/>
    <p:sldId id="289" r:id="rId4"/>
    <p:sldId id="301" r:id="rId5"/>
    <p:sldId id="293" r:id="rId6"/>
    <p:sldId id="306" r:id="rId7"/>
    <p:sldId id="300" r:id="rId8"/>
    <p:sldId id="290" r:id="rId9"/>
    <p:sldId id="307" r:id="rId10"/>
    <p:sldId id="308" r:id="rId11"/>
    <p:sldId id="305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85BD7-999D-4027-B446-44CF6D7FC84B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F0FD1-8CAF-442A-988D-FF0FF2112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29EDD-E7D2-C242-ADEF-0B031AB519E7}" type="datetimeFigureOut">
              <a:rPr lang="es-ES" smtClean="0"/>
              <a:t>24/04/2016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978B-A855-2A42-959D-963D8822E7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69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F31F-61D5-4D5D-BFF9-E0E696C78E9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0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88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5AE5-0D3F-4D19-A988-3CF76A36BC31}" type="datetimeFigureOut">
              <a:rPr lang="en-GB" smtClean="0"/>
              <a:t>24/04/2016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F1B-46B6-4843-BED7-5A366E544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5AE5-0D3F-4D19-A988-3CF76A36BC31}" type="datetimeFigureOut">
              <a:rPr lang="en-GB" smtClean="0"/>
              <a:t>24/04/2016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F1B-46B6-4843-BED7-5A366E5443F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3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5AE5-0D3F-4D19-A988-3CF76A36BC31}" type="datetimeFigureOut">
              <a:rPr lang="en-GB" smtClean="0"/>
              <a:t>24/04/2016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F1B-46B6-4843-BED7-5A366E5443F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2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5AE5-0D3F-4D19-A988-3CF76A36BC31}" type="datetimeFigureOut">
              <a:rPr lang="en-GB" smtClean="0"/>
              <a:t>24/04/2016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F1B-46B6-4843-BED7-5A366E544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5AE5-0D3F-4D19-A988-3CF76A36BC31}" type="datetimeFigureOut">
              <a:rPr lang="en-GB" smtClean="0"/>
              <a:t>24/04/2016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F1B-46B6-4843-BED7-5A366E5443F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3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5AE5-0D3F-4D19-A988-3CF76A36BC31}" type="datetimeFigureOut">
              <a:rPr lang="en-GB" smtClean="0"/>
              <a:t>24/04/2016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7F1B-46B6-4843-BED7-5A366E5443F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52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50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1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1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2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6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6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6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638E-5BB1-48CB-B76A-C2F3ED7A4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035-4D11-4AA9-B9EA-2A79992A91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3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245AE5-0D3F-4D19-A988-3CF76A36BC31}" type="datetimeFigureOut">
              <a:rPr lang="en-GB" smtClean="0"/>
              <a:t>24/04/2016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047F1B-46B6-4843-BED7-5A366E544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google.co.uk/url?sa=i&amp;rct=j&amp;q=&amp;esrc=s&amp;frm=1&amp;source=images&amp;cd=&amp;cad=rja&amp;uact=8&amp;ved=0ahUKEwjH2JX38Z7JAhXK0xoKHXiWASUQjRwIBw&amp;url=https://www.iconfinder.com/icons/170240/center_gps_location_map_marker_pin_pos_site_icon&amp;bvm=bv.108194040,d.d2s&amp;psig=AFQjCNGgnQTn4X_quB-lsmk_HPj7bQb1Lg&amp;ust=144810504751855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971490"/>
            <a:ext cx="7100713" cy="1515533"/>
          </a:xfrm>
        </p:spPr>
        <p:txBody>
          <a:bodyPr>
            <a:noAutofit/>
          </a:bodyPr>
          <a:lstStyle/>
          <a:p>
            <a:r>
              <a:rPr lang="en-US" sz="4200" dirty="0"/>
              <a:t>Ecologies of Emerging English Language Curricula: Learning from Three Different Contexts</a:t>
            </a:r>
            <a:endParaRPr lang="en-GB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28152"/>
            <a:ext cx="6815669" cy="1422403"/>
          </a:xfrm>
        </p:spPr>
        <p:txBody>
          <a:bodyPr>
            <a:normAutofit lnSpcReduction="10000"/>
          </a:bodyPr>
          <a:lstStyle/>
          <a:p>
            <a:r>
              <a:rPr lang="en-GB" sz="2200" dirty="0" err="1"/>
              <a:t>Sutraphorn</a:t>
            </a:r>
            <a:r>
              <a:rPr lang="en-GB" sz="2200" dirty="0"/>
              <a:t> </a:t>
            </a:r>
            <a:r>
              <a:rPr lang="en-GB" sz="2200" dirty="0" err="1"/>
              <a:t>Tantiniranat</a:t>
            </a:r>
            <a:r>
              <a:rPr lang="en-GB" sz="2200" dirty="0"/>
              <a:t> (</a:t>
            </a:r>
            <a:r>
              <a:rPr lang="en-GB" sz="2200" dirty="0" err="1"/>
              <a:t>Khwan</a:t>
            </a:r>
            <a:r>
              <a:rPr lang="en-GB" sz="2200" dirty="0"/>
              <a:t>)</a:t>
            </a:r>
          </a:p>
          <a:p>
            <a:r>
              <a:rPr lang="en-GB" sz="2200" dirty="0"/>
              <a:t>Elisa Pérez Gracia (Elisa)</a:t>
            </a:r>
          </a:p>
          <a:p>
            <a:r>
              <a:rPr lang="en-US" sz="2200" dirty="0" err="1"/>
              <a:t>Siti</a:t>
            </a:r>
            <a:r>
              <a:rPr lang="en-US" sz="2200" dirty="0"/>
              <a:t> </a:t>
            </a:r>
            <a:r>
              <a:rPr lang="en-US" sz="2200" dirty="0" err="1"/>
              <a:t>Masrifatul</a:t>
            </a:r>
            <a:r>
              <a:rPr lang="en-US" sz="2200" dirty="0"/>
              <a:t> </a:t>
            </a:r>
            <a:r>
              <a:rPr lang="en-US" sz="2200" dirty="0" err="1"/>
              <a:t>Fitriyah</a:t>
            </a:r>
            <a:r>
              <a:rPr lang="en-US" sz="2200" dirty="0"/>
              <a:t> (</a:t>
            </a:r>
            <a:r>
              <a:rPr lang="en-US" sz="2200" dirty="0" err="1"/>
              <a:t>Fitri</a:t>
            </a:r>
            <a:r>
              <a:rPr lang="en-US" sz="2200" dirty="0"/>
              <a:t>)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52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254" y="633018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 V	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295402" y="631155"/>
            <a:ext cx="9601196" cy="6154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/>
              <a:t>Synthesising the shared agenda</a:t>
            </a:r>
            <a:endParaRPr lang="es-ES" sz="36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903676" y="1315222"/>
            <a:ext cx="10489975" cy="11401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GB" sz="1800" dirty="0"/>
              <a:t>The complexities of language situations around the globe</a:t>
            </a:r>
          </a:p>
          <a:p>
            <a:pPr marL="457200" indent="-457200">
              <a:buAutoNum type="arabicPeriod"/>
            </a:pPr>
            <a:r>
              <a:rPr lang="en-GB" sz="1800" dirty="0"/>
              <a:t>The mismatch views of English and how it is taught  </a:t>
            </a:r>
          </a:p>
          <a:p>
            <a:pPr marL="457200" indent="-457200">
              <a:buAutoNum type="arabicPeriod"/>
            </a:pPr>
            <a:r>
              <a:rPr lang="en-GB" sz="1800" dirty="0"/>
              <a:t>The major shaping influences eminent in our contexts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5402" y="2276219"/>
            <a:ext cx="9601196" cy="7736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/>
              <a:t>Implications for TESOL</a:t>
            </a:r>
            <a:endParaRPr lang="es-ES" sz="36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86098" y="2939055"/>
            <a:ext cx="10558014" cy="32416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Policy makers could (and should)</a:t>
            </a:r>
            <a:r>
              <a:rPr lang="is-IS" sz="1800" dirty="0"/>
              <a:t>…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GB" sz="1800" dirty="0"/>
              <a:t>Consider all the macro and micro factors in curricula planning and implementation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1800" dirty="0"/>
              <a:t>Involve teachers more extensively in the curriculum planning and implementation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1800" dirty="0"/>
              <a:t>Consider the reorientation of English language teaching away from the native-speaker norms of an EFL orientation, embracing instead the teaching of communication skills for this intercultural age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1800" dirty="0"/>
              <a:t>Question whether teaching English as the only (foreign) language is sufficient for the purposes of international and intercultural communication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1800" dirty="0"/>
              <a:t>Consider the need to develop young people’s skills and mind-set to be able to communicate and live with others in ‘plurilingual’, ‘multicultural’ societies</a:t>
            </a:r>
          </a:p>
        </p:txBody>
      </p:sp>
    </p:spTree>
    <p:extLst>
      <p:ext uri="{BB962C8B-B14F-4D97-AF65-F5344CB8AC3E}">
        <p14:creationId xmlns:p14="http://schemas.microsoft.com/office/powerpoint/2010/main" val="18449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Thank</a:t>
            </a:r>
            <a:r>
              <a:rPr lang="es-ES" b="1" dirty="0"/>
              <a:t> </a:t>
            </a:r>
            <a:r>
              <a:rPr lang="es-ES" b="1" dirty="0" err="1"/>
              <a:t>you</a:t>
            </a:r>
            <a:endParaRPr lang="es-ES" b="1" dirty="0"/>
          </a:p>
        </p:txBody>
      </p:sp>
      <p:pic>
        <p:nvPicPr>
          <p:cNvPr id="4" name="Imagen 3" descr="Thai_thank_yo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6" y="3778918"/>
            <a:ext cx="3708400" cy="1270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71475" y="2292859"/>
            <a:ext cx="4896512" cy="192835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s-ES" sz="32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Muchas gracias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51554" y="2873268"/>
            <a:ext cx="4014525" cy="13479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42332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Terimakasih banyak</a:t>
            </a:r>
          </a:p>
        </p:txBody>
      </p:sp>
    </p:spTree>
    <p:extLst>
      <p:ext uri="{BB962C8B-B14F-4D97-AF65-F5344CB8AC3E}">
        <p14:creationId xmlns:p14="http://schemas.microsoft.com/office/powerpoint/2010/main" val="57130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15018"/>
            <a:ext cx="9601196" cy="4898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40522"/>
            <a:ext cx="9601196" cy="382429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2200" dirty="0">
                <a:latin typeface="+mj-lt"/>
              </a:rPr>
              <a:t>Holliday, A. 1994. </a:t>
            </a:r>
            <a:r>
              <a:rPr lang="en-US" sz="2200" i="1" dirty="0">
                <a:latin typeface="+mj-lt"/>
              </a:rPr>
              <a:t>Appropriate methodology and social context, </a:t>
            </a:r>
            <a:r>
              <a:rPr lang="en-US" sz="2200" dirty="0">
                <a:latin typeface="+mj-lt"/>
              </a:rPr>
              <a:t>Cambridge, Cambridge University Press.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2200" dirty="0">
                <a:latin typeface="+mj-lt"/>
              </a:rPr>
              <a:t>Kachru, B. B. (1992). World Englishes: Approaches, issues and resources. </a:t>
            </a:r>
            <a:r>
              <a:rPr lang="en-US" sz="2200" i="1" dirty="0">
                <a:latin typeface="+mj-lt"/>
              </a:rPr>
              <a:t>Language teaching</a:t>
            </a:r>
            <a:r>
              <a:rPr lang="en-US" sz="2200" dirty="0">
                <a:latin typeface="+mj-lt"/>
              </a:rPr>
              <a:t>, 25(01), 1-14.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2200" dirty="0">
                <a:latin typeface="+mj-lt"/>
              </a:rPr>
              <a:t>Kachru, B. B. (1996). World Englishes: agony and ecstasy. </a:t>
            </a:r>
            <a:r>
              <a:rPr lang="en-US" sz="2200" i="1" dirty="0">
                <a:latin typeface="+mj-lt"/>
              </a:rPr>
              <a:t>Journal of Aesthetic Education,</a:t>
            </a:r>
            <a:r>
              <a:rPr lang="en-US" sz="2200" dirty="0">
                <a:latin typeface="+mj-lt"/>
              </a:rPr>
              <a:t> 30</a:t>
            </a:r>
            <a:r>
              <a:rPr lang="en-US" sz="2200" b="1" dirty="0">
                <a:latin typeface="+mj-lt"/>
              </a:rPr>
              <a:t>,</a:t>
            </a:r>
            <a:r>
              <a:rPr lang="en-US" sz="2200" dirty="0">
                <a:latin typeface="+mj-lt"/>
              </a:rPr>
              <a:t> 135-155.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endParaRPr lang="en-US" sz="2200" dirty="0"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GB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178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Outline</a:t>
            </a:r>
            <a:r>
              <a:rPr lang="es-ES" sz="3600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7380" y="2101362"/>
            <a:ext cx="9601196" cy="37745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 I 		</a:t>
            </a:r>
            <a:r>
              <a:rPr lang="en-GB" dirty="0"/>
              <a:t>Introduction</a:t>
            </a:r>
          </a:p>
          <a:p>
            <a:pPr marL="0" indent="0">
              <a:buNone/>
            </a:pPr>
            <a:r>
              <a:rPr lang="en-GB" b="1" dirty="0"/>
              <a:t>Part II 	</a:t>
            </a:r>
            <a:r>
              <a:rPr lang="en-GB" dirty="0"/>
              <a:t>English language situations in our contexts</a:t>
            </a:r>
            <a:endParaRPr lang="es-ES" dirty="0"/>
          </a:p>
          <a:p>
            <a:pPr marL="0" indent="0">
              <a:buNone/>
            </a:pPr>
            <a:r>
              <a:rPr lang="en-GB" b="1" dirty="0"/>
              <a:t>Part III 	</a:t>
            </a:r>
            <a:r>
              <a:rPr lang="en-GB" dirty="0"/>
              <a:t>The development of the framework</a:t>
            </a:r>
          </a:p>
          <a:p>
            <a:pPr marL="0" indent="0">
              <a:buNone/>
            </a:pPr>
            <a:r>
              <a:rPr lang="en-GB" b="1" dirty="0"/>
              <a:t>Part IV 	</a:t>
            </a:r>
            <a:r>
              <a:rPr lang="en-GB" dirty="0"/>
              <a:t>Putting the framework to use and sharing insights </a:t>
            </a:r>
            <a:endParaRPr lang="es-ES" dirty="0"/>
          </a:p>
          <a:p>
            <a:pPr marL="0" indent="0">
              <a:buNone/>
            </a:pPr>
            <a:r>
              <a:rPr lang="en-GB" b="1" dirty="0"/>
              <a:t>Part V 		</a:t>
            </a:r>
            <a:r>
              <a:rPr lang="en-GB" dirty="0"/>
              <a:t>Synthesising the shared agenda and some implications</a:t>
            </a:r>
          </a:p>
          <a:p>
            <a:pPr marL="0" indent="0">
              <a:buNone/>
            </a:pPr>
            <a:r>
              <a:rPr lang="es-ES" dirty="0"/>
              <a:t>			</a:t>
            </a:r>
            <a:r>
              <a:rPr lang="es-ES" b="1" dirty="0"/>
              <a:t>Q &amp; A</a:t>
            </a:r>
          </a:p>
          <a:p>
            <a:pPr marL="457200" indent="-45720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080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rdoba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2" y="362183"/>
            <a:ext cx="8304241" cy="6218585"/>
          </a:xfrm>
          <a:prstGeom prst="rect">
            <a:avLst/>
          </a:prstGeom>
        </p:spPr>
      </p:pic>
      <p:pic>
        <p:nvPicPr>
          <p:cNvPr id="5" name="Imagen 4" descr="cordoba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68" y="4460826"/>
            <a:ext cx="3196232" cy="2397174"/>
          </a:xfrm>
          <a:prstGeom prst="rect">
            <a:avLst/>
          </a:prstGeom>
        </p:spPr>
      </p:pic>
      <p:pic>
        <p:nvPicPr>
          <p:cNvPr id="6" name="Imagen 5" descr="Cordoba-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17534" r="22766" b="2180"/>
          <a:stretch/>
        </p:blipFill>
        <p:spPr>
          <a:xfrm>
            <a:off x="0" y="3085566"/>
            <a:ext cx="2253343" cy="3772434"/>
          </a:xfrm>
          <a:prstGeom prst="rect">
            <a:avLst/>
          </a:prstGeom>
        </p:spPr>
      </p:pic>
      <p:pic>
        <p:nvPicPr>
          <p:cNvPr id="7" name="Imagen 6" descr="1978639_10207324055565860_2551754449399287522_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0" t="18874" r="36329" b="17183"/>
          <a:stretch/>
        </p:blipFill>
        <p:spPr>
          <a:xfrm>
            <a:off x="9083994" y="0"/>
            <a:ext cx="3019779" cy="3203222"/>
          </a:xfrm>
          <a:prstGeom prst="rect">
            <a:avLst/>
          </a:prstGeom>
        </p:spPr>
      </p:pic>
      <p:pic>
        <p:nvPicPr>
          <p:cNvPr id="8" name="Imagen 7" descr="cordoba 6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 r="39506" b="41563"/>
          <a:stretch/>
        </p:blipFill>
        <p:spPr>
          <a:xfrm>
            <a:off x="0" y="0"/>
            <a:ext cx="4225702" cy="2511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7149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Part I 	</a:t>
            </a:r>
          </a:p>
        </p:txBody>
      </p:sp>
    </p:spTree>
    <p:extLst>
      <p:ext uri="{BB962C8B-B14F-4D97-AF65-F5344CB8AC3E}">
        <p14:creationId xmlns:p14="http://schemas.microsoft.com/office/powerpoint/2010/main" val="123141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purposes</a:t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856071"/>
            <a:ext cx="9601196" cy="4261637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b="1" dirty="0"/>
              <a:t>The purposes of this work:</a:t>
            </a:r>
            <a:endParaRPr lang="es-ES" sz="2200" b="1" dirty="0"/>
          </a:p>
          <a:p>
            <a:pPr lvl="0"/>
            <a:r>
              <a:rPr lang="en-GB" sz="2200" dirty="0"/>
              <a:t>To understand the ecologies of emerging English language curricula (henceforth, “the ecologies”) </a:t>
            </a:r>
          </a:p>
          <a:p>
            <a:pPr lvl="0"/>
            <a:r>
              <a:rPr lang="en-GB" sz="2200" dirty="0"/>
              <a:t>To </a:t>
            </a:r>
            <a:r>
              <a:rPr lang="en-GB" sz="2200" dirty="0">
                <a:solidFill>
                  <a:schemeClr val="tx1"/>
                </a:solidFill>
              </a:rPr>
              <a:t>identify</a:t>
            </a:r>
            <a:r>
              <a:rPr lang="en-GB" sz="2200" dirty="0"/>
              <a:t> implications for the practice of Teaching English to Speakers of Other Languages (TESOL) </a:t>
            </a:r>
            <a:endParaRPr lang="es-ES" sz="2200" dirty="0"/>
          </a:p>
          <a:p>
            <a:pPr lvl="0"/>
            <a:r>
              <a:rPr lang="en-GB" sz="2200" dirty="0"/>
              <a:t>To enrich our specialist’s experiences through an appreciation of the ecologies of the other contexts</a:t>
            </a:r>
            <a:endParaRPr lang="en-GB" sz="2200" strike="sngStrike" dirty="0"/>
          </a:p>
          <a:p>
            <a:pPr lvl="0"/>
            <a:r>
              <a:rPr lang="en-GB" sz="2200" dirty="0"/>
              <a:t>To contribute to a better understanding of the complexities of the TESOL world</a:t>
            </a:r>
          </a:p>
          <a:p>
            <a:pPr marL="0" lvl="0" indent="0">
              <a:buNone/>
            </a:pPr>
            <a:r>
              <a:rPr lang="en-GB" sz="2200" b="1" dirty="0"/>
              <a:t>The purpose of this presentation:</a:t>
            </a:r>
          </a:p>
          <a:p>
            <a:r>
              <a:rPr lang="en-GB" sz="2200" dirty="0"/>
              <a:t>To share what we have learned so far concerning the ecologies</a:t>
            </a:r>
          </a:p>
          <a:p>
            <a:r>
              <a:rPr lang="en-GB" sz="2200" dirty="0"/>
              <a:t>To introduce you to our mapping device we developed and how to put it in use</a:t>
            </a:r>
          </a:p>
          <a:p>
            <a:r>
              <a:rPr lang="en-GB" sz="2200" dirty="0"/>
              <a:t>To demonstrate how it might be applied to suit other purposes</a:t>
            </a:r>
            <a:endParaRPr lang="es-E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24254" y="633018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 I 	</a:t>
            </a:r>
          </a:p>
        </p:txBody>
      </p:sp>
    </p:spTree>
    <p:extLst>
      <p:ext uri="{BB962C8B-B14F-4D97-AF65-F5344CB8AC3E}">
        <p14:creationId xmlns:p14="http://schemas.microsoft.com/office/powerpoint/2010/main" val="38351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4254" y="633018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 II 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0" y="1002349"/>
            <a:ext cx="10058400" cy="5098795"/>
          </a:xfrm>
          <a:prstGeom prst="rect">
            <a:avLst/>
          </a:prstGeom>
        </p:spPr>
      </p:pic>
      <p:pic>
        <p:nvPicPr>
          <p:cNvPr id="1026" name="Picture 2" descr="https://cdn2.iconfinder.com/data/icons/perfect-flat-icons-2/512/Location_marker_pin_map_gp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14" y="1857890"/>
            <a:ext cx="1181343" cy="11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dn2.iconfinder.com/data/icons/perfect-flat-icons-2/512/Location_marker_pin_map_gp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23" y="2675575"/>
            <a:ext cx="1181343" cy="11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dn2.iconfinder.com/data/icons/perfect-flat-icons-2/512/Location_marker_pin_map_gp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76" y="1189675"/>
            <a:ext cx="1181343" cy="11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2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21660"/>
            <a:ext cx="9601196" cy="1303867"/>
          </a:xfrm>
        </p:spPr>
        <p:txBody>
          <a:bodyPr>
            <a:normAutofit/>
          </a:bodyPr>
          <a:lstStyle/>
          <a:p>
            <a:r>
              <a:rPr lang="en-GB" sz="3600" dirty="0"/>
              <a:t>English language situations in our contexts: similarities and differences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84853"/>
            <a:ext cx="9601196" cy="442253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200" dirty="0"/>
              <a:t>English as a Foreign Language; Expanding circle countries </a:t>
            </a:r>
            <a:r>
              <a:rPr lang="en-GB" sz="2000" dirty="0"/>
              <a:t>(</a:t>
            </a:r>
            <a:r>
              <a:rPr lang="en-GB" sz="2000" dirty="0" err="1"/>
              <a:t>Kachru</a:t>
            </a:r>
            <a:r>
              <a:rPr lang="en-GB" sz="2000" dirty="0"/>
              <a:t>, e.g. 1992, 1996)</a:t>
            </a:r>
            <a:endParaRPr lang="en-GB" sz="2200" dirty="0"/>
          </a:p>
          <a:p>
            <a:r>
              <a:rPr lang="en-GB" sz="2200" dirty="0"/>
              <a:t>English as working language of ASEAN and EU (+23 more)</a:t>
            </a:r>
          </a:p>
          <a:p>
            <a:r>
              <a:rPr lang="en-GB" sz="2200" dirty="0"/>
              <a:t>Importance of English in education, business, employment and tourism; the language of the elites in Indonesia </a:t>
            </a:r>
          </a:p>
          <a:p>
            <a:r>
              <a:rPr lang="en-GB" sz="2200" dirty="0"/>
              <a:t>English as a compulsory subject (basic education, higher education in Thailand; secondary and higher education in Indonesia; A </a:t>
            </a:r>
            <a:r>
              <a:rPr lang="en-GB" sz="2200" b="1" u="sng" dirty="0"/>
              <a:t>foreign </a:t>
            </a:r>
            <a:r>
              <a:rPr lang="en-GB" sz="2200" dirty="0"/>
              <a:t>language compulsory in Spain)</a:t>
            </a:r>
          </a:p>
          <a:p>
            <a:r>
              <a:rPr lang="en-GB" sz="2200" dirty="0"/>
              <a:t>Societies becoming more multicultural and multilingual in terms of language education; English as the dominant foreign language taught; the promotion of the teaching and learning of other foreign languages in EU and ASEAN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254" y="633018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 II 	</a:t>
            </a:r>
          </a:p>
        </p:txBody>
      </p:sp>
    </p:spTree>
    <p:extLst>
      <p:ext uri="{BB962C8B-B14F-4D97-AF65-F5344CB8AC3E}">
        <p14:creationId xmlns:p14="http://schemas.microsoft.com/office/powerpoint/2010/main" val="14391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002350"/>
            <a:ext cx="9601196" cy="1303867"/>
          </a:xfrm>
        </p:spPr>
        <p:txBody>
          <a:bodyPr>
            <a:normAutofit/>
          </a:bodyPr>
          <a:lstStyle/>
          <a:p>
            <a:r>
              <a:rPr lang="en-GB" sz="3600" dirty="0"/>
              <a:t>The development of the framework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5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3.1 The ecologies thinking and Appropriate Methodology</a:t>
            </a:r>
          </a:p>
          <a:p>
            <a:r>
              <a:rPr lang="es-ES" sz="2200" dirty="0"/>
              <a:t>“</a:t>
            </a:r>
            <a:r>
              <a:rPr lang="es-ES" sz="2200" dirty="0" err="1"/>
              <a:t>best</a:t>
            </a:r>
            <a:r>
              <a:rPr lang="es-ES" sz="2200" dirty="0"/>
              <a:t> </a:t>
            </a:r>
            <a:r>
              <a:rPr lang="es-ES" sz="2200" dirty="0" err="1"/>
              <a:t>practice</a:t>
            </a:r>
            <a:r>
              <a:rPr lang="es-ES" sz="2200" dirty="0"/>
              <a:t>” , “</a:t>
            </a:r>
            <a:r>
              <a:rPr lang="es-ES" sz="2200" dirty="0" err="1"/>
              <a:t>best</a:t>
            </a:r>
            <a:r>
              <a:rPr lang="es-ES" sz="2200" dirty="0"/>
              <a:t> </a:t>
            </a:r>
            <a:r>
              <a:rPr lang="es-ES" sz="2200" dirty="0" err="1"/>
              <a:t>methodology</a:t>
            </a:r>
            <a:r>
              <a:rPr lang="es-ES" sz="2200" dirty="0"/>
              <a:t>” in TESOL</a:t>
            </a:r>
          </a:p>
          <a:p>
            <a:r>
              <a:rPr lang="es-ES" sz="2200" dirty="0" err="1"/>
              <a:t>Adrian</a:t>
            </a:r>
            <a:r>
              <a:rPr lang="es-ES" sz="2200" dirty="0"/>
              <a:t> Holliday (1994) </a:t>
            </a:r>
            <a:r>
              <a:rPr lang="es-ES" sz="2200" dirty="0" err="1"/>
              <a:t>Appropriate</a:t>
            </a:r>
            <a:r>
              <a:rPr lang="es-ES" sz="2200" dirty="0"/>
              <a:t> </a:t>
            </a:r>
            <a:r>
              <a:rPr lang="es-ES" sz="2200" dirty="0" err="1"/>
              <a:t>Methodology</a:t>
            </a:r>
            <a:endParaRPr lang="es-ES" sz="2200" dirty="0"/>
          </a:p>
          <a:p>
            <a:r>
              <a:rPr lang="es-ES" sz="2200" dirty="0"/>
              <a:t>Host Culture </a:t>
            </a:r>
            <a:r>
              <a:rPr lang="es-ES" sz="2200" dirty="0" err="1"/>
              <a:t>Complex</a:t>
            </a:r>
            <a:r>
              <a:rPr lang="es-ES" sz="2200" dirty="0"/>
              <a:t> (HCC, </a:t>
            </a:r>
            <a:r>
              <a:rPr lang="es-ES" sz="2200" dirty="0" err="1"/>
              <a:t>ibid</a:t>
            </a:r>
            <a:r>
              <a:rPr lang="es-ES" sz="2200" dirty="0"/>
              <a:t>, p. 29 ) </a:t>
            </a:r>
          </a:p>
          <a:p>
            <a:r>
              <a:rPr lang="es-ES" sz="2200" dirty="0" err="1"/>
              <a:t>Ecological</a:t>
            </a:r>
            <a:r>
              <a:rPr lang="es-ES" sz="2200" dirty="0"/>
              <a:t> </a:t>
            </a:r>
            <a:r>
              <a:rPr lang="es-ES" sz="2200" dirty="0" err="1"/>
              <a:t>thinking</a:t>
            </a:r>
            <a:endParaRPr lang="es-ES" sz="2200" dirty="0"/>
          </a:p>
          <a:p>
            <a:endParaRPr lang="es-ES" sz="2200" dirty="0"/>
          </a:p>
          <a:p>
            <a:endParaRPr lang="es-ES" sz="2200" dirty="0"/>
          </a:p>
          <a:p>
            <a:endParaRPr lang="es-E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24254" y="633018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 III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63" y="3001106"/>
            <a:ext cx="42386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04309" y="3066108"/>
            <a:ext cx="32503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849499" y="5344792"/>
            <a:ext cx="378475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Mapping the ecologies of the emerging English language curricula (Adapted from Holliday, 1994, p.29)</a:t>
            </a:r>
            <a:r>
              <a:rPr lang="es-E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254" y="633018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 III	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2798" y="2856568"/>
            <a:ext cx="3274454" cy="20412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     </a:t>
            </a:r>
          </a:p>
          <a:p>
            <a:r>
              <a:rPr lang="en-US" b="1" dirty="0">
                <a:solidFill>
                  <a:prstClr val="black"/>
                </a:solidFill>
              </a:rPr>
              <a:t>      					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		English 		language 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		curricula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1605" y="2202075"/>
            <a:ext cx="3587754" cy="1868971"/>
          </a:xfrm>
          <a:prstGeom prst="rect">
            <a:avLst/>
          </a:prstGeom>
          <a:noFill/>
          <a:ln w="31750" cmpd="dbl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prstClr val="black"/>
                </a:solidFill>
              </a:rPr>
              <a:t>             </a:t>
            </a:r>
            <a:r>
              <a:rPr lang="en-US" b="1" dirty="0">
                <a:solidFill>
                  <a:prstClr val="black"/>
                </a:solidFill>
              </a:rPr>
              <a:t>4. Sub-national </a:t>
            </a:r>
          </a:p>
          <a:p>
            <a:r>
              <a:rPr lang="en-US" b="1" dirty="0">
                <a:solidFill>
                  <a:prstClr val="black"/>
                </a:solidFill>
              </a:rPr>
              <a:t>                (region)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2987" y="1953320"/>
            <a:ext cx="3858077" cy="3256669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prstClr val="black"/>
                </a:solidFill>
              </a:rPr>
              <a:t>5. Teachers’ </a:t>
            </a:r>
          </a:p>
          <a:p>
            <a:r>
              <a:rPr lang="en-US" b="1" dirty="0">
                <a:solidFill>
                  <a:prstClr val="black"/>
                </a:solidFill>
              </a:rPr>
              <a:t>perspectives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7048" y="958542"/>
            <a:ext cx="3902636" cy="3449437"/>
          </a:xfrm>
          <a:prstGeom prst="rect">
            <a:avLst/>
          </a:pr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prstClr val="black"/>
                </a:solidFill>
              </a:rPr>
              <a:t>           </a:t>
            </a:r>
            <a:r>
              <a:rPr lang="en-US" b="1" dirty="0">
                <a:solidFill>
                  <a:prstClr val="black"/>
                </a:solidFill>
              </a:rPr>
              <a:t>2.  Supranational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4370" y="658481"/>
            <a:ext cx="3865418" cy="46863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prstClr val="black"/>
                </a:solidFill>
              </a:rPr>
              <a:t>1. Global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4023" y="2758051"/>
            <a:ext cx="3652061" cy="2775395"/>
          </a:xfrm>
          <a:prstGeom prst="rect">
            <a:avLst/>
          </a:prstGeom>
          <a:noFill/>
          <a:ln w="31750" cmpd="dbl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prstClr val="black"/>
                </a:solidFill>
              </a:rPr>
              <a:t>6. Examination</a:t>
            </a:r>
          </a:p>
          <a:p>
            <a:r>
              <a:rPr lang="en-US" b="1" dirty="0">
                <a:solidFill>
                  <a:prstClr val="black"/>
                </a:solidFill>
              </a:rPr>
              <a:t>culture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8833" y="1342962"/>
            <a:ext cx="3893472" cy="3157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prstClr val="black"/>
                </a:solidFill>
              </a:rPr>
              <a:t>                        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        </a:t>
            </a:r>
            <a:r>
              <a:rPr lang="en-US" b="1" dirty="0">
                <a:solidFill>
                  <a:prstClr val="black"/>
                </a:solidFill>
              </a:rPr>
              <a:t>3. National 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       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1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254" y="633018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 IV	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815035" y="498981"/>
            <a:ext cx="9601196" cy="47701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/>
              <a:t>Putting the framework to use and sharing insights </a:t>
            </a:r>
            <a:endParaRPr lang="es-ES" sz="3600" dirty="0"/>
          </a:p>
        </p:txBody>
      </p:sp>
      <p:sp>
        <p:nvSpPr>
          <p:cNvPr id="5" name="Rectangle 4"/>
          <p:cNvSpPr/>
          <p:nvPr/>
        </p:nvSpPr>
        <p:spPr>
          <a:xfrm>
            <a:off x="4978406" y="3331352"/>
            <a:ext cx="3274454" cy="20412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     </a:t>
            </a:r>
          </a:p>
          <a:p>
            <a:r>
              <a:rPr lang="en-US" b="1" dirty="0">
                <a:solidFill>
                  <a:prstClr val="black"/>
                </a:solidFill>
              </a:rPr>
              <a:t>      					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		English 		language 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		curricula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7213" y="2676859"/>
            <a:ext cx="3587754" cy="1868971"/>
          </a:xfrm>
          <a:prstGeom prst="rect">
            <a:avLst/>
          </a:prstGeom>
          <a:noFill/>
          <a:ln w="31750" cmpd="dbl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prstClr val="black"/>
                </a:solidFill>
              </a:rPr>
              <a:t>           </a:t>
            </a:r>
            <a:r>
              <a:rPr lang="en-US" b="1" dirty="0">
                <a:solidFill>
                  <a:prstClr val="black"/>
                </a:solidFill>
              </a:rPr>
              <a:t>4. Sub-national </a:t>
            </a:r>
          </a:p>
          <a:p>
            <a:r>
              <a:rPr lang="en-US" b="1" dirty="0">
                <a:solidFill>
                  <a:prstClr val="black"/>
                </a:solidFill>
              </a:rPr>
              <a:t>                (region)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7836" y="2257354"/>
            <a:ext cx="3858077" cy="3256669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prstClr val="black"/>
                </a:solidFill>
              </a:rPr>
              <a:t>5. Teachers’ </a:t>
            </a:r>
          </a:p>
          <a:p>
            <a:r>
              <a:rPr lang="en-US" b="1" dirty="0">
                <a:solidFill>
                  <a:prstClr val="black"/>
                </a:solidFill>
              </a:rPr>
              <a:t>perspectives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9966" y="1411982"/>
            <a:ext cx="3902636" cy="3449437"/>
          </a:xfrm>
          <a:prstGeom prst="rect">
            <a:avLst/>
          </a:pr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prstClr val="black"/>
                </a:solidFill>
              </a:rPr>
              <a:t>           </a:t>
            </a:r>
            <a:r>
              <a:rPr lang="en-US" b="1" dirty="0">
                <a:solidFill>
                  <a:prstClr val="black"/>
                </a:solidFill>
              </a:rPr>
              <a:t>2.  Supranational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9978" y="1133265"/>
            <a:ext cx="3865418" cy="46863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prstClr val="black"/>
                </a:solidFill>
              </a:rPr>
              <a:t>1. Global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2906" y="3158133"/>
            <a:ext cx="3652061" cy="2775395"/>
          </a:xfrm>
          <a:prstGeom prst="rect">
            <a:avLst/>
          </a:prstGeom>
          <a:noFill/>
          <a:ln w="31750" cmpd="dbl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prstClr val="black"/>
                </a:solidFill>
              </a:rPr>
              <a:t>6. Examination</a:t>
            </a:r>
          </a:p>
          <a:p>
            <a:r>
              <a:rPr lang="en-US" b="1" dirty="0">
                <a:solidFill>
                  <a:prstClr val="black"/>
                </a:solidFill>
              </a:rPr>
              <a:t> culture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4441" y="1817746"/>
            <a:ext cx="3893472" cy="3157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prstClr val="black"/>
                </a:solidFill>
              </a:rPr>
              <a:t>                        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        </a:t>
            </a:r>
            <a:r>
              <a:rPr lang="en-US" b="1" dirty="0">
                <a:solidFill>
                  <a:prstClr val="black"/>
                </a:solidFill>
              </a:rPr>
              <a:t>3. National 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       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Rectángulo 20"/>
          <p:cNvSpPr/>
          <p:nvPr/>
        </p:nvSpPr>
        <p:spPr>
          <a:xfrm>
            <a:off x="8365958" y="5180480"/>
            <a:ext cx="331642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Mapping the ecologies of the emerging English language curricula (Adapted from Holliday, 1994, p.29)</a:t>
            </a:r>
            <a:r>
              <a:rPr lang="es-E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1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651</Words>
  <Application>Microsoft Office PowerPoint</Application>
  <PresentationFormat>Widescreen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Cordia New</vt:lpstr>
      <vt:lpstr>Garamond</vt:lpstr>
      <vt:lpstr>Organic</vt:lpstr>
      <vt:lpstr>Ecologies of Emerging English Language Curricula: Learning from Three Different Contexts</vt:lpstr>
      <vt:lpstr>Outline </vt:lpstr>
      <vt:lpstr>PowerPoint Presentation</vt:lpstr>
      <vt:lpstr>The purposes </vt:lpstr>
      <vt:lpstr>PowerPoint Presentation</vt:lpstr>
      <vt:lpstr>English language situations in our contexts: similarities and differences </vt:lpstr>
      <vt:lpstr>The development of the framework</vt:lpstr>
      <vt:lpstr>PowerPoint Presentation</vt:lpstr>
      <vt:lpstr>PowerPoint Presentation</vt:lpstr>
      <vt:lpstr>PowerPoint Presentation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Siti Fitriyah</dc:creator>
  <cp:lastModifiedBy>Sutraphorn Tantiniranat</cp:lastModifiedBy>
  <cp:revision>120</cp:revision>
  <dcterms:created xsi:type="dcterms:W3CDTF">2015-10-12T08:44:34Z</dcterms:created>
  <dcterms:modified xsi:type="dcterms:W3CDTF">2016-04-24T13:25:02Z</dcterms:modified>
</cp:coreProperties>
</file>