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64" r:id="rId4"/>
    <p:sldId id="265" r:id="rId5"/>
    <p:sldId id="259" r:id="rId6"/>
    <p:sldId id="279" r:id="rId7"/>
    <p:sldId id="295" r:id="rId8"/>
    <p:sldId id="296" r:id="rId9"/>
    <p:sldId id="294" r:id="rId10"/>
    <p:sldId id="293" r:id="rId11"/>
    <p:sldId id="260" r:id="rId12"/>
    <p:sldId id="261" r:id="rId13"/>
    <p:sldId id="270" r:id="rId14"/>
    <p:sldId id="292" r:id="rId15"/>
    <p:sldId id="275" r:id="rId16"/>
    <p:sldId id="297" r:id="rId17"/>
    <p:sldId id="285" r:id="rId18"/>
    <p:sldId id="278" r:id="rId19"/>
    <p:sldId id="290" r:id="rId20"/>
    <p:sldId id="269"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69" autoAdjust="0"/>
  </p:normalViewPr>
  <p:slideViewPr>
    <p:cSldViewPr>
      <p:cViewPr>
        <p:scale>
          <a:sx n="85" d="100"/>
          <a:sy n="85" d="100"/>
        </p:scale>
        <p:origin x="-2064"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C1B93-9A13-49EF-94F5-A0A0175B91F6}" type="datetimeFigureOut">
              <a:rPr lang="en-GB" smtClean="0"/>
              <a:t>26/11/2016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258DD6-8E37-45E2-B00C-142AD5A99BEA}" type="slidenum">
              <a:rPr lang="en-GB" smtClean="0"/>
              <a:t>‹#›</a:t>
            </a:fld>
            <a:endParaRPr lang="en-GB"/>
          </a:p>
        </p:txBody>
      </p:sp>
    </p:spTree>
    <p:extLst>
      <p:ext uri="{BB962C8B-B14F-4D97-AF65-F5344CB8AC3E}">
        <p14:creationId xmlns:p14="http://schemas.microsoft.com/office/powerpoint/2010/main" val="2324324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ea typeface="ＭＳ Ｐゴシック" pitchFamily="34" charset="-128"/>
              </a:rPr>
              <a:t>Mediators of their own – and others’ – linguistic and cultural resources as part of research processes/practice …. </a:t>
            </a:r>
          </a:p>
          <a:p>
            <a:r>
              <a:rPr lang="en-US" altLang="en-US" dirty="0" smtClean="0">
                <a:ea typeface="ＭＳ Ｐゴシック" pitchFamily="34" charset="-128"/>
              </a:rPr>
              <a:t>…. With a focus on researchers’ preparation for, and habits of mind regarding, research practice with multilingual potential</a:t>
            </a:r>
          </a:p>
          <a:p>
            <a:r>
              <a:rPr lang="en-US" altLang="en-US" dirty="0" smtClean="0">
                <a:ea typeface="ＭＳ Ｐゴシック" pitchFamily="34" charset="-128"/>
              </a:rPr>
              <a:t>Mediating the needs of all those involved in the research and researched activity through such </a:t>
            </a:r>
            <a:r>
              <a:rPr lang="en-US" altLang="en-US" dirty="0" err="1" smtClean="0">
                <a:ea typeface="ＭＳ Ｐゴシック" pitchFamily="34" charset="-128"/>
              </a:rPr>
              <a:t>languaging</a:t>
            </a:r>
            <a:r>
              <a:rPr lang="en-US" altLang="en-US" dirty="0" smtClean="0">
                <a:ea typeface="ＭＳ Ｐゴシック" pitchFamily="34" charset="-128"/>
              </a:rPr>
              <a:t> and culturing </a:t>
            </a:r>
            <a:endParaRPr lang="en-US" altLang="en-US" dirty="0" smtClean="0">
              <a:ea typeface="ＭＳ Ｐゴシック" pitchFamily="34"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B38B30E-A4EC-4905-81E1-50418ADB3140}" type="slidenum">
              <a:rPr lang="en-US" altLang="en-US">
                <a:latin typeface="Arial" charset="0"/>
              </a:rPr>
              <a:pPr eaLnBrk="1" hangingPunct="1">
                <a:spcBef>
                  <a:spcPct val="0"/>
                </a:spcBef>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from BAAL 2015</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11</a:t>
            </a:fld>
            <a:endParaRPr lang="en-GB"/>
          </a:p>
        </p:txBody>
      </p:sp>
    </p:spTree>
    <p:extLst>
      <p:ext uri="{BB962C8B-B14F-4D97-AF65-F5344CB8AC3E}">
        <p14:creationId xmlns:p14="http://schemas.microsoft.com/office/powerpoint/2010/main" val="1531989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a bit about intentionality</a:t>
            </a:r>
            <a:r>
              <a:rPr lang="en-US" baseline="0" dirty="0" smtClean="0"/>
              <a:t> a</a:t>
            </a:r>
            <a:r>
              <a:rPr lang="en-US" dirty="0" smtClean="0"/>
              <a:t>nd purposefulness?</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17</a:t>
            </a:fld>
            <a:endParaRPr lang="en-GB"/>
          </a:p>
        </p:txBody>
      </p:sp>
    </p:spTree>
    <p:extLst>
      <p:ext uri="{BB962C8B-B14F-4D97-AF65-F5344CB8AC3E}">
        <p14:creationId xmlns:p14="http://schemas.microsoft.com/office/powerpoint/2010/main" val="3310446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71540017-8988-4AE9-B611-726AAD4509D1}" type="slidenum">
              <a:rPr lang="en-US" altLang="en-US"/>
              <a:pPr/>
              <a:t>18</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20</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21</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developing focus from an initial instrumental one (on researcher thinking simply) to a much broader focus and much greater complexity of design and </a:t>
            </a:r>
            <a:r>
              <a:rPr lang="en-US" dirty="0" err="1" smtClean="0"/>
              <a:t>conceptualisation</a:t>
            </a:r>
            <a:r>
              <a:rPr lang="en-US" dirty="0" smtClean="0"/>
              <a:t> </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2</a:t>
            </a:fld>
            <a:endParaRPr lang="en-GB"/>
          </a:p>
        </p:txBody>
      </p:sp>
    </p:spTree>
    <p:extLst>
      <p:ext uri="{BB962C8B-B14F-4D97-AF65-F5344CB8AC3E}">
        <p14:creationId xmlns:p14="http://schemas.microsoft.com/office/powerpoint/2010/main" val="1135433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 twin points of understanding our task ---- project RQs + PI thinking</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3</a:t>
            </a:fld>
            <a:endParaRPr lang="en-GB"/>
          </a:p>
        </p:txBody>
      </p:sp>
    </p:spTree>
    <p:extLst>
      <p:ext uri="{BB962C8B-B14F-4D97-AF65-F5344CB8AC3E}">
        <p14:creationId xmlns:p14="http://schemas.microsoft.com/office/powerpoint/2010/main" val="3286454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today on engagement between RMTC Hub and C1 and CS3 plus on the ‘hotspot’ arising in between these engagements</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4</a:t>
            </a:fld>
            <a:endParaRPr lang="en-GB"/>
          </a:p>
        </p:txBody>
      </p:sp>
    </p:spTree>
    <p:extLst>
      <p:ext uri="{BB962C8B-B14F-4D97-AF65-F5344CB8AC3E}">
        <p14:creationId xmlns:p14="http://schemas.microsoft.com/office/powerpoint/2010/main" val="62853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a:t>
            </a:r>
            <a:r>
              <a:rPr lang="en-US" baseline="0" dirty="0" smtClean="0"/>
              <a:t> CS experiences</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5</a:t>
            </a:fld>
            <a:endParaRPr lang="en-GB"/>
          </a:p>
        </p:txBody>
      </p:sp>
    </p:spTree>
    <p:extLst>
      <p:ext uri="{BB962C8B-B14F-4D97-AF65-F5344CB8AC3E}">
        <p14:creationId xmlns:p14="http://schemas.microsoft.com/office/powerpoint/2010/main" val="388266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 and </a:t>
            </a:r>
            <a:r>
              <a:rPr lang="en-US" dirty="0" err="1" smtClean="0"/>
              <a:t>Julien’s</a:t>
            </a:r>
            <a:r>
              <a:rPr lang="en-US" dirty="0" smtClean="0"/>
              <a:t> 2-day seminar in Glasgow in April 2016</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7</a:t>
            </a:fld>
            <a:endParaRPr lang="en-GB"/>
          </a:p>
        </p:txBody>
      </p:sp>
    </p:spTree>
    <p:extLst>
      <p:ext uri="{BB962C8B-B14F-4D97-AF65-F5344CB8AC3E}">
        <p14:creationId xmlns:p14="http://schemas.microsoft.com/office/powerpoint/2010/main" val="4120936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Julien’s</a:t>
            </a:r>
            <a:r>
              <a:rPr lang="en-US" dirty="0" smtClean="0"/>
              <a:t> blog posting of February 2015</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8</a:t>
            </a:fld>
            <a:endParaRPr lang="en-GB"/>
          </a:p>
        </p:txBody>
      </p:sp>
    </p:spTree>
    <p:extLst>
      <p:ext uri="{BB962C8B-B14F-4D97-AF65-F5344CB8AC3E}">
        <p14:creationId xmlns:p14="http://schemas.microsoft.com/office/powerpoint/2010/main" val="3970954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9</a:t>
            </a:fld>
            <a:endParaRPr lang="en-GB"/>
          </a:p>
        </p:txBody>
      </p:sp>
    </p:spTree>
    <p:extLst>
      <p:ext uri="{BB962C8B-B14F-4D97-AF65-F5344CB8AC3E}">
        <p14:creationId xmlns:p14="http://schemas.microsoft.com/office/powerpoint/2010/main" val="59629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April 2015</a:t>
            </a:r>
            <a:endParaRPr lang="en-US" dirty="0"/>
          </a:p>
        </p:txBody>
      </p:sp>
      <p:sp>
        <p:nvSpPr>
          <p:cNvPr id="4" name="Slide Number Placeholder 3"/>
          <p:cNvSpPr>
            <a:spLocks noGrp="1"/>
          </p:cNvSpPr>
          <p:nvPr>
            <p:ph type="sldNum" sz="quarter" idx="10"/>
          </p:nvPr>
        </p:nvSpPr>
        <p:spPr/>
        <p:txBody>
          <a:bodyPr/>
          <a:lstStyle/>
          <a:p>
            <a:fld id="{E8258DD6-8E37-45E2-B00C-142AD5A99BEA}" type="slidenum">
              <a:rPr lang="en-GB" smtClean="0"/>
              <a:t>10</a:t>
            </a:fld>
            <a:endParaRPr lang="en-GB"/>
          </a:p>
        </p:txBody>
      </p:sp>
    </p:spTree>
    <p:extLst>
      <p:ext uri="{BB962C8B-B14F-4D97-AF65-F5344CB8AC3E}">
        <p14:creationId xmlns:p14="http://schemas.microsoft.com/office/powerpoint/2010/main" val="1395712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5D67CB-4889-472C-AEBC-58E8D535ECC7}"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1027199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5D67CB-4889-472C-AEBC-58E8D535ECC7}"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238499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5D67CB-4889-472C-AEBC-58E8D535ECC7}"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328045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5D67CB-4889-472C-AEBC-58E8D535ECC7}"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313422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D67CB-4889-472C-AEBC-58E8D535ECC7}" type="datetimeFigureOut">
              <a:rPr lang="en-GB" smtClean="0"/>
              <a:t>26/11/2016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203195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5D67CB-4889-472C-AEBC-58E8D535ECC7}" type="datetimeFigureOut">
              <a:rPr lang="en-GB" smtClean="0"/>
              <a:t>26/11/2016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8980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5D67CB-4889-472C-AEBC-58E8D535ECC7}" type="datetimeFigureOut">
              <a:rPr lang="en-GB" smtClean="0"/>
              <a:t>26/11/2016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1112729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5D67CB-4889-472C-AEBC-58E8D535ECC7}" type="datetimeFigureOut">
              <a:rPr lang="en-GB" smtClean="0"/>
              <a:t>26/11/2016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258928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D67CB-4889-472C-AEBC-58E8D535ECC7}" type="datetimeFigureOut">
              <a:rPr lang="en-GB" smtClean="0"/>
              <a:t>26/11/2016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58948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D67CB-4889-472C-AEBC-58E8D535ECC7}" type="datetimeFigureOut">
              <a:rPr lang="en-GB" smtClean="0"/>
              <a:t>26/11/2016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282127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D67CB-4889-472C-AEBC-58E8D535ECC7}" type="datetimeFigureOut">
              <a:rPr lang="en-GB" smtClean="0"/>
              <a:t>26/11/2016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79BE66-4A47-4899-98CB-DD7CA2E22B27}" type="slidenum">
              <a:rPr lang="en-GB" smtClean="0"/>
              <a:t>‹#›</a:t>
            </a:fld>
            <a:endParaRPr lang="en-GB"/>
          </a:p>
        </p:txBody>
      </p:sp>
    </p:spTree>
    <p:extLst>
      <p:ext uri="{BB962C8B-B14F-4D97-AF65-F5344CB8AC3E}">
        <p14:creationId xmlns:p14="http://schemas.microsoft.com/office/powerpoint/2010/main" val="34298901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D67CB-4889-472C-AEBC-58E8D535ECC7}" type="datetimeFigureOut">
              <a:rPr lang="en-GB" smtClean="0"/>
              <a:t>26/11/2016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9BE66-4A47-4899-98CB-DD7CA2E22B27}" type="slidenum">
              <a:rPr lang="en-GB" smtClean="0"/>
              <a:t>‹#›</a:t>
            </a:fld>
            <a:endParaRPr lang="en-GB"/>
          </a:p>
        </p:txBody>
      </p:sp>
    </p:spTree>
    <p:extLst>
      <p:ext uri="{BB962C8B-B14F-4D97-AF65-F5344CB8AC3E}">
        <p14:creationId xmlns:p14="http://schemas.microsoft.com/office/powerpoint/2010/main" val="1744828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researching-multilingually-at-borders.com/"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mailto:Jane.andrewsEDU@uwe.ac.uk" TargetMode="External"/><Relationship Id="rId5" Type="http://schemas.openxmlformats.org/officeDocument/2006/relationships/hyperlink" Target="mailto:jane.andrewsEDU@uwe.ac.uk" TargetMode="External"/><Relationship Id="rId6" Type="http://schemas.openxmlformats.org/officeDocument/2006/relationships/hyperlink" Target="mailto:Richard.Fay@Manchester.ac.uk"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4"/>
          <p:cNvSpPr txBox="1">
            <a:spLocks noChangeArrowheads="1"/>
          </p:cNvSpPr>
          <p:nvPr/>
        </p:nvSpPr>
        <p:spPr bwMode="auto">
          <a:xfrm>
            <a:off x="684212" y="1844824"/>
            <a:ext cx="79914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b="1" dirty="0" smtClean="0"/>
              <a:t>Researchers as mediators: </a:t>
            </a:r>
            <a:r>
              <a:rPr lang="en-GB" altLang="en-US" b="1" dirty="0" err="1" smtClean="0"/>
              <a:t>languaging</a:t>
            </a:r>
            <a:r>
              <a:rPr lang="en-GB" altLang="en-US" b="1" dirty="0" smtClean="0"/>
              <a:t> and culturing when researching </a:t>
            </a:r>
            <a:r>
              <a:rPr lang="en-GB" altLang="en-US" b="1" dirty="0" err="1" smtClean="0"/>
              <a:t>multilingually</a:t>
            </a:r>
            <a:endParaRPr lang="en-GB" altLang="en-US" b="1" dirty="0" smtClean="0"/>
          </a:p>
          <a:p>
            <a:pPr algn="ctr" eaLnBrk="1" hangingPunct="1">
              <a:spcBef>
                <a:spcPct val="0"/>
              </a:spcBef>
              <a:buNone/>
            </a:pPr>
            <a:r>
              <a:rPr lang="en-US" altLang="en-US" sz="2000" dirty="0" smtClean="0">
                <a:latin typeface="+mj-lt"/>
              </a:rPr>
              <a:t>(IALIC 2016, November 25</a:t>
            </a:r>
            <a:r>
              <a:rPr lang="en-US" altLang="en-US" sz="2000" baseline="30000" dirty="0" smtClean="0">
                <a:latin typeface="+mj-lt"/>
              </a:rPr>
              <a:t>th</a:t>
            </a:r>
            <a:r>
              <a:rPr lang="en-US" altLang="en-US" sz="2000" dirty="0" smtClean="0">
                <a:latin typeface="+mj-lt"/>
              </a:rPr>
              <a:t>-27</a:t>
            </a:r>
            <a:r>
              <a:rPr lang="en-US" altLang="en-US" sz="2000" baseline="30000" dirty="0" smtClean="0">
                <a:latin typeface="+mj-lt"/>
              </a:rPr>
              <a:t>th</a:t>
            </a:r>
            <a:r>
              <a:rPr lang="en-US" altLang="en-US" sz="2000" dirty="0" smtClean="0">
                <a:latin typeface="+mj-lt"/>
              </a:rPr>
              <a:t> 2016</a:t>
            </a:r>
            <a:r>
              <a:rPr lang="en-GB" altLang="en-US" sz="2000" dirty="0" smtClean="0">
                <a:latin typeface="+mj-lt"/>
              </a:rPr>
              <a:t>) </a:t>
            </a:r>
            <a:endParaRPr lang="en-US" altLang="en-US" sz="2000" dirty="0">
              <a:latin typeface="+mj-lt"/>
            </a:endParaRPr>
          </a:p>
        </p:txBody>
      </p:sp>
      <p:sp>
        <p:nvSpPr>
          <p:cNvPr id="2052" name="TextBox 1"/>
          <p:cNvSpPr txBox="1">
            <a:spLocks noChangeArrowheads="1"/>
          </p:cNvSpPr>
          <p:nvPr/>
        </p:nvSpPr>
        <p:spPr bwMode="auto">
          <a:xfrm>
            <a:off x="395286" y="4077072"/>
            <a:ext cx="8569325" cy="213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800" b="1" dirty="0" smtClean="0"/>
              <a:t>Jane Andrews &amp; Richard Fay</a:t>
            </a:r>
            <a:endParaRPr lang="en-US" altLang="en-US" sz="2800" b="1" dirty="0"/>
          </a:p>
          <a:p>
            <a:pPr algn="ctr" eaLnBrk="1" hangingPunct="1">
              <a:spcBef>
                <a:spcPts val="1800"/>
              </a:spcBef>
              <a:spcAft>
                <a:spcPts val="600"/>
              </a:spcAft>
              <a:buFontTx/>
              <a:buNone/>
            </a:pPr>
            <a:r>
              <a:rPr lang="en-US" altLang="en-US" sz="1600" dirty="0"/>
              <a:t>o</a:t>
            </a:r>
            <a:r>
              <a:rPr lang="en-US" altLang="en-US" sz="1600" dirty="0" smtClean="0"/>
              <a:t>n behalf of the </a:t>
            </a:r>
            <a:r>
              <a:rPr lang="en-US" altLang="en-US" sz="1600" b="1" dirty="0"/>
              <a:t>RMTC </a:t>
            </a:r>
            <a:r>
              <a:rPr lang="en-US" altLang="en-US" sz="1600" b="1" dirty="0" smtClean="0"/>
              <a:t>Hub </a:t>
            </a:r>
            <a:r>
              <a:rPr lang="en-US" altLang="en-US" sz="1600" dirty="0" smtClean="0"/>
              <a:t>(esp. </a:t>
            </a:r>
            <a:r>
              <a:rPr lang="en-US" altLang="en-US" sz="1600" dirty="0" err="1" smtClean="0"/>
              <a:t>P</a:t>
            </a:r>
            <a:r>
              <a:rPr lang="en-US" altLang="en-US" sz="1600" dirty="0" err="1" smtClean="0"/>
              <a:t>rue</a:t>
            </a:r>
            <a:r>
              <a:rPr lang="en-US" altLang="en-US" sz="1600" dirty="0" smtClean="0"/>
              <a:t> Holmes and Mariam </a:t>
            </a:r>
            <a:r>
              <a:rPr lang="en-US" altLang="en-US" sz="1600" dirty="0" err="1"/>
              <a:t>A</a:t>
            </a:r>
            <a:r>
              <a:rPr lang="en-US" altLang="en-US" sz="1600" dirty="0" err="1" smtClean="0"/>
              <a:t>ttia</a:t>
            </a:r>
            <a:r>
              <a:rPr lang="en-US" altLang="en-US" sz="1600" dirty="0" smtClean="0"/>
              <a:t>) of </a:t>
            </a:r>
            <a:r>
              <a:rPr lang="en-US" altLang="en-US" sz="1600" dirty="0"/>
              <a:t>the </a:t>
            </a:r>
            <a:endParaRPr lang="en-US" altLang="en-US" sz="1600" dirty="0" smtClean="0"/>
          </a:p>
          <a:p>
            <a:pPr algn="ctr" eaLnBrk="1" hangingPunct="1">
              <a:spcBef>
                <a:spcPts val="0"/>
              </a:spcBef>
              <a:spcAft>
                <a:spcPts val="600"/>
              </a:spcAft>
              <a:buFontTx/>
              <a:buNone/>
            </a:pPr>
            <a:r>
              <a:rPr lang="en-US" altLang="en-US" sz="1600" b="1" i="1" dirty="0" smtClean="0">
                <a:hlinkClick r:id="rId4"/>
              </a:rPr>
              <a:t>Researching </a:t>
            </a:r>
            <a:r>
              <a:rPr lang="en-US" altLang="en-US" sz="1600" b="1" i="1" dirty="0" err="1">
                <a:hlinkClick r:id="rId4"/>
              </a:rPr>
              <a:t>Multilingually</a:t>
            </a:r>
            <a:r>
              <a:rPr lang="en-US" altLang="en-US" sz="1600" b="1" i="1" dirty="0">
                <a:hlinkClick r:id="rId4"/>
              </a:rPr>
              <a:t> at the Borders of Language, the Body, Law and the State</a:t>
            </a:r>
            <a:r>
              <a:rPr lang="en-US" altLang="en-US" sz="1600" b="1" i="1" dirty="0"/>
              <a:t> </a:t>
            </a:r>
            <a:endParaRPr lang="en-US" altLang="en-US" sz="1600" b="1" i="1" dirty="0" smtClean="0"/>
          </a:p>
          <a:p>
            <a:pPr algn="ctr" eaLnBrk="1" hangingPunct="1">
              <a:spcBef>
                <a:spcPts val="0"/>
              </a:spcBef>
              <a:buFontTx/>
              <a:buNone/>
            </a:pPr>
            <a:r>
              <a:rPr lang="en-US" altLang="en-US" sz="1600" dirty="0" smtClean="0"/>
              <a:t>project (</a:t>
            </a:r>
            <a:r>
              <a:rPr lang="en-US" altLang="en-US" sz="1600" dirty="0"/>
              <a:t>AHRC) (AH/L006936/1</a:t>
            </a:r>
            <a:r>
              <a:rPr lang="en-US" altLang="en-US" sz="1600" dirty="0" smtClean="0"/>
              <a:t>)</a:t>
            </a:r>
          </a:p>
          <a:p>
            <a:pPr algn="ctr" eaLnBrk="1" hangingPunct="1">
              <a:spcBef>
                <a:spcPts val="0"/>
              </a:spcBef>
              <a:buFontTx/>
              <a:buNone/>
            </a:pPr>
            <a:endParaRPr lang="en-US" altLang="en-US" sz="1600" dirty="0"/>
          </a:p>
          <a:p>
            <a:pPr algn="ctr" eaLnBrk="1" hangingPunct="1">
              <a:spcBef>
                <a:spcPts val="0"/>
              </a:spcBef>
              <a:buFontTx/>
              <a:buNone/>
            </a:pPr>
            <a:r>
              <a:rPr lang="en-US" altLang="en-US" sz="1600" dirty="0" smtClean="0">
                <a:solidFill>
                  <a:srgbClr val="FF0000"/>
                </a:solidFill>
              </a:rPr>
              <a:t>http://researching-multilingually-at-borders.com/</a:t>
            </a:r>
            <a:endParaRPr lang="en-US" altLang="en-US" sz="1600" dirty="0">
              <a:solidFill>
                <a:srgbClr val="FF0000"/>
              </a:solidFill>
            </a:endParaRPr>
          </a:p>
        </p:txBody>
      </p:sp>
    </p:spTree>
    <p:extLst>
      <p:ext uri="{BB962C8B-B14F-4D97-AF65-F5344CB8AC3E}">
        <p14:creationId xmlns:p14="http://schemas.microsoft.com/office/powerpoint/2010/main" val="36854774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sz="2800" b="1" dirty="0">
                <a:solidFill>
                  <a:schemeClr val="bg1"/>
                </a:solidFill>
              </a:rPr>
              <a:t>Researching context-sensitive psycho-social interventions </a:t>
            </a:r>
            <a:r>
              <a:rPr lang="en-GB" sz="2800" b="1" dirty="0" smtClean="0">
                <a:solidFill>
                  <a:schemeClr val="bg1"/>
                </a:solidFill>
              </a:rPr>
              <a:t>(2)</a:t>
            </a:r>
            <a:endParaRPr lang="en-GB" altLang="en-US" sz="2800" b="1" dirty="0">
              <a:solidFill>
                <a:schemeClr val="bg1"/>
              </a:solidFill>
            </a:endParaRPr>
          </a:p>
        </p:txBody>
      </p:sp>
      <p:sp>
        <p:nvSpPr>
          <p:cNvPr id="12292" name="Content Placeholder 2"/>
          <p:cNvSpPr txBox="1">
            <a:spLocks/>
          </p:cNvSpPr>
          <p:nvPr/>
        </p:nvSpPr>
        <p:spPr bwMode="auto">
          <a:xfrm>
            <a:off x="467544" y="1700808"/>
            <a:ext cx="8229600"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285750" indent="-285750">
              <a:buFont typeface="Arial" panose="020B0604020202020204" pitchFamily="34" charset="0"/>
              <a:buChar char="•"/>
            </a:pPr>
            <a:r>
              <a:rPr lang="en-GB" sz="1800" b="1" u="sng" dirty="0"/>
              <a:t>Ross’ Blog</a:t>
            </a:r>
            <a:r>
              <a:rPr lang="en-GB" sz="1800" b="1" dirty="0"/>
              <a:t>: </a:t>
            </a:r>
            <a:r>
              <a:rPr lang="en-GB" sz="1800" dirty="0"/>
              <a:t>“It is important to note that the school that we visited yesterday and the University we visited today only teach students using English. </a:t>
            </a:r>
            <a:r>
              <a:rPr lang="en-GB" sz="1800" dirty="0">
                <a:solidFill>
                  <a:srgbClr val="FF0000"/>
                </a:solidFill>
              </a:rPr>
              <a:t>This highlights the challenges that health professionals might have [having been] taught in a language that is not necessarily the first language </a:t>
            </a:r>
            <a:r>
              <a:rPr lang="en-GB" sz="2000" dirty="0">
                <a:solidFill>
                  <a:srgbClr val="FF0000"/>
                </a:solidFill>
              </a:rPr>
              <a:t>of the people that they subsequently treat.</a:t>
            </a:r>
            <a:r>
              <a:rPr lang="en-GB" sz="2000" dirty="0"/>
              <a:t> I think this serves to highlight the ecological validity and potential utility of the research that we are conducting.”</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“Discussions with both Richard and </a:t>
            </a:r>
            <a:r>
              <a:rPr lang="en-GB" sz="2000" dirty="0" err="1"/>
              <a:t>Katja</a:t>
            </a:r>
            <a:r>
              <a:rPr lang="en-GB" sz="2000" dirty="0"/>
              <a:t> have also allowed me to reflect critically on the methodology that we have been employing and sharpened my awareness around the points in the process where the use of English language training has juxtaposed with the use of </a:t>
            </a:r>
            <a:r>
              <a:rPr lang="en-GB" sz="2000" dirty="0" err="1"/>
              <a:t>Lango</a:t>
            </a:r>
            <a:r>
              <a:rPr lang="en-GB" sz="2000" dirty="0"/>
              <a:t> in the delivery of interviews and the recording of associated information. </a:t>
            </a:r>
            <a:r>
              <a:rPr lang="en-GB" sz="2000" dirty="0">
                <a:solidFill>
                  <a:srgbClr val="FF0000"/>
                </a:solidFill>
              </a:rPr>
              <a:t>I also have to concede that having Richard and </a:t>
            </a:r>
            <a:r>
              <a:rPr lang="en-GB" sz="2000" dirty="0" err="1">
                <a:solidFill>
                  <a:srgbClr val="FF0000"/>
                </a:solidFill>
              </a:rPr>
              <a:t>Katja</a:t>
            </a:r>
            <a:r>
              <a:rPr lang="en-GB" sz="2000" dirty="0">
                <a:solidFill>
                  <a:srgbClr val="FF0000"/>
                </a:solidFill>
              </a:rPr>
              <a:t> in the team has increased the amount of </a:t>
            </a:r>
            <a:r>
              <a:rPr lang="en-GB" sz="2000" dirty="0" err="1">
                <a:solidFill>
                  <a:srgbClr val="FF0000"/>
                </a:solidFill>
              </a:rPr>
              <a:t>Lango</a:t>
            </a:r>
            <a:r>
              <a:rPr lang="en-GB" sz="2000" dirty="0">
                <a:solidFill>
                  <a:srgbClr val="FF0000"/>
                </a:solidFill>
              </a:rPr>
              <a:t> that I have been able to pick up.”</a:t>
            </a:r>
          </a:p>
          <a:p>
            <a:pPr marL="285750" indent="-285750">
              <a:buFont typeface="Arial" panose="020B0604020202020204" pitchFamily="34" charset="0"/>
              <a:buChar char="•"/>
            </a:pPr>
            <a:endParaRPr lang="en-GB" sz="2000" dirty="0"/>
          </a:p>
          <a:p>
            <a:pPr algn="ctr"/>
            <a:r>
              <a:rPr lang="en-US" sz="1600" dirty="0">
                <a:latin typeface="Verdana" pitchFamily="34" charset="0"/>
              </a:rPr>
              <a:t>https://</a:t>
            </a:r>
            <a:r>
              <a:rPr lang="en-US" sz="1600" dirty="0" err="1">
                <a:latin typeface="Verdana" pitchFamily="34" charset="0"/>
              </a:rPr>
              <a:t>rosswhiteblog.wordpress.com</a:t>
            </a:r>
            <a:r>
              <a:rPr lang="en-US" sz="1600" dirty="0">
                <a:latin typeface="Verdana" pitchFamily="34" charset="0"/>
              </a:rPr>
              <a:t>/</a:t>
            </a:r>
          </a:p>
          <a:p>
            <a:pPr marL="0">
              <a:buNone/>
            </a:pPr>
            <a:endParaRPr lang="en-US" sz="2000" dirty="0"/>
          </a:p>
          <a:p>
            <a:pPr>
              <a:spcBef>
                <a:spcPts val="0"/>
              </a:spcBef>
              <a:spcAft>
                <a:spcPts val="600"/>
              </a:spcAft>
              <a:buNone/>
            </a:pPr>
            <a:endParaRPr lang="en-US" altLang="en-US" sz="2400" i="1" dirty="0">
              <a:cs typeface="Arial" charset="0"/>
            </a:endParaRPr>
          </a:p>
        </p:txBody>
      </p:sp>
    </p:spTree>
    <p:extLst>
      <p:ext uri="{BB962C8B-B14F-4D97-AF65-F5344CB8AC3E}">
        <p14:creationId xmlns:p14="http://schemas.microsoft.com/office/powerpoint/2010/main" val="2310306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sz="2400" b="1" dirty="0" smtClean="0">
                <a:solidFill>
                  <a:schemeClr val="bg1"/>
                </a:solidFill>
                <a:latin typeface="Arial" charset="0"/>
              </a:rPr>
              <a:t>Linguistic Preparation </a:t>
            </a:r>
            <a:r>
              <a:rPr lang="en-US" sz="2000" b="1" dirty="0">
                <a:solidFill>
                  <a:schemeClr val="bg1"/>
                </a:solidFill>
                <a:latin typeface="Calibri"/>
                <a:ea typeface="+mn-ea"/>
              </a:rPr>
              <a:t>… </a:t>
            </a:r>
            <a:r>
              <a:rPr lang="en-US" sz="2400" b="1" dirty="0">
                <a:solidFill>
                  <a:schemeClr val="bg1"/>
                </a:solidFill>
                <a:latin typeface="Calibri"/>
                <a:ea typeface="+mn-ea"/>
              </a:rPr>
              <a:t>for Anthropology </a:t>
            </a:r>
            <a:r>
              <a:rPr lang="en-US" sz="2400" b="1" dirty="0" err="1" smtClean="0">
                <a:solidFill>
                  <a:schemeClr val="bg1"/>
                </a:solidFill>
                <a:latin typeface="Calibri"/>
                <a:ea typeface="+mn-ea"/>
              </a:rPr>
              <a:t>etc</a:t>
            </a:r>
            <a:endParaRPr lang="en-GB" altLang="en-US" sz="2400" b="1" dirty="0">
              <a:solidFill>
                <a:schemeClr val="bg1"/>
              </a:solidFill>
            </a:endParaRPr>
          </a:p>
        </p:txBody>
      </p:sp>
      <p:sp>
        <p:nvSpPr>
          <p:cNvPr id="12292" name="Content Placeholder 2"/>
          <p:cNvSpPr txBox="1">
            <a:spLocks/>
          </p:cNvSpPr>
          <p:nvPr/>
        </p:nvSpPr>
        <p:spPr bwMode="auto">
          <a:xfrm>
            <a:off x="457200" y="1700212"/>
            <a:ext cx="8229600" cy="4609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285750" indent="-285750">
              <a:spcBef>
                <a:spcPts val="0"/>
              </a:spcBef>
              <a:spcAft>
                <a:spcPts val="1200"/>
              </a:spcAft>
              <a:buFont typeface="Arial" panose="020B0604020202020204" pitchFamily="34" charset="0"/>
              <a:buChar char="•"/>
            </a:pPr>
            <a:r>
              <a:rPr lang="en-US" sz="2000" dirty="0" err="1" smtClean="0">
                <a:latin typeface="+mn-lt"/>
              </a:rPr>
              <a:t>Nettl</a:t>
            </a:r>
            <a:r>
              <a:rPr lang="en-US" sz="2000" dirty="0" smtClean="0">
                <a:latin typeface="+mn-lt"/>
              </a:rPr>
              <a:t> </a:t>
            </a:r>
            <a:r>
              <a:rPr lang="en-US" sz="2000" dirty="0">
                <a:latin typeface="+mn-lt"/>
              </a:rPr>
              <a:t>(2005): “This dissertation fieldwork [for graduate programs in ethnomusicology], which is preceded by cultural and linguistic preparation, usually </a:t>
            </a:r>
            <a:r>
              <a:rPr lang="en-US" sz="2000" dirty="0" smtClean="0">
                <a:latin typeface="+mn-lt"/>
              </a:rPr>
              <a:t>involves </a:t>
            </a:r>
            <a:r>
              <a:rPr lang="en-US" sz="2000" dirty="0">
                <a:latin typeface="+mn-lt"/>
              </a:rPr>
              <a:t>a year or more of residence in the field venue” (p.6</a:t>
            </a:r>
            <a:r>
              <a:rPr lang="en-US" sz="2000" dirty="0" smtClean="0">
                <a:latin typeface="+mn-lt"/>
              </a:rPr>
              <a:t>).</a:t>
            </a:r>
            <a:endParaRPr lang="en-US" sz="2000" dirty="0">
              <a:latin typeface="+mn-lt"/>
            </a:endParaRPr>
          </a:p>
          <a:p>
            <a:pPr marL="285750" indent="-285750">
              <a:spcBef>
                <a:spcPts val="0"/>
              </a:spcBef>
              <a:spcAft>
                <a:spcPts val="1200"/>
              </a:spcAft>
              <a:buFont typeface="Arial" panose="020B0604020202020204" pitchFamily="34" charset="0"/>
              <a:buChar char="•"/>
            </a:pPr>
            <a:r>
              <a:rPr lang="en-US" sz="2000" dirty="0" err="1">
                <a:solidFill>
                  <a:srgbClr val="FF0000"/>
                </a:solidFill>
                <a:latin typeface="+mn-lt"/>
              </a:rPr>
              <a:t>Tremlett</a:t>
            </a:r>
            <a:r>
              <a:rPr lang="en-US" sz="2000" dirty="0">
                <a:solidFill>
                  <a:srgbClr val="FF0000"/>
                </a:solidFill>
                <a:latin typeface="+mn-lt"/>
              </a:rPr>
              <a:t> (2009): “The experience of researching in a second language is central to the types of ‘claims’ that can be made in ethnographic fieldwork, yet the process of language acquisition is barely explored in anthropological texts” (p.63</a:t>
            </a:r>
            <a:r>
              <a:rPr lang="en-US" sz="2000" dirty="0" smtClean="0">
                <a:solidFill>
                  <a:srgbClr val="FF0000"/>
                </a:solidFill>
                <a:latin typeface="+mn-lt"/>
              </a:rPr>
              <a:t>).</a:t>
            </a:r>
            <a:endParaRPr lang="en-US" sz="2000" dirty="0">
              <a:solidFill>
                <a:srgbClr val="FF0000"/>
              </a:solidFill>
              <a:latin typeface="+mn-lt"/>
            </a:endParaRPr>
          </a:p>
          <a:p>
            <a:pPr marL="285750" indent="-285750">
              <a:spcBef>
                <a:spcPts val="0"/>
              </a:spcBef>
              <a:spcAft>
                <a:spcPts val="1200"/>
              </a:spcAft>
              <a:buFont typeface="Arial" panose="020B0604020202020204" pitchFamily="34" charset="0"/>
              <a:buChar char="•"/>
            </a:pPr>
            <a:r>
              <a:rPr lang="en-GB" sz="2000" dirty="0">
                <a:latin typeface="+mn-lt"/>
              </a:rPr>
              <a:t>Beaudry (1997) – language in ethnomusicological fieldwork in which researcher has insufficient linguistic competence to directly undertake research in the local languages (use of interpreters/ translators</a:t>
            </a:r>
            <a:r>
              <a:rPr lang="en-GB" sz="2000" dirty="0" smtClean="0">
                <a:latin typeface="+mn-lt"/>
              </a:rPr>
              <a:t>).</a:t>
            </a:r>
          </a:p>
          <a:p>
            <a:pPr marL="285750" indent="-285750">
              <a:spcBef>
                <a:spcPts val="1200"/>
              </a:spcBef>
              <a:buFont typeface="Arial" panose="020B0604020202020204" pitchFamily="34" charset="0"/>
              <a:buChar char="•"/>
            </a:pPr>
            <a:r>
              <a:rPr lang="en-GB" sz="2000" dirty="0" smtClean="0">
                <a:solidFill>
                  <a:schemeClr val="tx2">
                    <a:lumMod val="75000"/>
                  </a:schemeClr>
                </a:solidFill>
                <a:latin typeface="+mn-lt"/>
              </a:rPr>
              <a:t>Study Abroad, CMIC/</a:t>
            </a:r>
            <a:r>
              <a:rPr lang="en-GB" sz="2000" dirty="0" err="1" smtClean="0">
                <a:solidFill>
                  <a:schemeClr val="tx2">
                    <a:lumMod val="75000"/>
                  </a:schemeClr>
                </a:solidFill>
                <a:latin typeface="+mn-lt"/>
              </a:rPr>
              <a:t>telecollaboration</a:t>
            </a:r>
            <a:r>
              <a:rPr lang="en-GB" sz="2000" dirty="0" smtClean="0">
                <a:solidFill>
                  <a:schemeClr val="tx2">
                    <a:lumMod val="75000"/>
                  </a:schemeClr>
                </a:solidFill>
                <a:latin typeface="+mn-lt"/>
              </a:rPr>
              <a:t>, Military/peacekeeping, Diplomatic, global health practitioners, business, IC training</a:t>
            </a:r>
            <a:endParaRPr lang="en-US" sz="2000" dirty="0">
              <a:solidFill>
                <a:schemeClr val="tx2">
                  <a:lumMod val="75000"/>
                </a:schemeClr>
              </a:solidFill>
              <a:latin typeface="+mn-lt"/>
            </a:endParaRPr>
          </a:p>
        </p:txBody>
      </p:sp>
    </p:spTree>
    <p:extLst>
      <p:ext uri="{BB962C8B-B14F-4D97-AF65-F5344CB8AC3E}">
        <p14:creationId xmlns:p14="http://schemas.microsoft.com/office/powerpoint/2010/main" val="3772375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Content Placeholder 2"/>
          <p:cNvSpPr txBox="1">
            <a:spLocks/>
          </p:cNvSpPr>
          <p:nvPr/>
        </p:nvSpPr>
        <p:spPr bwMode="auto">
          <a:xfrm>
            <a:off x="457200" y="1676566"/>
            <a:ext cx="8229600" cy="4825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ts val="0"/>
              </a:spcBef>
              <a:spcAft>
                <a:spcPts val="600"/>
              </a:spcAft>
              <a:buNone/>
            </a:pPr>
            <a:r>
              <a:rPr lang="en-US" altLang="en-US" sz="2000" b="1" u="sng" dirty="0" err="1" smtClean="0">
                <a:cs typeface="Arial" charset="0"/>
              </a:rPr>
              <a:t>Translingual</a:t>
            </a:r>
            <a:r>
              <a:rPr lang="en-US" altLang="en-US" sz="2000" b="1" u="sng" dirty="0" smtClean="0">
                <a:cs typeface="Arial" charset="0"/>
              </a:rPr>
              <a:t> Practice</a:t>
            </a:r>
            <a:r>
              <a:rPr lang="en-US" altLang="en-US" sz="2000" dirty="0" smtClean="0">
                <a:cs typeface="Arial" charset="0"/>
              </a:rPr>
              <a:t> </a:t>
            </a:r>
            <a:r>
              <a:rPr lang="en-GB" sz="1600" dirty="0"/>
              <a:t>(</a:t>
            </a:r>
            <a:r>
              <a:rPr lang="en-GB" sz="1600" dirty="0" err="1"/>
              <a:t>Canagarajah</a:t>
            </a:r>
            <a:r>
              <a:rPr lang="en-GB" sz="1600" dirty="0"/>
              <a:t>, </a:t>
            </a:r>
            <a:r>
              <a:rPr lang="en-GB" sz="1600" dirty="0" smtClean="0"/>
              <a:t>2013) </a:t>
            </a:r>
            <a:endParaRPr lang="en-US" altLang="en-US" sz="1600" b="1" u="sng" dirty="0" smtClean="0">
              <a:cs typeface="Arial" charset="0"/>
            </a:endParaRPr>
          </a:p>
          <a:p>
            <a:pPr marL="0">
              <a:spcBef>
                <a:spcPts val="0"/>
              </a:spcBef>
              <a:spcAft>
                <a:spcPts val="1200"/>
              </a:spcAft>
              <a:buNone/>
            </a:pPr>
            <a:r>
              <a:rPr lang="en-GB" sz="2000" dirty="0">
                <a:solidFill>
                  <a:srgbClr val="FF0000"/>
                </a:solidFill>
              </a:rPr>
              <a:t>“my aim has been to provide new research insights into the ways in which mobile semiotic resources are negotiated for meaning in global contact zones, and also to suggest pedagogical approaches to develop such co-operative dispositions and performative competence for cosmopolitan relationships” </a:t>
            </a:r>
            <a:r>
              <a:rPr lang="en-GB" sz="1600" dirty="0" smtClean="0">
                <a:solidFill>
                  <a:srgbClr val="FF0000"/>
                </a:solidFill>
              </a:rPr>
              <a:t>(p.202</a:t>
            </a:r>
            <a:r>
              <a:rPr lang="en-GB" sz="1600" dirty="0">
                <a:solidFill>
                  <a:srgbClr val="FF0000"/>
                </a:solidFill>
              </a:rPr>
              <a:t>)</a:t>
            </a:r>
          </a:p>
          <a:p>
            <a:pPr marL="0">
              <a:spcBef>
                <a:spcPts val="600"/>
              </a:spcBef>
              <a:spcAft>
                <a:spcPts val="600"/>
              </a:spcAft>
              <a:buNone/>
            </a:pPr>
            <a:r>
              <a:rPr lang="en-GB" sz="2000" b="1" u="sng" dirty="0"/>
              <a:t>Our </a:t>
            </a:r>
            <a:r>
              <a:rPr lang="en-GB" sz="2000" b="1" u="sng" dirty="0" smtClean="0"/>
              <a:t>Questions</a:t>
            </a:r>
            <a:r>
              <a:rPr lang="en-GB" sz="2000" b="1" dirty="0" smtClean="0"/>
              <a:t>:</a:t>
            </a:r>
          </a:p>
          <a:p>
            <a:pPr marL="0">
              <a:spcBef>
                <a:spcPts val="0"/>
              </a:spcBef>
              <a:spcAft>
                <a:spcPts val="1200"/>
              </a:spcAft>
              <a:buNone/>
            </a:pPr>
            <a:r>
              <a:rPr lang="en-GB" sz="2000" dirty="0" smtClean="0">
                <a:solidFill>
                  <a:srgbClr val="0070C0"/>
                </a:solidFill>
              </a:rPr>
              <a:t>If we </a:t>
            </a:r>
            <a:r>
              <a:rPr lang="en-GB" sz="2000" dirty="0" smtClean="0">
                <a:solidFill>
                  <a:srgbClr val="0070C0"/>
                </a:solidFill>
              </a:rPr>
              <a:t>are alert to the </a:t>
            </a:r>
            <a:r>
              <a:rPr lang="en-GB" sz="2000" dirty="0" err="1" smtClean="0">
                <a:solidFill>
                  <a:srgbClr val="0070C0"/>
                </a:solidFill>
              </a:rPr>
              <a:t>translingual</a:t>
            </a:r>
            <a:r>
              <a:rPr lang="en-GB" sz="2000" dirty="0" smtClean="0">
                <a:solidFill>
                  <a:srgbClr val="0070C0"/>
                </a:solidFill>
              </a:rPr>
              <a:t> possibilities in</a:t>
            </a:r>
            <a:r>
              <a:rPr lang="en-GB" sz="2000" dirty="0" smtClean="0">
                <a:solidFill>
                  <a:srgbClr val="0070C0"/>
                </a:solidFill>
              </a:rPr>
              <a:t> </a:t>
            </a:r>
            <a:r>
              <a:rPr lang="en-GB" sz="2000" dirty="0" smtClean="0">
                <a:solidFill>
                  <a:srgbClr val="0070C0"/>
                </a:solidFill>
              </a:rPr>
              <a:t>the </a:t>
            </a:r>
            <a:r>
              <a:rPr lang="en-GB" sz="2000" dirty="0" smtClean="0">
                <a:solidFill>
                  <a:srgbClr val="0070C0"/>
                </a:solidFill>
              </a:rPr>
              <a:t>research </a:t>
            </a:r>
            <a:r>
              <a:rPr lang="en-GB" sz="2000" dirty="0" smtClean="0">
                <a:solidFill>
                  <a:srgbClr val="0070C0"/>
                </a:solidFill>
              </a:rPr>
              <a:t>context, </a:t>
            </a:r>
            <a:r>
              <a:rPr lang="en-GB" sz="2000" dirty="0" smtClean="0">
                <a:solidFill>
                  <a:srgbClr val="0070C0"/>
                </a:solidFill>
              </a:rPr>
              <a:t>what are the implications </a:t>
            </a:r>
            <a:r>
              <a:rPr lang="en-GB" sz="2000" dirty="0">
                <a:solidFill>
                  <a:srgbClr val="0070C0"/>
                </a:solidFill>
              </a:rPr>
              <a:t>for research </a:t>
            </a:r>
            <a:r>
              <a:rPr lang="en-GB" sz="2000" dirty="0" smtClean="0">
                <a:solidFill>
                  <a:srgbClr val="0070C0"/>
                </a:solidFill>
              </a:rPr>
              <a:t>planning incl. </a:t>
            </a:r>
            <a:r>
              <a:rPr lang="en-GB" sz="2000" dirty="0">
                <a:solidFill>
                  <a:srgbClr val="0070C0"/>
                </a:solidFill>
              </a:rPr>
              <a:t>linguistic </a:t>
            </a:r>
            <a:r>
              <a:rPr lang="en-GB" sz="2000" dirty="0" smtClean="0">
                <a:solidFill>
                  <a:srgbClr val="0070C0"/>
                </a:solidFill>
              </a:rPr>
              <a:t>preparation?</a:t>
            </a:r>
            <a:endParaRPr lang="en-GB" sz="2000" dirty="0">
              <a:solidFill>
                <a:srgbClr val="0070C0"/>
              </a:solidFill>
            </a:endParaRPr>
          </a:p>
          <a:p>
            <a:pPr marL="0">
              <a:spcBef>
                <a:spcPts val="0"/>
              </a:spcBef>
              <a:spcAft>
                <a:spcPts val="1200"/>
              </a:spcAft>
              <a:buNone/>
            </a:pPr>
            <a:r>
              <a:rPr lang="en-GB" sz="2000" dirty="0" smtClean="0"/>
              <a:t>Maybe </a:t>
            </a:r>
            <a:r>
              <a:rPr lang="en-GB" sz="2000" dirty="0"/>
              <a:t>a </a:t>
            </a:r>
            <a:r>
              <a:rPr lang="en-GB" sz="2000" dirty="0" err="1"/>
              <a:t>translingual</a:t>
            </a:r>
            <a:r>
              <a:rPr lang="en-GB" sz="2000" dirty="0"/>
              <a:t> </a:t>
            </a:r>
            <a:r>
              <a:rPr lang="en-GB" sz="2000" dirty="0" smtClean="0"/>
              <a:t>researcher </a:t>
            </a:r>
            <a:r>
              <a:rPr lang="en-GB" sz="2000" dirty="0" err="1" smtClean="0"/>
              <a:t>mindset</a:t>
            </a:r>
            <a:r>
              <a:rPr lang="en-GB" sz="2000" dirty="0" smtClean="0"/>
              <a:t> </a:t>
            </a:r>
            <a:r>
              <a:rPr lang="en-GB" sz="2000" dirty="0"/>
              <a:t>could be </a:t>
            </a:r>
            <a:r>
              <a:rPr lang="en-GB" sz="2000" dirty="0" smtClean="0"/>
              <a:t>nurtured? </a:t>
            </a:r>
            <a:r>
              <a:rPr lang="en-GB" sz="2000" dirty="0"/>
              <a:t>If so, how</a:t>
            </a:r>
            <a:r>
              <a:rPr lang="en-GB" sz="2000" dirty="0" smtClean="0"/>
              <a:t>?</a:t>
            </a:r>
          </a:p>
          <a:p>
            <a:pPr marL="0">
              <a:spcBef>
                <a:spcPts val="0"/>
              </a:spcBef>
              <a:buNone/>
            </a:pPr>
            <a:r>
              <a:rPr lang="en-US" sz="2000" dirty="0" smtClean="0">
                <a:solidFill>
                  <a:srgbClr val="0070C0"/>
                </a:solidFill>
              </a:rPr>
              <a:t>What happens when </a:t>
            </a:r>
            <a:r>
              <a:rPr lang="en-US" sz="2000" dirty="0" smtClean="0">
                <a:solidFill>
                  <a:srgbClr val="0070C0"/>
                </a:solidFill>
              </a:rPr>
              <a:t>plans </a:t>
            </a:r>
            <a:r>
              <a:rPr lang="en-US" sz="2000" dirty="0">
                <a:solidFill>
                  <a:srgbClr val="0070C0"/>
                </a:solidFill>
              </a:rPr>
              <a:t>for </a:t>
            </a:r>
            <a:r>
              <a:rPr lang="en-US" sz="2000" dirty="0" smtClean="0">
                <a:solidFill>
                  <a:srgbClr val="0070C0"/>
                </a:solidFill>
              </a:rPr>
              <a:t>research </a:t>
            </a:r>
            <a:r>
              <a:rPr lang="en-US" sz="2000" dirty="0" smtClean="0">
                <a:solidFill>
                  <a:srgbClr val="0070C0"/>
                </a:solidFill>
              </a:rPr>
              <a:t>(for a multilingual research context) </a:t>
            </a:r>
            <a:r>
              <a:rPr lang="en-US" sz="2000" dirty="0" smtClean="0">
                <a:solidFill>
                  <a:srgbClr val="0070C0"/>
                </a:solidFill>
              </a:rPr>
              <a:t>flow from </a:t>
            </a:r>
            <a:r>
              <a:rPr lang="en-US" sz="2000" dirty="0" smtClean="0">
                <a:solidFill>
                  <a:srgbClr val="0070C0"/>
                </a:solidFill>
              </a:rPr>
              <a:t>a </a:t>
            </a:r>
            <a:r>
              <a:rPr lang="en-US" sz="2000" dirty="0">
                <a:solidFill>
                  <a:srgbClr val="0070C0"/>
                </a:solidFill>
              </a:rPr>
              <a:t>monolingual </a:t>
            </a:r>
            <a:r>
              <a:rPr lang="en-US" sz="2000" dirty="0" smtClean="0">
                <a:solidFill>
                  <a:srgbClr val="0070C0"/>
                </a:solidFill>
              </a:rPr>
              <a:t>mindset (or </a:t>
            </a:r>
            <a:r>
              <a:rPr lang="en-US" sz="2000" dirty="0" smtClean="0">
                <a:solidFill>
                  <a:srgbClr val="0070C0"/>
                </a:solidFill>
              </a:rPr>
              <a:t>thinking </a:t>
            </a:r>
            <a:r>
              <a:rPr lang="en-US" sz="2000" dirty="0" smtClean="0">
                <a:solidFill>
                  <a:srgbClr val="0070C0"/>
                </a:solidFill>
              </a:rPr>
              <a:t>about separate </a:t>
            </a:r>
            <a:r>
              <a:rPr lang="en-US" sz="2000" dirty="0" err="1" smtClean="0">
                <a:solidFill>
                  <a:srgbClr val="0070C0"/>
                </a:solidFill>
              </a:rPr>
              <a:t>monolingualisms</a:t>
            </a:r>
            <a:r>
              <a:rPr lang="en-US" sz="2000" dirty="0" smtClean="0">
                <a:solidFill>
                  <a:srgbClr val="0070C0"/>
                </a:solidFill>
              </a:rPr>
              <a:t>)? </a:t>
            </a:r>
            <a:endParaRPr lang="en-US" sz="2000" dirty="0">
              <a:solidFill>
                <a:srgbClr val="0070C0"/>
              </a:solidFill>
            </a:endParaRPr>
          </a:p>
          <a:p>
            <a:pPr marL="342900" indent="-342900">
              <a:spcBef>
                <a:spcPts val="1200"/>
              </a:spcBef>
              <a:buFont typeface="Arial"/>
              <a:buChar char="•"/>
            </a:pPr>
            <a:endParaRPr lang="en-US" sz="2000" dirty="0">
              <a:latin typeface="Verdana" pitchFamily="34" charset="0"/>
            </a:endParaRPr>
          </a:p>
          <a:p>
            <a:pPr>
              <a:spcBef>
                <a:spcPts val="0"/>
              </a:spcBef>
              <a:spcAft>
                <a:spcPts val="600"/>
              </a:spcAft>
              <a:buNone/>
            </a:pPr>
            <a:endParaRPr lang="en-US" altLang="en-US" sz="2400" i="1" dirty="0">
              <a:cs typeface="Arial" charset="0"/>
            </a:endParaRPr>
          </a:p>
        </p:txBody>
      </p:sp>
      <p:sp>
        <p:nvSpPr>
          <p:cNvPr id="5" name="TextBox 4"/>
          <p:cNvSpPr txBox="1">
            <a:spLocks noChangeArrowheads="1"/>
          </p:cNvSpPr>
          <p:nvPr/>
        </p:nvSpPr>
        <p:spPr bwMode="auto">
          <a:xfrm>
            <a:off x="539552" y="620688"/>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sz="2400" b="1" dirty="0" smtClean="0">
                <a:solidFill>
                  <a:schemeClr val="bg1"/>
                </a:solidFill>
                <a:latin typeface="Arial" charset="0"/>
              </a:rPr>
              <a:t>Linguistic Preparation </a:t>
            </a:r>
            <a:r>
              <a:rPr lang="en-GB" altLang="en-US" sz="2400" b="1" dirty="0" smtClean="0">
                <a:solidFill>
                  <a:schemeClr val="bg1"/>
                </a:solidFill>
                <a:latin typeface="Arial" charset="0"/>
                <a:sym typeface="Wingdings" panose="05000000000000000000" pitchFamily="2" charset="2"/>
              </a:rPr>
              <a:t> TLP  </a:t>
            </a:r>
            <a:r>
              <a:rPr lang="en-GB" altLang="en-US" sz="2400" b="1" dirty="0" err="1" smtClean="0">
                <a:solidFill>
                  <a:schemeClr val="bg1"/>
                </a:solidFill>
                <a:latin typeface="Arial" charset="0"/>
                <a:sym typeface="Wingdings" panose="05000000000000000000" pitchFamily="2" charset="2"/>
              </a:rPr>
              <a:t>languaging</a:t>
            </a:r>
            <a:endParaRPr lang="en-GB" altLang="en-US" sz="2400" b="1" dirty="0">
              <a:solidFill>
                <a:schemeClr val="bg1"/>
              </a:solidFill>
            </a:endParaRPr>
          </a:p>
        </p:txBody>
      </p:sp>
    </p:spTree>
    <p:extLst>
      <p:ext uri="{BB962C8B-B14F-4D97-AF65-F5344CB8AC3E}">
        <p14:creationId xmlns:p14="http://schemas.microsoft.com/office/powerpoint/2010/main" val="3772375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Content Placeholder 2"/>
          <p:cNvSpPr txBox="1">
            <a:spLocks/>
          </p:cNvSpPr>
          <p:nvPr/>
        </p:nvSpPr>
        <p:spPr bwMode="auto">
          <a:xfrm>
            <a:off x="395536" y="1700212"/>
            <a:ext cx="8229600" cy="4609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ts val="0"/>
              </a:spcBef>
              <a:spcAft>
                <a:spcPts val="600"/>
              </a:spcAft>
              <a:buNone/>
            </a:pPr>
            <a:r>
              <a:rPr lang="en-US" altLang="en-US" sz="2400" b="1" dirty="0" smtClean="0">
                <a:cs typeface="Arial" charset="0"/>
              </a:rPr>
              <a:t>Thinking more about ‘</a:t>
            </a:r>
            <a:r>
              <a:rPr lang="en-US" altLang="en-US" sz="2400" b="1" dirty="0" err="1" smtClean="0">
                <a:cs typeface="Arial" charset="0"/>
              </a:rPr>
              <a:t>languaging</a:t>
            </a:r>
            <a:r>
              <a:rPr lang="en-US" altLang="en-US" sz="2400" b="1" dirty="0" smtClean="0">
                <a:cs typeface="Arial" charset="0"/>
              </a:rPr>
              <a:t>’</a:t>
            </a:r>
          </a:p>
          <a:p>
            <a:pPr>
              <a:spcBef>
                <a:spcPts val="0"/>
              </a:spcBef>
              <a:spcAft>
                <a:spcPts val="600"/>
              </a:spcAft>
              <a:buNone/>
            </a:pPr>
            <a:r>
              <a:rPr lang="en-US" altLang="en-US" sz="2000" i="1" dirty="0" smtClean="0">
                <a:solidFill>
                  <a:srgbClr val="336600"/>
                </a:solidFill>
              </a:rPr>
              <a:t>‘</a:t>
            </a:r>
            <a:r>
              <a:rPr lang="en-US" altLang="ja-JP" sz="2000" i="1" dirty="0" err="1">
                <a:solidFill>
                  <a:srgbClr val="336600"/>
                </a:solidFill>
              </a:rPr>
              <a:t>Languagers</a:t>
            </a:r>
            <a:r>
              <a:rPr lang="en-US" altLang="en-US" sz="2000" i="1" dirty="0">
                <a:solidFill>
                  <a:srgbClr val="336600"/>
                </a:solidFill>
              </a:rPr>
              <a:t>’</a:t>
            </a:r>
            <a:r>
              <a:rPr lang="en-US" altLang="ja-JP" sz="2000" i="1" dirty="0">
                <a:solidFill>
                  <a:srgbClr val="336600"/>
                </a:solidFill>
              </a:rPr>
              <a:t>, for us, are those people, we may even term them </a:t>
            </a:r>
            <a:r>
              <a:rPr lang="en-US" altLang="en-US" sz="2000" i="1" dirty="0">
                <a:solidFill>
                  <a:srgbClr val="336600"/>
                </a:solidFill>
              </a:rPr>
              <a:t>‘</a:t>
            </a:r>
            <a:r>
              <a:rPr lang="en-US" altLang="ja-JP" sz="2000" i="1" dirty="0">
                <a:solidFill>
                  <a:srgbClr val="336600"/>
                </a:solidFill>
              </a:rPr>
              <a:t>agents</a:t>
            </a:r>
            <a:r>
              <a:rPr lang="en-US" altLang="en-US" sz="2000" i="1" dirty="0">
                <a:solidFill>
                  <a:srgbClr val="336600"/>
                </a:solidFill>
              </a:rPr>
              <a:t>’</a:t>
            </a:r>
            <a:r>
              <a:rPr lang="en-US" altLang="ja-JP" sz="2000" i="1" dirty="0">
                <a:solidFill>
                  <a:srgbClr val="336600"/>
                </a:solidFill>
              </a:rPr>
              <a:t> or </a:t>
            </a:r>
            <a:r>
              <a:rPr lang="en-US" altLang="en-US" sz="2000" i="1" dirty="0">
                <a:solidFill>
                  <a:srgbClr val="336600"/>
                </a:solidFill>
              </a:rPr>
              <a:t>‘</a:t>
            </a:r>
            <a:r>
              <a:rPr lang="en-US" altLang="ja-JP" sz="2000" i="1" dirty="0">
                <a:solidFill>
                  <a:srgbClr val="336600"/>
                </a:solidFill>
              </a:rPr>
              <a:t>language activists</a:t>
            </a:r>
            <a:r>
              <a:rPr lang="en-US" altLang="en-US" sz="2000" i="1" dirty="0">
                <a:solidFill>
                  <a:srgbClr val="336600"/>
                </a:solidFill>
              </a:rPr>
              <a:t>’</a:t>
            </a:r>
            <a:r>
              <a:rPr lang="en-US" altLang="ja-JP" sz="2000" i="1" dirty="0">
                <a:solidFill>
                  <a:srgbClr val="336600"/>
                </a:solidFill>
              </a:rPr>
              <a:t>, who engage with the world-in-action, who move in the world in a way that allows the risk of stepping out of one</a:t>
            </a:r>
            <a:r>
              <a:rPr lang="en-US" altLang="en-US" sz="2000" i="1" dirty="0">
                <a:solidFill>
                  <a:srgbClr val="336600"/>
                </a:solidFill>
              </a:rPr>
              <a:t>’</a:t>
            </a:r>
            <a:r>
              <a:rPr lang="en-US" altLang="ja-JP" sz="2000" i="1" dirty="0">
                <a:solidFill>
                  <a:srgbClr val="336600"/>
                </a:solidFill>
              </a:rPr>
              <a:t>s habitual ways of speaking and attempt to develop different, more relational ways of interacting with the people and phenomena that one encounters in everyday life</a:t>
            </a:r>
            <a:r>
              <a:rPr lang="en-US" altLang="ja-JP" sz="2000" i="1" dirty="0" smtClean="0">
                <a:solidFill>
                  <a:srgbClr val="336600"/>
                </a:solidFill>
              </a:rPr>
              <a:t>. </a:t>
            </a:r>
            <a:r>
              <a:rPr lang="en-US" altLang="ja-JP" sz="2000" dirty="0" smtClean="0">
                <a:solidFill>
                  <a:srgbClr val="336600"/>
                </a:solidFill>
              </a:rPr>
              <a:t>(p.365)</a:t>
            </a:r>
            <a:endParaRPr lang="en-US" altLang="en-US" sz="2000" dirty="0">
              <a:solidFill>
                <a:srgbClr val="336600"/>
              </a:solidFill>
            </a:endParaRPr>
          </a:p>
          <a:p>
            <a:pPr algn="r">
              <a:spcBef>
                <a:spcPts val="0"/>
              </a:spcBef>
              <a:buNone/>
            </a:pPr>
            <a:r>
              <a:rPr lang="en-US" altLang="en-US" sz="1600" dirty="0"/>
              <a:t>Phipps, A. (2011</a:t>
            </a:r>
            <a:r>
              <a:rPr lang="en-US" altLang="en-US" sz="1600" dirty="0" smtClean="0"/>
              <a:t>). </a:t>
            </a:r>
          </a:p>
          <a:p>
            <a:pPr algn="r">
              <a:spcBef>
                <a:spcPts val="0"/>
              </a:spcBef>
              <a:buNone/>
            </a:pPr>
            <a:r>
              <a:rPr lang="en-US" altLang="en-US" sz="1600" dirty="0" smtClean="0"/>
              <a:t>Travelling </a:t>
            </a:r>
            <a:r>
              <a:rPr lang="en-US" altLang="en-US" sz="1600" dirty="0"/>
              <a:t>languages? Land, </a:t>
            </a:r>
            <a:r>
              <a:rPr lang="en-US" altLang="en-US" sz="1600" dirty="0" err="1"/>
              <a:t>languaging</a:t>
            </a:r>
            <a:r>
              <a:rPr lang="en-US" altLang="en-US" sz="1600" dirty="0"/>
              <a:t> and translation, </a:t>
            </a:r>
            <a:endParaRPr lang="en-US" altLang="en-US" sz="1600" dirty="0" smtClean="0"/>
          </a:p>
          <a:p>
            <a:pPr algn="r">
              <a:spcBef>
                <a:spcPts val="0"/>
              </a:spcBef>
              <a:buNone/>
            </a:pPr>
            <a:r>
              <a:rPr lang="en-US" altLang="en-US" sz="1600" i="1" dirty="0" smtClean="0"/>
              <a:t>Language </a:t>
            </a:r>
            <a:r>
              <a:rPr lang="en-US" altLang="en-US" sz="1600" i="1" dirty="0"/>
              <a:t>and Intercultural Communication</a:t>
            </a:r>
            <a:r>
              <a:rPr lang="en-US" altLang="en-US" sz="1600" dirty="0"/>
              <a:t>, 11:4, </a:t>
            </a:r>
            <a:r>
              <a:rPr lang="en-US" altLang="en-US" sz="1600" dirty="0" smtClean="0"/>
              <a:t>364-376.</a:t>
            </a:r>
            <a:endParaRPr lang="en-US" altLang="en-US" sz="1600" dirty="0"/>
          </a:p>
          <a:p>
            <a:pPr>
              <a:spcBef>
                <a:spcPts val="0"/>
              </a:spcBef>
              <a:spcAft>
                <a:spcPts val="600"/>
              </a:spcAft>
              <a:buNone/>
            </a:pPr>
            <a:endParaRPr lang="en-US" altLang="en-US" sz="2400" i="1" dirty="0">
              <a:cs typeface="Arial" charset="0"/>
            </a:endParaRPr>
          </a:p>
        </p:txBody>
      </p:sp>
      <p:sp>
        <p:nvSpPr>
          <p:cNvPr id="5" name="TextBox 4"/>
          <p:cNvSpPr txBox="1">
            <a:spLocks noChangeArrowheads="1"/>
          </p:cNvSpPr>
          <p:nvPr/>
        </p:nvSpPr>
        <p:spPr bwMode="auto">
          <a:xfrm>
            <a:off x="539552" y="548680"/>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sz="2400" b="1" dirty="0" smtClean="0">
                <a:solidFill>
                  <a:schemeClr val="bg1"/>
                </a:solidFill>
                <a:latin typeface="Arial" charset="0"/>
              </a:rPr>
              <a:t>Linguistic Preparation </a:t>
            </a:r>
            <a:r>
              <a:rPr lang="en-GB" altLang="en-US" sz="2400" b="1" dirty="0" smtClean="0">
                <a:solidFill>
                  <a:schemeClr val="bg1"/>
                </a:solidFill>
                <a:latin typeface="Arial" charset="0"/>
                <a:sym typeface="Wingdings" panose="05000000000000000000" pitchFamily="2" charset="2"/>
              </a:rPr>
              <a:t> TLP  </a:t>
            </a:r>
            <a:r>
              <a:rPr lang="en-GB" altLang="en-US" sz="2400" b="1" dirty="0" err="1" smtClean="0">
                <a:solidFill>
                  <a:schemeClr val="bg1"/>
                </a:solidFill>
                <a:latin typeface="Arial" charset="0"/>
                <a:sym typeface="Wingdings" panose="05000000000000000000" pitchFamily="2" charset="2"/>
              </a:rPr>
              <a:t>languaging</a:t>
            </a:r>
            <a:endParaRPr lang="en-GB" altLang="en-US" sz="2400" b="1" dirty="0">
              <a:solidFill>
                <a:schemeClr val="bg1"/>
              </a:solidFill>
            </a:endParaRPr>
          </a:p>
        </p:txBody>
      </p:sp>
    </p:spTree>
    <p:extLst>
      <p:ext uri="{BB962C8B-B14F-4D97-AF65-F5344CB8AC3E}">
        <p14:creationId xmlns:p14="http://schemas.microsoft.com/office/powerpoint/2010/main" val="30433727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None/>
            </a:pPr>
            <a:r>
              <a:rPr lang="en-US" altLang="en-US" sz="2800" b="1" dirty="0" smtClean="0">
                <a:solidFill>
                  <a:srgbClr val="FFFFFF"/>
                </a:solidFill>
                <a:cs typeface="Arial" charset="0"/>
              </a:rPr>
              <a:t>Thinking </a:t>
            </a:r>
            <a:r>
              <a:rPr lang="en-US" altLang="en-US" sz="2800" b="1" dirty="0">
                <a:solidFill>
                  <a:srgbClr val="FFFFFF"/>
                </a:solidFill>
                <a:cs typeface="Arial" charset="0"/>
              </a:rPr>
              <a:t>more about ‘</a:t>
            </a:r>
            <a:r>
              <a:rPr lang="en-US" altLang="en-US" sz="2800" b="1" dirty="0" err="1">
                <a:solidFill>
                  <a:srgbClr val="FFFFFF"/>
                </a:solidFill>
                <a:cs typeface="Arial" charset="0"/>
              </a:rPr>
              <a:t>languaging</a:t>
            </a:r>
            <a:r>
              <a:rPr lang="en-US" altLang="en-US" sz="2800" b="1" dirty="0" smtClean="0">
                <a:solidFill>
                  <a:srgbClr val="FFFFFF"/>
                </a:solidFill>
                <a:cs typeface="Arial" charset="0"/>
              </a:rPr>
              <a:t>’ </a:t>
            </a:r>
            <a:r>
              <a:rPr lang="en-GB" sz="2800" b="1" dirty="0" smtClean="0">
                <a:solidFill>
                  <a:schemeClr val="bg1"/>
                </a:solidFill>
              </a:rPr>
              <a:t>(2)</a:t>
            </a:r>
            <a:endParaRPr lang="en-GB" altLang="en-US" sz="2800" b="1" dirty="0">
              <a:solidFill>
                <a:schemeClr val="bg1"/>
              </a:solidFill>
            </a:endParaRPr>
          </a:p>
        </p:txBody>
      </p:sp>
      <p:sp>
        <p:nvSpPr>
          <p:cNvPr id="12292" name="Content Placeholder 2"/>
          <p:cNvSpPr txBox="1">
            <a:spLocks/>
          </p:cNvSpPr>
          <p:nvPr/>
        </p:nvSpPr>
        <p:spPr bwMode="auto">
          <a:xfrm>
            <a:off x="467544" y="1628800"/>
            <a:ext cx="82296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0">
              <a:buNone/>
            </a:pPr>
            <a:r>
              <a:rPr lang="en-US" sz="2000" dirty="0">
                <a:solidFill>
                  <a:srgbClr val="008000"/>
                </a:solidFill>
              </a:rPr>
              <a:t>A </a:t>
            </a:r>
            <a:r>
              <a:rPr lang="en-US" sz="2000" dirty="0" err="1">
                <a:solidFill>
                  <a:srgbClr val="008000"/>
                </a:solidFill>
              </a:rPr>
              <a:t>languaging</a:t>
            </a:r>
            <a:r>
              <a:rPr lang="en-US" sz="2000" dirty="0">
                <a:solidFill>
                  <a:srgbClr val="008000"/>
                </a:solidFill>
              </a:rPr>
              <a:t> perspective </a:t>
            </a:r>
            <a:r>
              <a:rPr lang="en-US" sz="2000" b="1" dirty="0">
                <a:solidFill>
                  <a:srgbClr val="008000"/>
                </a:solidFill>
              </a:rPr>
              <a:t>conceptualizes language as a verb </a:t>
            </a:r>
            <a:r>
              <a:rPr lang="en-US" sz="2000" dirty="0">
                <a:solidFill>
                  <a:srgbClr val="008000"/>
                </a:solidFill>
              </a:rPr>
              <a:t>(as practice or behavior), rather than as a noun (a thing or object) and </a:t>
            </a:r>
            <a:r>
              <a:rPr lang="en-US" sz="2000" b="1" dirty="0">
                <a:solidFill>
                  <a:srgbClr val="008000"/>
                </a:solidFill>
              </a:rPr>
              <a:t>places the activity and the agents (</a:t>
            </a:r>
            <a:r>
              <a:rPr lang="en-US" sz="2000" b="1" dirty="0" err="1">
                <a:solidFill>
                  <a:srgbClr val="008000"/>
                </a:solidFill>
              </a:rPr>
              <a:t>languagers</a:t>
            </a:r>
            <a:r>
              <a:rPr lang="en-US" sz="2000" b="1" dirty="0">
                <a:solidFill>
                  <a:srgbClr val="008000"/>
                </a:solidFill>
              </a:rPr>
              <a:t>) in focus</a:t>
            </a:r>
            <a:r>
              <a:rPr lang="en-US" sz="2000" dirty="0">
                <a:solidFill>
                  <a:srgbClr val="008000"/>
                </a:solidFill>
              </a:rPr>
              <a:t> rather than the linguistic system (languages). </a:t>
            </a:r>
            <a:endParaRPr lang="en-US" sz="2000" dirty="0">
              <a:solidFill>
                <a:srgbClr val="008000"/>
              </a:solidFill>
            </a:endParaRPr>
          </a:p>
          <a:p>
            <a:pPr marL="0">
              <a:buNone/>
            </a:pPr>
            <a:endParaRPr lang="en-US" sz="2000" dirty="0" smtClean="0">
              <a:solidFill>
                <a:srgbClr val="008000"/>
              </a:solidFill>
            </a:endParaRPr>
          </a:p>
          <a:p>
            <a:pPr marL="0">
              <a:buNone/>
            </a:pPr>
            <a:r>
              <a:rPr lang="en-US" sz="2000" dirty="0" smtClean="0">
                <a:solidFill>
                  <a:srgbClr val="008000"/>
                </a:solidFill>
              </a:rPr>
              <a:t>The question students of </a:t>
            </a:r>
            <a:r>
              <a:rPr lang="en-US" sz="2000" dirty="0" err="1" smtClean="0">
                <a:solidFill>
                  <a:srgbClr val="008000"/>
                </a:solidFill>
              </a:rPr>
              <a:t>languaging</a:t>
            </a:r>
            <a:r>
              <a:rPr lang="en-US" sz="2000" dirty="0" smtClean="0">
                <a:solidFill>
                  <a:srgbClr val="008000"/>
                </a:solidFill>
              </a:rPr>
              <a:t> ask themselves is therefore not ‘who speaks (or writes) what language (or what language variety) to whom, when and to what end’, as Fishman defined the field sociolinguistics forty years ago, but ‘</a:t>
            </a:r>
            <a:r>
              <a:rPr lang="en-US" sz="2000" b="1" dirty="0" smtClean="0">
                <a:solidFill>
                  <a:srgbClr val="008000"/>
                </a:solidFill>
              </a:rPr>
              <a:t>who languages how and what is being </a:t>
            </a:r>
            <a:r>
              <a:rPr lang="en-US" sz="2000" b="1" dirty="0" err="1" smtClean="0">
                <a:solidFill>
                  <a:srgbClr val="008000"/>
                </a:solidFill>
              </a:rPr>
              <a:t>languaged</a:t>
            </a:r>
            <a:r>
              <a:rPr lang="en-US" sz="2000" b="1" dirty="0" smtClean="0">
                <a:solidFill>
                  <a:srgbClr val="008000"/>
                </a:solidFill>
              </a:rPr>
              <a:t> under what circumstances in a particular place and time’ </a:t>
            </a:r>
          </a:p>
          <a:p>
            <a:pPr algn="r">
              <a:buNone/>
            </a:pPr>
            <a:r>
              <a:rPr lang="en-US" sz="2000" dirty="0" err="1" smtClean="0"/>
              <a:t>Jørgensen</a:t>
            </a:r>
            <a:r>
              <a:rPr lang="en-US" sz="2000" dirty="0" smtClean="0"/>
              <a:t> &amp; </a:t>
            </a:r>
            <a:r>
              <a:rPr lang="en-US" sz="2000" dirty="0" err="1" smtClean="0"/>
              <a:t>Juffermans</a:t>
            </a:r>
            <a:r>
              <a:rPr lang="en-US" sz="2000" dirty="0" smtClean="0"/>
              <a:t> (2011) </a:t>
            </a:r>
          </a:p>
          <a:p>
            <a:pPr algn="r">
              <a:buNone/>
            </a:pPr>
            <a:r>
              <a:rPr lang="en-US" sz="2000" i="1" dirty="0" err="1" smtClean="0"/>
              <a:t>Languaging</a:t>
            </a:r>
            <a:r>
              <a:rPr lang="en-US" sz="2000" i="1" dirty="0" smtClean="0"/>
              <a:t> </a:t>
            </a:r>
          </a:p>
          <a:p>
            <a:pPr marL="0" algn="ctr">
              <a:spcBef>
                <a:spcPts val="1200"/>
              </a:spcBef>
              <a:buNone/>
            </a:pPr>
            <a:r>
              <a:rPr lang="en-US" sz="2000" dirty="0" smtClean="0"/>
              <a:t>https</a:t>
            </a:r>
            <a:r>
              <a:rPr lang="en-US" sz="2000" dirty="0"/>
              <a:t>://</a:t>
            </a:r>
            <a:r>
              <a:rPr lang="en-US" sz="2000" dirty="0" err="1"/>
              <a:t>orbilu.uni.lu</a:t>
            </a:r>
            <a:r>
              <a:rPr lang="en-US" sz="2000" dirty="0"/>
              <a:t>/</a:t>
            </a:r>
            <a:r>
              <a:rPr lang="en-US" sz="2000" dirty="0" err="1"/>
              <a:t>bitstream</a:t>
            </a:r>
            <a:r>
              <a:rPr lang="en-US" sz="2000" dirty="0"/>
              <a:t>/10993/6654/1/Jorgensen%20%26%20Juffermans%202011%20languaging.pdf</a:t>
            </a:r>
          </a:p>
          <a:p>
            <a:pPr marL="0">
              <a:buNone/>
            </a:pPr>
            <a:endParaRPr lang="en-US" sz="2000" dirty="0"/>
          </a:p>
          <a:p>
            <a:pPr>
              <a:spcBef>
                <a:spcPts val="0"/>
              </a:spcBef>
              <a:spcAft>
                <a:spcPts val="600"/>
              </a:spcAft>
              <a:buNone/>
            </a:pPr>
            <a:endParaRPr lang="en-US" altLang="en-US" sz="2400" i="1" dirty="0">
              <a:cs typeface="Arial" charset="0"/>
            </a:endParaRPr>
          </a:p>
        </p:txBody>
      </p:sp>
    </p:spTree>
    <p:extLst>
      <p:ext uri="{BB962C8B-B14F-4D97-AF65-F5344CB8AC3E}">
        <p14:creationId xmlns:p14="http://schemas.microsoft.com/office/powerpoint/2010/main" val="33538454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sz="2800" b="1" dirty="0" smtClean="0">
                <a:solidFill>
                  <a:schemeClr val="bg1"/>
                </a:solidFill>
                <a:latin typeface="Arial" charset="0"/>
              </a:rPr>
              <a:t>Thinking more about </a:t>
            </a:r>
            <a:r>
              <a:rPr lang="en-GB" altLang="en-US" sz="2800" b="1" dirty="0" smtClean="0">
                <a:solidFill>
                  <a:schemeClr val="bg1"/>
                </a:solidFill>
                <a:latin typeface="Arial" charset="0"/>
              </a:rPr>
              <a:t>‘culturing’</a:t>
            </a:r>
            <a:endParaRPr lang="en-GB" altLang="en-US" sz="2800" b="1" dirty="0">
              <a:solidFill>
                <a:schemeClr val="bg1"/>
              </a:solidFill>
            </a:endParaRPr>
          </a:p>
        </p:txBody>
      </p:sp>
      <p:sp>
        <p:nvSpPr>
          <p:cNvPr id="12292" name="Content Placeholder 2"/>
          <p:cNvSpPr txBox="1">
            <a:spLocks/>
          </p:cNvSpPr>
          <p:nvPr/>
        </p:nvSpPr>
        <p:spPr bwMode="auto">
          <a:xfrm>
            <a:off x="611560" y="1484784"/>
            <a:ext cx="822960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ts val="0"/>
              </a:spcBef>
              <a:spcAft>
                <a:spcPts val="600"/>
              </a:spcAft>
              <a:buNone/>
            </a:pPr>
            <a:r>
              <a:rPr lang="en-US" sz="2000" b="1" dirty="0" smtClean="0">
                <a:solidFill>
                  <a:srgbClr val="FF0000"/>
                </a:solidFill>
              </a:rPr>
              <a:t>Rodriguez</a:t>
            </a:r>
            <a:r>
              <a:rPr lang="en-US" sz="2000" b="1" dirty="0">
                <a:solidFill>
                  <a:srgbClr val="FF0000"/>
                </a:solidFill>
              </a:rPr>
              <a:t> , A. (2002</a:t>
            </a:r>
            <a:r>
              <a:rPr lang="en-US" sz="2000" b="1" dirty="0" smtClean="0">
                <a:solidFill>
                  <a:srgbClr val="FF0000"/>
                </a:solidFill>
              </a:rPr>
              <a:t>) </a:t>
            </a:r>
            <a:r>
              <a:rPr lang="en-US" sz="2000" dirty="0" smtClean="0">
                <a:solidFill>
                  <a:schemeClr val="accent3">
                    <a:lumMod val="50000"/>
                  </a:schemeClr>
                </a:solidFill>
              </a:rPr>
              <a:t>…</a:t>
            </a:r>
            <a:r>
              <a:rPr lang="en-US" sz="2000" dirty="0" smtClean="0">
                <a:solidFill>
                  <a:schemeClr val="accent3">
                    <a:lumMod val="50000"/>
                  </a:schemeClr>
                </a:solidFill>
              </a:rPr>
              <a:t>. </a:t>
            </a:r>
            <a:r>
              <a:rPr lang="en-US" sz="2000" dirty="0">
                <a:solidFill>
                  <a:schemeClr val="accent3">
                    <a:lumMod val="50000"/>
                  </a:schemeClr>
                </a:solidFill>
              </a:rPr>
              <a:t>e</a:t>
            </a:r>
            <a:r>
              <a:rPr lang="en-US" sz="2000" dirty="0" smtClean="0">
                <a:solidFill>
                  <a:schemeClr val="accent3">
                    <a:lumMod val="50000"/>
                  </a:schemeClr>
                </a:solidFill>
              </a:rPr>
              <a:t>xplore the </a:t>
            </a:r>
            <a:r>
              <a:rPr lang="en-US" sz="2000" dirty="0">
                <a:solidFill>
                  <a:schemeClr val="accent3">
                    <a:lumMod val="50000"/>
                  </a:schemeClr>
                </a:solidFill>
              </a:rPr>
              <a:t>notion that human beings are </a:t>
            </a:r>
            <a:r>
              <a:rPr lang="en-US" sz="2000" u="sng" dirty="0">
                <a:solidFill>
                  <a:schemeClr val="accent3">
                    <a:lumMod val="50000"/>
                  </a:schemeClr>
                </a:solidFill>
              </a:rPr>
              <a:t>culturing</a:t>
            </a:r>
            <a:r>
              <a:rPr lang="en-US" sz="2000" dirty="0">
                <a:solidFill>
                  <a:schemeClr val="accent3">
                    <a:lumMod val="50000"/>
                  </a:schemeClr>
                </a:solidFill>
              </a:rPr>
              <a:t> beings.  I contend that the world’s infinite ambiguity is constantly pushing us to construct new and different ways of being and understanding the world. I also argue that </a:t>
            </a:r>
            <a:r>
              <a:rPr lang="en-US" sz="2000" dirty="0" err="1">
                <a:solidFill>
                  <a:schemeClr val="accent3">
                    <a:lumMod val="50000"/>
                  </a:schemeClr>
                </a:solidFill>
              </a:rPr>
              <a:t>verbing</a:t>
            </a:r>
            <a:r>
              <a:rPr lang="en-US" sz="2000" dirty="0">
                <a:solidFill>
                  <a:schemeClr val="accent3">
                    <a:lumMod val="50000"/>
                  </a:schemeClr>
                </a:solidFill>
              </a:rPr>
              <a:t> our understanding of culture enlarges our understanding of what being human means and, moreover, expands moral action by locating our humanity within a world with an inherent moral potentiality. </a:t>
            </a:r>
            <a:endParaRPr lang="en-US" altLang="en-US" sz="2000" b="1" dirty="0">
              <a:solidFill>
                <a:srgbClr val="92D050"/>
              </a:solidFill>
              <a:cs typeface="Arial" charset="0"/>
            </a:endParaRPr>
          </a:p>
          <a:p>
            <a:pPr algn="r">
              <a:spcBef>
                <a:spcPts val="0"/>
              </a:spcBef>
              <a:buNone/>
            </a:pPr>
            <a:endParaRPr lang="en-GB" altLang="en-US" sz="1600" i="1" dirty="0">
              <a:cs typeface="Arial" charset="0"/>
            </a:endParaRPr>
          </a:p>
          <a:p>
            <a:pPr>
              <a:spcBef>
                <a:spcPts val="0"/>
              </a:spcBef>
              <a:buNone/>
            </a:pPr>
            <a:r>
              <a:rPr lang="en-GB" altLang="en-US" sz="1800" b="1" dirty="0" err="1" smtClean="0">
                <a:solidFill>
                  <a:srgbClr val="FF0000"/>
                </a:solidFill>
                <a:cs typeface="Arial" charset="0"/>
              </a:rPr>
              <a:t>Natasa</a:t>
            </a:r>
            <a:r>
              <a:rPr lang="en-GB" altLang="en-US" sz="1800" b="1" dirty="0" smtClean="0">
                <a:solidFill>
                  <a:srgbClr val="FF0000"/>
                </a:solidFill>
                <a:cs typeface="Arial" charset="0"/>
              </a:rPr>
              <a:t> </a:t>
            </a:r>
            <a:r>
              <a:rPr lang="en-GB" altLang="en-US" sz="1800" b="1" dirty="0" err="1" smtClean="0">
                <a:solidFill>
                  <a:srgbClr val="FF0000"/>
                </a:solidFill>
                <a:cs typeface="Arial" charset="0"/>
              </a:rPr>
              <a:t>Bakic</a:t>
            </a:r>
            <a:r>
              <a:rPr lang="en-GB" altLang="en-US" sz="1800" b="1" dirty="0" err="1" smtClean="0">
                <a:solidFill>
                  <a:srgbClr val="FF0000"/>
                </a:solidFill>
                <a:cs typeface="Arial" charset="0"/>
              </a:rPr>
              <a:t>-</a:t>
            </a:r>
            <a:r>
              <a:rPr lang="en-GB" altLang="en-US" sz="1800" b="1" dirty="0" err="1" smtClean="0">
                <a:solidFill>
                  <a:srgbClr val="FF0000"/>
                </a:solidFill>
                <a:cs typeface="Arial" charset="0"/>
              </a:rPr>
              <a:t>Miric</a:t>
            </a:r>
            <a:r>
              <a:rPr lang="en-GB" altLang="en-US" sz="1800" dirty="0" smtClean="0">
                <a:cs typeface="Arial" charset="0"/>
              </a:rPr>
              <a:t>: “culturing highlights the …. tensions and contradictions that define all cultures …. [enabling us to] see the homogeneity and diversity, the stability and instability, the order and the chaos, and so forth …. [and also to] see the political, moral, and existential struggles and many contests over meanings, interpretations and symbols that define all cultures … and ultimately [enable us to] come to understand that claims of cultural uniformity and stability will always be illusory but never hopeless. </a:t>
            </a:r>
            <a:endParaRPr lang="en-US" altLang="en-US" sz="1800" dirty="0">
              <a:cs typeface="Arial" charset="0"/>
            </a:endParaRPr>
          </a:p>
          <a:p>
            <a:pPr algn="r">
              <a:spcBef>
                <a:spcPts val="0"/>
              </a:spcBef>
              <a:spcAft>
                <a:spcPts val="600"/>
              </a:spcAft>
              <a:buNone/>
            </a:pPr>
            <a:r>
              <a:rPr lang="en-US" altLang="en-US" sz="1800" b="1" dirty="0" smtClean="0">
                <a:solidFill>
                  <a:srgbClr val="FF0000"/>
                </a:solidFill>
                <a:cs typeface="Arial" charset="0"/>
              </a:rPr>
              <a:t>Brian Street “Culture is a verb”</a:t>
            </a:r>
            <a:endParaRPr lang="en-US" altLang="en-US" sz="1800" b="1" dirty="0">
              <a:solidFill>
                <a:srgbClr val="FF0000"/>
              </a:solidFill>
              <a:cs typeface="Arial" charset="0"/>
            </a:endParaRPr>
          </a:p>
        </p:txBody>
      </p:sp>
    </p:spTree>
    <p:extLst>
      <p:ext uri="{BB962C8B-B14F-4D97-AF65-F5344CB8AC3E}">
        <p14:creationId xmlns:p14="http://schemas.microsoft.com/office/powerpoint/2010/main" val="310816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sz="2800" b="1" dirty="0" smtClean="0">
                <a:solidFill>
                  <a:schemeClr val="bg1"/>
                </a:solidFill>
              </a:rPr>
              <a:t>Thinking more about mediators and mediating</a:t>
            </a:r>
            <a:endParaRPr lang="en-GB" altLang="en-US" sz="2800" b="1" dirty="0">
              <a:solidFill>
                <a:schemeClr val="bg1"/>
              </a:solidFill>
            </a:endParaRPr>
          </a:p>
        </p:txBody>
      </p:sp>
      <p:sp>
        <p:nvSpPr>
          <p:cNvPr id="12292" name="Content Placeholder 2"/>
          <p:cNvSpPr txBox="1">
            <a:spLocks/>
          </p:cNvSpPr>
          <p:nvPr/>
        </p:nvSpPr>
        <p:spPr bwMode="auto">
          <a:xfrm>
            <a:off x="467544" y="1772817"/>
            <a:ext cx="8229600"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460375" indent="-342900"/>
            <a:r>
              <a:rPr lang="en-US" altLang="en-US" sz="2000" dirty="0" smtClean="0"/>
              <a:t>Researchers as mediators </a:t>
            </a:r>
            <a:r>
              <a:rPr lang="en-US" altLang="en-US" sz="2000" dirty="0"/>
              <a:t>of their own – and others’ – linguistic and cultural </a:t>
            </a:r>
            <a:r>
              <a:rPr lang="en-US" altLang="en-US" sz="2000" dirty="0" smtClean="0"/>
              <a:t>repertoires and resources </a:t>
            </a:r>
            <a:r>
              <a:rPr lang="en-US" altLang="en-US" sz="2000" dirty="0"/>
              <a:t>as part of research processes/</a:t>
            </a:r>
            <a:r>
              <a:rPr lang="en-US" altLang="en-US" sz="2000" dirty="0" smtClean="0"/>
              <a:t>practice</a:t>
            </a:r>
            <a:endParaRPr lang="en-US" altLang="en-US" sz="2000" dirty="0"/>
          </a:p>
          <a:p>
            <a:pPr marL="460375" indent="-342900"/>
            <a:r>
              <a:rPr lang="en-US" altLang="en-US" sz="2000" dirty="0" smtClean="0"/>
              <a:t>… mediating </a:t>
            </a:r>
            <a:r>
              <a:rPr lang="en-US" altLang="en-US" sz="2000" dirty="0"/>
              <a:t>the needs of all those involved in the research </a:t>
            </a:r>
            <a:r>
              <a:rPr lang="en-US" altLang="en-US" sz="2000" dirty="0" smtClean="0"/>
              <a:t>through </a:t>
            </a:r>
            <a:r>
              <a:rPr lang="en-US" altLang="en-US" sz="2000" dirty="0"/>
              <a:t>such </a:t>
            </a:r>
            <a:r>
              <a:rPr lang="en-US" altLang="en-US" sz="2000" dirty="0" err="1"/>
              <a:t>languaging</a:t>
            </a:r>
            <a:r>
              <a:rPr lang="en-US" altLang="en-US" sz="2000" dirty="0"/>
              <a:t> and </a:t>
            </a:r>
            <a:r>
              <a:rPr lang="en-US" altLang="en-US" sz="2000" dirty="0" smtClean="0"/>
              <a:t>culturing</a:t>
            </a:r>
          </a:p>
          <a:p>
            <a:pPr>
              <a:buNone/>
            </a:pPr>
            <a:endParaRPr lang="en-US" altLang="en-US" sz="2000" dirty="0" smtClean="0">
              <a:solidFill>
                <a:srgbClr val="FF0000"/>
              </a:solidFill>
            </a:endParaRPr>
          </a:p>
          <a:p>
            <a:pPr>
              <a:buNone/>
            </a:pPr>
            <a:endParaRPr lang="en-US" altLang="en-US" sz="2000" dirty="0">
              <a:solidFill>
                <a:srgbClr val="FF0000"/>
              </a:solidFill>
            </a:endParaRPr>
          </a:p>
          <a:p>
            <a:pPr>
              <a:buNone/>
            </a:pPr>
            <a:r>
              <a:rPr lang="en-GB" sz="2000" dirty="0">
                <a:solidFill>
                  <a:srgbClr val="FF0000"/>
                </a:solidFill>
              </a:rPr>
              <a:t>Maybe a </a:t>
            </a:r>
            <a:r>
              <a:rPr lang="en-GB" sz="2000" dirty="0" err="1">
                <a:solidFill>
                  <a:srgbClr val="FF0000"/>
                </a:solidFill>
              </a:rPr>
              <a:t>translingual</a:t>
            </a:r>
            <a:r>
              <a:rPr lang="en-GB" sz="2000" dirty="0">
                <a:solidFill>
                  <a:srgbClr val="FF0000"/>
                </a:solidFill>
              </a:rPr>
              <a:t> researcher </a:t>
            </a:r>
            <a:r>
              <a:rPr lang="en-GB" sz="2000" dirty="0" err="1">
                <a:solidFill>
                  <a:srgbClr val="FF0000"/>
                </a:solidFill>
              </a:rPr>
              <a:t>mindset</a:t>
            </a:r>
            <a:r>
              <a:rPr lang="en-GB" sz="2000" dirty="0">
                <a:solidFill>
                  <a:srgbClr val="FF0000"/>
                </a:solidFill>
              </a:rPr>
              <a:t> could be nurtured? If so, how?</a:t>
            </a:r>
          </a:p>
          <a:p>
            <a:pPr>
              <a:buNone/>
            </a:pPr>
            <a:endParaRPr lang="en-US" altLang="en-US" sz="2000" dirty="0"/>
          </a:p>
          <a:p>
            <a:pPr>
              <a:buNone/>
            </a:pPr>
            <a:r>
              <a:rPr lang="en-US" altLang="en-US" sz="2000" dirty="0"/>
              <a:t>…</a:t>
            </a:r>
            <a:r>
              <a:rPr lang="en-US" altLang="en-US" sz="2000" dirty="0" smtClean="0"/>
              <a:t>.e.g. by focusing more on </a:t>
            </a:r>
            <a:r>
              <a:rPr lang="en-US" altLang="en-US" sz="2000" dirty="0"/>
              <a:t>researchers’ preparation for, and habits of mind regarding, research practice with multilingual potential</a:t>
            </a:r>
          </a:p>
          <a:p>
            <a:pPr>
              <a:buNone/>
            </a:pPr>
            <a:endParaRPr lang="en-US" altLang="en-US" sz="2000" dirty="0"/>
          </a:p>
          <a:p>
            <a:pPr marL="0">
              <a:buNone/>
            </a:pPr>
            <a:endParaRPr lang="en-US" sz="2000" dirty="0"/>
          </a:p>
          <a:p>
            <a:pPr>
              <a:spcBef>
                <a:spcPts val="0"/>
              </a:spcBef>
              <a:spcAft>
                <a:spcPts val="600"/>
              </a:spcAft>
              <a:buNone/>
            </a:pPr>
            <a:endParaRPr lang="en-US" altLang="en-US" sz="2400" i="1" dirty="0">
              <a:cs typeface="Arial" charset="0"/>
            </a:endParaRPr>
          </a:p>
        </p:txBody>
      </p:sp>
    </p:spTree>
    <p:extLst>
      <p:ext uri="{BB962C8B-B14F-4D97-AF65-F5344CB8AC3E}">
        <p14:creationId xmlns:p14="http://schemas.microsoft.com/office/powerpoint/2010/main" val="1355634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lvl="0" algn="ctr" eaLnBrk="1" hangingPunct="1">
              <a:spcBef>
                <a:spcPct val="0"/>
              </a:spcBef>
              <a:buNone/>
            </a:pPr>
            <a:r>
              <a:rPr lang="en-GB" altLang="en-US" sz="2800" b="1" dirty="0" smtClean="0">
                <a:solidFill>
                  <a:schemeClr val="bg1"/>
                </a:solidFill>
                <a:latin typeface="+mn-lt"/>
                <a:ea typeface="+mn-ea"/>
              </a:rPr>
              <a:t>Researchers </a:t>
            </a:r>
            <a:r>
              <a:rPr lang="en-GB" altLang="en-US" sz="2800" b="1" dirty="0">
                <a:solidFill>
                  <a:schemeClr val="bg1"/>
                </a:solidFill>
                <a:latin typeface="+mn-lt"/>
                <a:ea typeface="+mn-ea"/>
              </a:rPr>
              <a:t>as </a:t>
            </a:r>
            <a:r>
              <a:rPr lang="en-GB" altLang="en-US" sz="2800" b="1" dirty="0" smtClean="0">
                <a:solidFill>
                  <a:schemeClr val="bg1"/>
                </a:solidFill>
                <a:latin typeface="+mn-lt"/>
                <a:ea typeface="+mn-ea"/>
              </a:rPr>
              <a:t>mediators</a:t>
            </a:r>
            <a:endParaRPr lang="en-GB" altLang="en-US" sz="2800" b="1" dirty="0">
              <a:solidFill>
                <a:schemeClr val="bg1"/>
              </a:solidFill>
              <a:latin typeface="+mn-lt"/>
            </a:endParaRPr>
          </a:p>
        </p:txBody>
      </p:sp>
      <p:sp>
        <p:nvSpPr>
          <p:cNvPr id="12292" name="Content Placeholder 2"/>
          <p:cNvSpPr txBox="1">
            <a:spLocks/>
          </p:cNvSpPr>
          <p:nvPr/>
        </p:nvSpPr>
        <p:spPr bwMode="auto">
          <a:xfrm>
            <a:off x="457200" y="1700211"/>
            <a:ext cx="8229600" cy="475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spcAft>
                <a:spcPts val="1200"/>
              </a:spcAft>
              <a:buFontTx/>
              <a:buNone/>
            </a:pPr>
            <a:r>
              <a:rPr lang="en-GB" altLang="en-US" sz="2000" dirty="0" smtClean="0"/>
              <a:t>Researchers might intentionally/purposefully</a:t>
            </a:r>
            <a:r>
              <a:rPr lang="en-GB" altLang="en-US" sz="2000" dirty="0" smtClean="0">
                <a:solidFill>
                  <a:srgbClr val="FF0000"/>
                </a:solidFill>
              </a:rPr>
              <a:t>*</a:t>
            </a:r>
            <a:r>
              <a:rPr lang="en-GB" altLang="en-US" sz="2000" dirty="0" smtClean="0"/>
              <a:t> …. </a:t>
            </a:r>
            <a:endParaRPr lang="en-GB" altLang="en-US" sz="2000" dirty="0"/>
          </a:p>
          <a:p>
            <a:pPr marL="460375" indent="-342900" eaLnBrk="1" hangingPunct="1">
              <a:spcBef>
                <a:spcPct val="0"/>
              </a:spcBef>
              <a:spcAft>
                <a:spcPts val="600"/>
              </a:spcAft>
            </a:pPr>
            <a:r>
              <a:rPr lang="en-GB" altLang="en-US" sz="2000" dirty="0" smtClean="0"/>
              <a:t>bring a </a:t>
            </a:r>
            <a:r>
              <a:rPr lang="en-GB" altLang="en-US" sz="2000" dirty="0" err="1" smtClean="0"/>
              <a:t>languaging</a:t>
            </a:r>
            <a:r>
              <a:rPr lang="en-GB" altLang="en-US" sz="2000" dirty="0" smtClean="0"/>
              <a:t>-and-culturing </a:t>
            </a:r>
            <a:r>
              <a:rPr lang="en-GB" altLang="en-US" sz="2000" dirty="0" err="1" smtClean="0"/>
              <a:t>mindset</a:t>
            </a:r>
            <a:r>
              <a:rPr lang="en-GB" altLang="en-US" sz="2000" dirty="0" smtClean="0"/>
              <a:t> to their research activities</a:t>
            </a:r>
          </a:p>
          <a:p>
            <a:pPr marL="460375" indent="-342900" eaLnBrk="1" hangingPunct="1">
              <a:spcBef>
                <a:spcPct val="0"/>
              </a:spcBef>
              <a:spcAft>
                <a:spcPts val="600"/>
              </a:spcAft>
            </a:pPr>
            <a:r>
              <a:rPr lang="en-GB" altLang="en-US" sz="2000" dirty="0" smtClean="0"/>
              <a:t>challenge the </a:t>
            </a:r>
            <a:r>
              <a:rPr lang="en-GB" altLang="en-US" sz="2000" dirty="0" smtClean="0"/>
              <a:t>habit of working only from/with </a:t>
            </a:r>
            <a:r>
              <a:rPr lang="en-GB" altLang="en-US" sz="2000" dirty="0" smtClean="0"/>
              <a:t>bounded</a:t>
            </a:r>
            <a:r>
              <a:rPr lang="en-GB" altLang="en-US" sz="2000" dirty="0" smtClean="0"/>
              <a:t> </a:t>
            </a:r>
            <a:r>
              <a:rPr lang="en-GB" altLang="en-US" sz="2000" dirty="0" err="1" smtClean="0"/>
              <a:t>monolingualisms</a:t>
            </a:r>
            <a:r>
              <a:rPr lang="en-GB" altLang="en-US" sz="2000" dirty="0" smtClean="0"/>
              <a:t> </a:t>
            </a:r>
            <a:r>
              <a:rPr lang="en-GB" altLang="en-US" sz="2000" dirty="0" smtClean="0"/>
              <a:t>and </a:t>
            </a:r>
            <a:r>
              <a:rPr lang="en-GB" altLang="en-US" sz="2000" dirty="0" smtClean="0"/>
              <a:t>cultures </a:t>
            </a:r>
            <a:r>
              <a:rPr lang="en-GB" altLang="en-US" sz="2000" dirty="0" err="1" smtClean="0"/>
              <a:t>etc</a:t>
            </a:r>
            <a:r>
              <a:rPr lang="en-GB" altLang="en-US" sz="2000" dirty="0" smtClean="0"/>
              <a:t> </a:t>
            </a:r>
          </a:p>
          <a:p>
            <a:pPr marL="460375" indent="-342900" eaLnBrk="1" hangingPunct="1">
              <a:spcBef>
                <a:spcPct val="0"/>
              </a:spcBef>
              <a:spcAft>
                <a:spcPts val="600"/>
              </a:spcAft>
            </a:pPr>
            <a:r>
              <a:rPr lang="en-GB" altLang="en-US" sz="2000" dirty="0" smtClean="0"/>
              <a:t>mediate their own linguistic-and-cultural complexities/possibilities as appropriate for the linguistic-and-cultural complexities/possibilities of the research(</a:t>
            </a:r>
            <a:r>
              <a:rPr lang="en-GB" altLang="en-US" sz="2000" dirty="0" err="1" smtClean="0"/>
              <a:t>ed</a:t>
            </a:r>
            <a:r>
              <a:rPr lang="en-GB" altLang="en-US" sz="2000" dirty="0" smtClean="0"/>
              <a:t>) </a:t>
            </a:r>
            <a:r>
              <a:rPr lang="en-GB" altLang="en-US" sz="2000" dirty="0" smtClean="0"/>
              <a:t>contexts </a:t>
            </a:r>
            <a:r>
              <a:rPr lang="en-GB" altLang="en-US" sz="2000" dirty="0" smtClean="0"/>
              <a:t>and those within (or interacting with) </a:t>
            </a:r>
            <a:r>
              <a:rPr lang="en-GB" altLang="en-US" sz="2000" dirty="0" smtClean="0"/>
              <a:t>them </a:t>
            </a:r>
            <a:endParaRPr lang="en-GB" altLang="en-US" sz="2000" dirty="0" smtClean="0"/>
          </a:p>
          <a:p>
            <a:pPr marL="460375" indent="-342900" eaLnBrk="1" hangingPunct="1">
              <a:spcBef>
                <a:spcPct val="0"/>
              </a:spcBef>
              <a:spcAft>
                <a:spcPts val="600"/>
              </a:spcAft>
            </a:pPr>
            <a:r>
              <a:rPr lang="en-GB" altLang="en-US" sz="2000" dirty="0"/>
              <a:t>m</a:t>
            </a:r>
            <a:r>
              <a:rPr lang="en-GB" altLang="en-US" sz="2000" dirty="0" smtClean="0"/>
              <a:t>ediate </a:t>
            </a:r>
            <a:r>
              <a:rPr lang="en-GB" altLang="en-US" sz="2000" dirty="0"/>
              <a:t>the linguistic-and-cultural </a:t>
            </a:r>
            <a:r>
              <a:rPr lang="en-GB" altLang="en-US" sz="2000" dirty="0" smtClean="0"/>
              <a:t>complexities/possibilities </a:t>
            </a:r>
            <a:r>
              <a:rPr lang="en-GB" altLang="en-US" sz="2000" dirty="0"/>
              <a:t>of the research(</a:t>
            </a:r>
            <a:r>
              <a:rPr lang="en-GB" altLang="en-US" sz="2000" dirty="0" err="1"/>
              <a:t>ed</a:t>
            </a:r>
            <a:r>
              <a:rPr lang="en-GB" altLang="en-US" sz="2000" dirty="0"/>
              <a:t>) </a:t>
            </a:r>
            <a:r>
              <a:rPr lang="en-GB" altLang="en-US" sz="2000" dirty="0" smtClean="0"/>
              <a:t>contexts </a:t>
            </a:r>
            <a:r>
              <a:rPr lang="en-GB" altLang="en-US" sz="2000" dirty="0"/>
              <a:t>and those within (or interacting with) </a:t>
            </a:r>
            <a:r>
              <a:rPr lang="en-GB" altLang="en-US" sz="2000" dirty="0" smtClean="0"/>
              <a:t>them </a:t>
            </a:r>
            <a:endParaRPr lang="en-GB" altLang="en-US" sz="2000" dirty="0"/>
          </a:p>
          <a:p>
            <a:pPr marL="460375" indent="-342900" eaLnBrk="1" hangingPunct="1">
              <a:spcBef>
                <a:spcPct val="0"/>
              </a:spcBef>
              <a:spcAft>
                <a:spcPts val="600"/>
              </a:spcAft>
            </a:pPr>
            <a:r>
              <a:rPr lang="en-GB" altLang="en-US" sz="2000" dirty="0"/>
              <a:t>m</a:t>
            </a:r>
            <a:r>
              <a:rPr lang="en-GB" altLang="en-US" sz="2000" dirty="0" smtClean="0"/>
              <a:t>ediate the </a:t>
            </a:r>
            <a:r>
              <a:rPr lang="en-GB" altLang="en-US" sz="2000" dirty="0"/>
              <a:t>linguistic-and-cultural </a:t>
            </a:r>
            <a:r>
              <a:rPr lang="en-GB" altLang="en-US" sz="2000" dirty="0" smtClean="0"/>
              <a:t>complexities/possibilities </a:t>
            </a:r>
            <a:r>
              <a:rPr lang="en-GB" altLang="en-US" sz="2000" dirty="0"/>
              <a:t>of the </a:t>
            </a:r>
            <a:r>
              <a:rPr lang="en-GB" altLang="en-US" sz="2000" dirty="0" smtClean="0"/>
              <a:t>wider research(</a:t>
            </a:r>
            <a:r>
              <a:rPr lang="en-GB" altLang="en-US" sz="2000" dirty="0" err="1" smtClean="0"/>
              <a:t>er</a:t>
            </a:r>
            <a:r>
              <a:rPr lang="en-GB" altLang="en-US" sz="2000" dirty="0" smtClean="0"/>
              <a:t>) environment (e.g. publication)</a:t>
            </a:r>
          </a:p>
          <a:p>
            <a:pPr eaLnBrk="1" hangingPunct="1">
              <a:spcBef>
                <a:spcPts val="600"/>
              </a:spcBef>
              <a:buNone/>
            </a:pPr>
            <a:r>
              <a:rPr lang="en-GB" altLang="en-US" sz="1600" dirty="0" smtClean="0">
                <a:solidFill>
                  <a:srgbClr val="FF0000"/>
                </a:solidFill>
              </a:rPr>
              <a:t>* </a:t>
            </a:r>
            <a:r>
              <a:rPr lang="en-GB" sz="1600" dirty="0" err="1">
                <a:solidFill>
                  <a:srgbClr val="FF0000"/>
                </a:solidFill>
              </a:rPr>
              <a:t>Stelma</a:t>
            </a:r>
            <a:r>
              <a:rPr lang="en-GB" sz="1600" dirty="0">
                <a:solidFill>
                  <a:srgbClr val="FF0000"/>
                </a:solidFill>
              </a:rPr>
              <a:t>, J., Fay, R. and Zhou, X. (2013). Developing intentionality and researching </a:t>
            </a:r>
            <a:r>
              <a:rPr lang="en-GB" sz="1600" dirty="0" err="1">
                <a:solidFill>
                  <a:srgbClr val="FF0000"/>
                </a:solidFill>
              </a:rPr>
              <a:t>multilingually</a:t>
            </a:r>
            <a:r>
              <a:rPr lang="en-GB" sz="1600" dirty="0">
                <a:solidFill>
                  <a:srgbClr val="FF0000"/>
                </a:solidFill>
              </a:rPr>
              <a:t>: An ecological and methodological perspective, </a:t>
            </a:r>
            <a:r>
              <a:rPr lang="en-GB" sz="1600" i="1" dirty="0">
                <a:solidFill>
                  <a:srgbClr val="FF0000"/>
                </a:solidFill>
              </a:rPr>
              <a:t>International Journal of Applied Linguistics</a:t>
            </a:r>
            <a:r>
              <a:rPr lang="en-GB" sz="1600" dirty="0">
                <a:solidFill>
                  <a:srgbClr val="FF0000"/>
                </a:solidFill>
              </a:rPr>
              <a:t>, </a:t>
            </a:r>
            <a:r>
              <a:rPr lang="en-GB" sz="1600" b="1" dirty="0">
                <a:solidFill>
                  <a:srgbClr val="FF0000"/>
                </a:solidFill>
              </a:rPr>
              <a:t>23</a:t>
            </a:r>
            <a:r>
              <a:rPr lang="en-GB" sz="1600" dirty="0">
                <a:solidFill>
                  <a:srgbClr val="FF0000"/>
                </a:solidFill>
              </a:rPr>
              <a:t>(3): 300-315.</a:t>
            </a:r>
            <a:endParaRPr lang="en-GB" altLang="en-US" sz="1600" dirty="0">
              <a:solidFill>
                <a:srgbClr val="FF0000"/>
              </a:solidFill>
            </a:endParaRPr>
          </a:p>
        </p:txBody>
      </p:sp>
    </p:spTree>
    <p:extLst>
      <p:ext uri="{BB962C8B-B14F-4D97-AF65-F5344CB8AC3E}">
        <p14:creationId xmlns:p14="http://schemas.microsoft.com/office/powerpoint/2010/main" val="1936157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4"/>
          <p:cNvSpPr txBox="1">
            <a:spLocks noChangeArrowheads="1"/>
          </p:cNvSpPr>
          <p:nvPr/>
        </p:nvSpPr>
        <p:spPr bwMode="auto">
          <a:xfrm>
            <a:off x="2268538" y="260350"/>
            <a:ext cx="4175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endParaRPr lang="en-GB" altLang="en-US" sz="5400" b="1">
              <a:solidFill>
                <a:schemeClr val="bg1"/>
              </a:solidFill>
            </a:endParaRPr>
          </a:p>
        </p:txBody>
      </p:sp>
      <p:sp>
        <p:nvSpPr>
          <p:cNvPr id="24580" name="Title 3"/>
          <p:cNvSpPr>
            <a:spLocks noGrp="1"/>
          </p:cNvSpPr>
          <p:nvPr>
            <p:ph type="title"/>
          </p:nvPr>
        </p:nvSpPr>
        <p:spPr/>
        <p:txBody>
          <a:bodyPr/>
          <a:lstStyle/>
          <a:p>
            <a:r>
              <a:rPr lang="en-US" altLang="en-US" sz="3200" b="1" dirty="0" smtClean="0">
                <a:solidFill>
                  <a:schemeClr val="bg1"/>
                </a:solidFill>
                <a:latin typeface="Verdana" pitchFamily="34" charset="0"/>
              </a:rPr>
              <a:t>Thank You</a:t>
            </a:r>
            <a:endParaRPr lang="en-US" altLang="en-US" sz="3200" b="1" dirty="0" smtClean="0">
              <a:solidFill>
                <a:schemeClr val="bg1"/>
              </a:solidFill>
              <a:latin typeface="Verdana" pitchFamily="34" charset="0"/>
            </a:endParaRPr>
          </a:p>
        </p:txBody>
      </p:sp>
      <p:sp>
        <p:nvSpPr>
          <p:cNvPr id="24581" name="Content Placeholder 4"/>
          <p:cNvSpPr>
            <a:spLocks noGrp="1"/>
          </p:cNvSpPr>
          <p:nvPr>
            <p:ph idx="1"/>
          </p:nvPr>
        </p:nvSpPr>
        <p:spPr>
          <a:xfrm>
            <a:off x="539750" y="1844675"/>
            <a:ext cx="8147050" cy="4281488"/>
          </a:xfrm>
        </p:spPr>
        <p:txBody>
          <a:bodyPr/>
          <a:lstStyle/>
          <a:p>
            <a:pPr marL="0" indent="0" algn="ctr">
              <a:buFont typeface="Arial" charset="0"/>
              <a:buNone/>
            </a:pPr>
            <a:r>
              <a:rPr lang="en-US" altLang="en-US" sz="2800" dirty="0" smtClean="0">
                <a:solidFill>
                  <a:srgbClr val="336600"/>
                </a:solidFill>
              </a:rPr>
              <a:t>Please </a:t>
            </a:r>
            <a:r>
              <a:rPr lang="en-US" altLang="en-US" sz="2800" dirty="0" smtClean="0">
                <a:solidFill>
                  <a:srgbClr val="336600"/>
                </a:solidFill>
              </a:rPr>
              <a:t>contact us </a:t>
            </a:r>
            <a:r>
              <a:rPr lang="en-US" altLang="en-US" sz="2800" dirty="0" smtClean="0">
                <a:solidFill>
                  <a:srgbClr val="336600"/>
                </a:solidFill>
              </a:rPr>
              <a:t>[any of the RMTC Hub] </a:t>
            </a:r>
          </a:p>
          <a:p>
            <a:pPr marL="0" indent="0" algn="ctr">
              <a:buFont typeface="Arial" charset="0"/>
              <a:buNone/>
            </a:pPr>
            <a:r>
              <a:rPr lang="en-US" altLang="en-US" sz="2800" dirty="0" smtClean="0">
                <a:solidFill>
                  <a:srgbClr val="336600"/>
                </a:solidFill>
              </a:rPr>
              <a:t>with </a:t>
            </a:r>
            <a:r>
              <a:rPr lang="en-US" altLang="en-US" sz="2800" dirty="0" smtClean="0">
                <a:solidFill>
                  <a:srgbClr val="336600"/>
                </a:solidFill>
              </a:rPr>
              <a:t>any comments or questions.</a:t>
            </a:r>
          </a:p>
          <a:p>
            <a:pPr marL="0" indent="0">
              <a:buFont typeface="Arial" charset="0"/>
              <a:buNone/>
            </a:pPr>
            <a:endParaRPr lang="en-US" altLang="en-US" sz="2800" b="1" dirty="0" smtClean="0">
              <a:solidFill>
                <a:srgbClr val="336600"/>
              </a:solidFill>
              <a:latin typeface="Verdana" pitchFamily="34" charset="0"/>
              <a:hlinkClick r:id="rId4"/>
            </a:endParaRPr>
          </a:p>
          <a:p>
            <a:pPr marL="0" indent="0">
              <a:buFont typeface="Arial" charset="0"/>
              <a:buNone/>
            </a:pPr>
            <a:endParaRPr lang="en-US" altLang="en-US" sz="2800" b="1" dirty="0" smtClean="0">
              <a:solidFill>
                <a:srgbClr val="336600"/>
              </a:solidFill>
              <a:latin typeface="Verdana" pitchFamily="34" charset="0"/>
              <a:hlinkClick r:id="rId4"/>
            </a:endParaRPr>
          </a:p>
          <a:p>
            <a:pPr marL="0" indent="0" algn="ctr">
              <a:spcBef>
                <a:spcPct val="0"/>
              </a:spcBef>
              <a:spcAft>
                <a:spcPts val="1200"/>
              </a:spcAft>
              <a:buFont typeface="Arial" charset="0"/>
              <a:buNone/>
            </a:pPr>
            <a:r>
              <a:rPr lang="en-US" altLang="en-US" sz="2800" b="1" dirty="0" smtClean="0">
                <a:solidFill>
                  <a:srgbClr val="336600"/>
                </a:solidFill>
                <a:latin typeface="Verdana" pitchFamily="34" charset="0"/>
                <a:hlinkClick r:id="rId5"/>
              </a:rPr>
              <a:t>jane.andrewsEDU@uwe.ac.uk</a:t>
            </a:r>
            <a:endParaRPr lang="en-US" altLang="en-US" sz="2800" b="1" dirty="0" smtClean="0">
              <a:solidFill>
                <a:srgbClr val="336600"/>
              </a:solidFill>
              <a:latin typeface="Verdana" pitchFamily="34" charset="0"/>
            </a:endParaRPr>
          </a:p>
          <a:p>
            <a:pPr marL="0" indent="0" algn="ctr">
              <a:buFont typeface="Arial" charset="0"/>
              <a:buNone/>
            </a:pPr>
            <a:r>
              <a:rPr lang="en-US" altLang="en-US" sz="2800" b="1" dirty="0" smtClean="0">
                <a:solidFill>
                  <a:srgbClr val="336600"/>
                </a:solidFill>
                <a:latin typeface="Verdana" pitchFamily="34" charset="0"/>
                <a:hlinkClick r:id="rId6"/>
              </a:rPr>
              <a:t>richard.fay@manchester.ac.uk</a:t>
            </a:r>
            <a:endParaRPr lang="en-US" altLang="en-US" sz="2800" b="1" dirty="0" smtClean="0">
              <a:solidFill>
                <a:srgbClr val="336600"/>
              </a:solidFill>
              <a:latin typeface="Verdana" pitchFamily="34" charset="0"/>
            </a:endParaRPr>
          </a:p>
          <a:p>
            <a:pPr marL="0" indent="0" algn="ctr">
              <a:buFont typeface="Arial" charset="0"/>
              <a:buNone/>
            </a:pPr>
            <a:endParaRPr lang="en-US" altLang="en-US" sz="2800" b="1" dirty="0" smtClean="0">
              <a:solidFill>
                <a:srgbClr val="336600"/>
              </a:solidFill>
              <a:latin typeface="Verdana" pitchFamily="34" charset="0"/>
            </a:endParaRPr>
          </a:p>
        </p:txBody>
      </p:sp>
    </p:spTree>
    <p:extLst>
      <p:ext uri="{BB962C8B-B14F-4D97-AF65-F5344CB8AC3E}">
        <p14:creationId xmlns:p14="http://schemas.microsoft.com/office/powerpoint/2010/main" val="5063880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sz="2800" b="1" dirty="0">
                <a:solidFill>
                  <a:schemeClr val="bg1"/>
                </a:solidFill>
              </a:rPr>
              <a:t>?</a:t>
            </a:r>
            <a:endParaRPr lang="en-GB" altLang="en-US" sz="2800" b="1" dirty="0">
              <a:solidFill>
                <a:schemeClr val="bg1"/>
              </a:solidFill>
            </a:endParaRPr>
          </a:p>
        </p:txBody>
      </p:sp>
      <p:sp>
        <p:nvSpPr>
          <p:cNvPr id="12292" name="Content Placeholder 2"/>
          <p:cNvSpPr txBox="1">
            <a:spLocks/>
          </p:cNvSpPr>
          <p:nvPr/>
        </p:nvSpPr>
        <p:spPr bwMode="auto">
          <a:xfrm>
            <a:off x="467544" y="1772817"/>
            <a:ext cx="8229600"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buNone/>
            </a:pPr>
            <a:r>
              <a:rPr lang="en-US" altLang="en-US" sz="2000" dirty="0"/>
              <a:t>?</a:t>
            </a:r>
            <a:endParaRPr lang="en-US" altLang="en-US" sz="2000" dirty="0"/>
          </a:p>
          <a:p>
            <a:pPr marL="0">
              <a:buNone/>
            </a:pPr>
            <a:endParaRPr lang="en-US" sz="2000" dirty="0"/>
          </a:p>
          <a:p>
            <a:pPr>
              <a:spcBef>
                <a:spcPts val="0"/>
              </a:spcBef>
              <a:spcAft>
                <a:spcPts val="600"/>
              </a:spcAft>
              <a:buNone/>
            </a:pPr>
            <a:endParaRPr lang="en-US" altLang="en-US" sz="2400" i="1" dirty="0">
              <a:cs typeface="Arial" charset="0"/>
            </a:endParaRPr>
          </a:p>
        </p:txBody>
      </p:sp>
    </p:spTree>
    <p:extLst>
      <p:ext uri="{BB962C8B-B14F-4D97-AF65-F5344CB8AC3E}">
        <p14:creationId xmlns:p14="http://schemas.microsoft.com/office/powerpoint/2010/main" val="2383597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b="1" dirty="0" smtClean="0">
                <a:solidFill>
                  <a:schemeClr val="bg1"/>
                </a:solidFill>
                <a:latin typeface="Arial" charset="0"/>
              </a:rPr>
              <a:t>Some Background</a:t>
            </a:r>
            <a:endParaRPr lang="en-GB" altLang="en-US" b="1" dirty="0">
              <a:solidFill>
                <a:schemeClr val="bg1"/>
              </a:solidFill>
            </a:endParaRPr>
          </a:p>
        </p:txBody>
      </p:sp>
      <p:sp>
        <p:nvSpPr>
          <p:cNvPr id="12292" name="Content Placeholder 2"/>
          <p:cNvSpPr txBox="1">
            <a:spLocks/>
          </p:cNvSpPr>
          <p:nvPr/>
        </p:nvSpPr>
        <p:spPr bwMode="auto">
          <a:xfrm>
            <a:off x="457200" y="1556792"/>
            <a:ext cx="8229600"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574675" indent="-457200">
              <a:spcBef>
                <a:spcPts val="0"/>
              </a:spcBef>
              <a:spcAft>
                <a:spcPts val="1200"/>
              </a:spcAft>
              <a:buFont typeface="+mj-lt"/>
              <a:buAutoNum type="arabicPeriod"/>
            </a:pPr>
            <a:r>
              <a:rPr lang="en-US" altLang="en-US" sz="2000" b="1" i="1" dirty="0" smtClean="0">
                <a:solidFill>
                  <a:schemeClr val="tx2">
                    <a:lumMod val="60000"/>
                    <a:lumOff val="40000"/>
                  </a:schemeClr>
                </a:solidFill>
                <a:cs typeface="Arial" charset="0"/>
              </a:rPr>
              <a:t>Researching </a:t>
            </a:r>
            <a:r>
              <a:rPr lang="en-US" altLang="en-US" sz="2000" b="1" i="1" dirty="0" err="1">
                <a:solidFill>
                  <a:schemeClr val="tx2">
                    <a:lumMod val="60000"/>
                    <a:lumOff val="40000"/>
                  </a:schemeClr>
                </a:solidFill>
                <a:cs typeface="Arial" charset="0"/>
              </a:rPr>
              <a:t>Multilingually</a:t>
            </a:r>
            <a:r>
              <a:rPr lang="en-US" altLang="en-US" sz="2000" b="1" i="1" dirty="0">
                <a:solidFill>
                  <a:schemeClr val="tx2">
                    <a:lumMod val="60000"/>
                    <a:lumOff val="40000"/>
                  </a:schemeClr>
                </a:solidFill>
                <a:cs typeface="Arial" charset="0"/>
              </a:rPr>
              <a:t> </a:t>
            </a:r>
            <a:r>
              <a:rPr lang="en-US" altLang="en-US" sz="2000" dirty="0">
                <a:cs typeface="Arial" charset="0"/>
              </a:rPr>
              <a:t>…. focusing on researcher thinking </a:t>
            </a:r>
            <a:r>
              <a:rPr lang="en-US" altLang="en-US" sz="1800" dirty="0">
                <a:cs typeface="Arial" charset="0"/>
              </a:rPr>
              <a:t>(e.g. </a:t>
            </a:r>
            <a:r>
              <a:rPr lang="en-US" altLang="en-US" sz="1800" dirty="0" smtClean="0">
                <a:cs typeface="Arial" charset="0"/>
              </a:rPr>
              <a:t>the thinking of doctoral </a:t>
            </a:r>
            <a:r>
              <a:rPr lang="en-US" altLang="en-US" sz="1800" dirty="0">
                <a:cs typeface="Arial" charset="0"/>
              </a:rPr>
              <a:t>students and supervisors)</a:t>
            </a:r>
            <a:r>
              <a:rPr lang="en-US" altLang="en-US" sz="2000" dirty="0">
                <a:cs typeface="Arial" charset="0"/>
              </a:rPr>
              <a:t> about their practices </a:t>
            </a:r>
            <a:r>
              <a:rPr lang="en-US" altLang="en-US" sz="2000" dirty="0" smtClean="0">
                <a:cs typeface="Arial" charset="0"/>
              </a:rPr>
              <a:t>with </a:t>
            </a:r>
            <a:r>
              <a:rPr lang="en-US" altLang="en-US" sz="2000" dirty="0">
                <a:cs typeface="Arial" charset="0"/>
              </a:rPr>
              <a:t>regard to the possibilities </a:t>
            </a:r>
            <a:r>
              <a:rPr lang="en-US" altLang="en-US" sz="2000" dirty="0" smtClean="0">
                <a:cs typeface="Arial" charset="0"/>
              </a:rPr>
              <a:t>for, </a:t>
            </a:r>
            <a:r>
              <a:rPr lang="en-US" altLang="en-US" sz="2000" dirty="0">
                <a:cs typeface="Arial" charset="0"/>
              </a:rPr>
              <a:t>and complexities </a:t>
            </a:r>
            <a:r>
              <a:rPr lang="en-US" altLang="en-US" sz="2000" dirty="0" smtClean="0">
                <a:cs typeface="Arial" charset="0"/>
              </a:rPr>
              <a:t>of, </a:t>
            </a:r>
            <a:r>
              <a:rPr lang="en-US" altLang="en-US" sz="2000" dirty="0">
                <a:cs typeface="Arial" charset="0"/>
              </a:rPr>
              <a:t>using </a:t>
            </a:r>
            <a:r>
              <a:rPr lang="en-US" altLang="en-US" sz="2000" u="sng" dirty="0">
                <a:cs typeface="Arial" charset="0"/>
              </a:rPr>
              <a:t>multiple languages </a:t>
            </a:r>
            <a:r>
              <a:rPr lang="en-US" altLang="en-US" sz="2000" dirty="0">
                <a:cs typeface="Arial" charset="0"/>
              </a:rPr>
              <a:t>in any of the many aspects of </a:t>
            </a:r>
            <a:r>
              <a:rPr lang="en-US" altLang="en-US" sz="1800" dirty="0">
                <a:cs typeface="Arial" charset="0"/>
              </a:rPr>
              <a:t>research (design, engagement with literature, ethics, fieldwork, data generation and analysis, reports, dissemination, </a:t>
            </a:r>
            <a:r>
              <a:rPr lang="en-US" altLang="en-US" sz="1800" dirty="0" err="1">
                <a:cs typeface="Arial" charset="0"/>
              </a:rPr>
              <a:t>etc</a:t>
            </a:r>
            <a:r>
              <a:rPr lang="en-US" altLang="en-US" sz="1800" dirty="0">
                <a:cs typeface="Arial" charset="0"/>
              </a:rPr>
              <a:t>)</a:t>
            </a:r>
          </a:p>
          <a:p>
            <a:pPr marL="574675" indent="-457200">
              <a:spcBef>
                <a:spcPts val="0"/>
              </a:spcBef>
              <a:buFont typeface="+mj-lt"/>
              <a:buAutoNum type="arabicPeriod"/>
            </a:pPr>
            <a:r>
              <a:rPr lang="en-US" altLang="en-US" sz="2000" b="1" i="1" dirty="0">
                <a:solidFill>
                  <a:schemeClr val="tx2">
                    <a:lumMod val="60000"/>
                    <a:lumOff val="40000"/>
                  </a:schemeClr>
                </a:solidFill>
                <a:cs typeface="Arial" charset="0"/>
              </a:rPr>
              <a:t>Researching </a:t>
            </a:r>
            <a:r>
              <a:rPr lang="en-US" altLang="en-US" sz="2000" b="1" i="1" dirty="0" err="1">
                <a:solidFill>
                  <a:schemeClr val="tx2">
                    <a:lumMod val="60000"/>
                    <a:lumOff val="40000"/>
                  </a:schemeClr>
                </a:solidFill>
                <a:cs typeface="Arial" charset="0"/>
              </a:rPr>
              <a:t>Multilingually</a:t>
            </a:r>
            <a:r>
              <a:rPr lang="en-US" altLang="en-US" sz="2000" b="1" i="1" dirty="0">
                <a:solidFill>
                  <a:schemeClr val="tx2">
                    <a:lumMod val="60000"/>
                    <a:lumOff val="40000"/>
                  </a:schemeClr>
                </a:solidFill>
                <a:cs typeface="Arial" charset="0"/>
              </a:rPr>
              <a:t> at the Borders of Language, the Body, Law and the State </a:t>
            </a:r>
            <a:r>
              <a:rPr lang="en-US" altLang="en-US" sz="2000" dirty="0">
                <a:cs typeface="Arial" charset="0"/>
              </a:rPr>
              <a:t>…. an explicitly multi</a:t>
            </a:r>
            <a:r>
              <a:rPr lang="en-US" altLang="en-US" sz="2000" dirty="0">
                <a:cs typeface="Arial" charset="0"/>
                <a:sym typeface="Wingdings" panose="05000000000000000000" pitchFamily="2" charset="2"/>
              </a:rPr>
              <a:t> inter-disciplinary exploration – with the creative arts embedded throughout  - of what it means to language and be </a:t>
            </a:r>
            <a:r>
              <a:rPr lang="en-US" altLang="en-US" sz="2000" dirty="0" err="1">
                <a:cs typeface="Arial" charset="0"/>
                <a:sym typeface="Wingdings" panose="05000000000000000000" pitchFamily="2" charset="2"/>
              </a:rPr>
              <a:t>languaged</a:t>
            </a:r>
            <a:r>
              <a:rPr lang="en-US" altLang="en-US" sz="2000" dirty="0">
                <a:cs typeface="Arial" charset="0"/>
                <a:sym typeface="Wingdings" panose="05000000000000000000" pitchFamily="2" charset="2"/>
              </a:rPr>
              <a:t> </a:t>
            </a:r>
            <a:r>
              <a:rPr lang="en-US" altLang="en-US" sz="2000" dirty="0" smtClean="0">
                <a:cs typeface="Arial" charset="0"/>
                <a:sym typeface="Wingdings" panose="05000000000000000000" pitchFamily="2" charset="2"/>
              </a:rPr>
              <a:t>- esp</a:t>
            </a:r>
            <a:r>
              <a:rPr lang="en-US" altLang="en-US" sz="2000" dirty="0" smtClean="0">
                <a:cs typeface="Arial" charset="0"/>
                <a:sym typeface="Wingdings" panose="05000000000000000000" pitchFamily="2" charset="2"/>
              </a:rPr>
              <a:t>. </a:t>
            </a:r>
            <a:r>
              <a:rPr lang="en-US" altLang="en-US" sz="2000" dirty="0">
                <a:cs typeface="Arial" charset="0"/>
                <a:sym typeface="Wingdings" panose="05000000000000000000" pitchFamily="2" charset="2"/>
              </a:rPr>
              <a:t>in contexts of pain, </a:t>
            </a:r>
            <a:r>
              <a:rPr lang="en-US" altLang="en-US" sz="2000" dirty="0" smtClean="0">
                <a:cs typeface="Arial" charset="0"/>
                <a:sym typeface="Wingdings" panose="05000000000000000000" pitchFamily="2" charset="2"/>
              </a:rPr>
              <a:t>pressure, </a:t>
            </a:r>
            <a:r>
              <a:rPr lang="en-US" altLang="en-US" sz="2000" dirty="0" err="1" smtClean="0">
                <a:cs typeface="Arial" charset="0"/>
                <a:sym typeface="Wingdings" panose="05000000000000000000" pitchFamily="2" charset="2"/>
              </a:rPr>
              <a:t>precarity</a:t>
            </a:r>
            <a:r>
              <a:rPr lang="en-US" altLang="en-US" sz="2000" dirty="0" smtClean="0">
                <a:cs typeface="Arial" charset="0"/>
                <a:sym typeface="Wingdings" panose="05000000000000000000" pitchFamily="2" charset="2"/>
              </a:rPr>
              <a:t> </a:t>
            </a:r>
          </a:p>
          <a:p>
            <a:pPr>
              <a:spcBef>
                <a:spcPts val="0"/>
              </a:spcBef>
              <a:buNone/>
            </a:pPr>
            <a:endParaRPr lang="en-US" altLang="en-US" sz="1800" i="1" dirty="0">
              <a:cs typeface="Arial" charset="0"/>
              <a:sym typeface="Wingdings" panose="05000000000000000000" pitchFamily="2" charset="2"/>
            </a:endParaRPr>
          </a:p>
          <a:p>
            <a:pPr algn="ctr">
              <a:spcBef>
                <a:spcPts val="0"/>
              </a:spcBef>
              <a:buNone/>
            </a:pPr>
            <a:r>
              <a:rPr lang="en-US" altLang="en-US" sz="2000" b="1" u="sng" dirty="0" smtClean="0">
                <a:solidFill>
                  <a:srgbClr val="FF0000"/>
                </a:solidFill>
                <a:cs typeface="Arial" charset="0"/>
                <a:sym typeface="Wingdings" panose="05000000000000000000" pitchFamily="2" charset="2"/>
              </a:rPr>
              <a:t>ADDED</a:t>
            </a:r>
            <a:r>
              <a:rPr lang="en-US" altLang="en-US" sz="2000" b="1" dirty="0" smtClean="0">
                <a:solidFill>
                  <a:srgbClr val="FF0000"/>
                </a:solidFill>
                <a:cs typeface="Arial" charset="0"/>
                <a:sym typeface="Wingdings" panose="05000000000000000000" pitchFamily="2" charset="2"/>
              </a:rPr>
              <a:t>: </a:t>
            </a:r>
            <a:r>
              <a:rPr lang="en-US" altLang="en-US" sz="2000" i="1" dirty="0" smtClean="0">
                <a:solidFill>
                  <a:srgbClr val="FF0000"/>
                </a:solidFill>
                <a:cs typeface="Arial" charset="0"/>
                <a:sym typeface="Wingdings" panose="05000000000000000000" pitchFamily="2" charset="2"/>
              </a:rPr>
              <a:t>multiple languages  </a:t>
            </a:r>
            <a:r>
              <a:rPr lang="en-US" altLang="en-US" sz="2000" i="1" dirty="0" err="1" smtClean="0">
                <a:solidFill>
                  <a:srgbClr val="FF0000"/>
                </a:solidFill>
                <a:cs typeface="Arial" charset="0"/>
                <a:sym typeface="Wingdings" panose="05000000000000000000" pitchFamily="2" charset="2"/>
              </a:rPr>
              <a:t>languaging</a:t>
            </a:r>
            <a:r>
              <a:rPr lang="en-US" altLang="en-US" sz="2000" i="1" dirty="0" smtClean="0">
                <a:solidFill>
                  <a:srgbClr val="FF0000"/>
                </a:solidFill>
                <a:cs typeface="Arial" charset="0"/>
                <a:sym typeface="Wingdings" panose="05000000000000000000" pitchFamily="2" charset="2"/>
              </a:rPr>
              <a:t> </a:t>
            </a:r>
          </a:p>
          <a:p>
            <a:pPr algn="ctr">
              <a:spcBef>
                <a:spcPts val="0"/>
              </a:spcBef>
              <a:buNone/>
            </a:pPr>
            <a:r>
              <a:rPr lang="en-US" altLang="en-US" sz="2000" i="1" dirty="0">
                <a:solidFill>
                  <a:srgbClr val="FF0000"/>
                </a:solidFill>
                <a:cs typeface="Arial" charset="0"/>
                <a:sym typeface="Wingdings" panose="05000000000000000000" pitchFamily="2" charset="2"/>
              </a:rPr>
              <a:t>m</a:t>
            </a:r>
            <a:r>
              <a:rPr lang="en-US" altLang="en-US" sz="2000" i="1" dirty="0" smtClean="0">
                <a:solidFill>
                  <a:srgbClr val="FF0000"/>
                </a:solidFill>
                <a:cs typeface="Arial" charset="0"/>
                <a:sym typeface="Wingdings" panose="05000000000000000000" pitchFamily="2" charset="2"/>
              </a:rPr>
              <a:t>ulti-  inter-</a:t>
            </a:r>
            <a:r>
              <a:rPr lang="en-US" altLang="en-US" sz="2000" i="1" dirty="0" err="1" smtClean="0">
                <a:solidFill>
                  <a:srgbClr val="FF0000"/>
                </a:solidFill>
                <a:cs typeface="Arial" charset="0"/>
                <a:sym typeface="Wingdings" panose="05000000000000000000" pitchFamily="2" charset="2"/>
              </a:rPr>
              <a:t>disciplinarity</a:t>
            </a:r>
            <a:r>
              <a:rPr lang="en-US" altLang="en-US" sz="2000" i="1" dirty="0" smtClean="0">
                <a:solidFill>
                  <a:srgbClr val="FF0000"/>
                </a:solidFill>
                <a:cs typeface="Arial" charset="0"/>
                <a:sym typeface="Wingdings" panose="05000000000000000000" pitchFamily="2" charset="2"/>
              </a:rPr>
              <a:t> </a:t>
            </a:r>
          </a:p>
          <a:p>
            <a:pPr algn="ctr">
              <a:spcBef>
                <a:spcPts val="0"/>
              </a:spcBef>
              <a:buNone/>
            </a:pPr>
            <a:r>
              <a:rPr lang="en-US" altLang="en-US" sz="2000" i="1" dirty="0" smtClean="0">
                <a:solidFill>
                  <a:srgbClr val="FF0000"/>
                </a:solidFill>
                <a:cs typeface="Arial" charset="0"/>
                <a:sym typeface="Wingdings" panose="05000000000000000000" pitchFamily="2" charset="2"/>
              </a:rPr>
              <a:t>+ creative &amp; performative arts ….. </a:t>
            </a:r>
          </a:p>
          <a:p>
            <a:pPr algn="ctr">
              <a:spcBef>
                <a:spcPts val="0"/>
              </a:spcBef>
              <a:buNone/>
            </a:pPr>
            <a:r>
              <a:rPr lang="en-US" altLang="en-US" sz="2000" i="1" dirty="0" smtClean="0">
                <a:solidFill>
                  <a:srgbClr val="FF0000"/>
                </a:solidFill>
                <a:cs typeface="Arial" charset="0"/>
                <a:sym typeface="Wingdings" panose="05000000000000000000" pitchFamily="2" charset="2"/>
              </a:rPr>
              <a:t>+ borders (of all kinds) </a:t>
            </a:r>
          </a:p>
          <a:p>
            <a:pPr algn="ctr">
              <a:spcBef>
                <a:spcPts val="0"/>
              </a:spcBef>
              <a:buNone/>
            </a:pPr>
            <a:r>
              <a:rPr lang="en-US" altLang="en-US" sz="2000" i="1" dirty="0" smtClean="0">
                <a:solidFill>
                  <a:srgbClr val="FF0000"/>
                </a:solidFill>
                <a:cs typeface="Arial" charset="0"/>
                <a:sym typeface="Wingdings" panose="05000000000000000000" pitchFamily="2" charset="2"/>
              </a:rPr>
              <a:t>+ pain, pressure, </a:t>
            </a:r>
            <a:r>
              <a:rPr lang="en-US" altLang="en-US" sz="2000" i="1" dirty="0" err="1" smtClean="0">
                <a:solidFill>
                  <a:srgbClr val="FF0000"/>
                </a:solidFill>
                <a:cs typeface="Arial" charset="0"/>
                <a:sym typeface="Wingdings" panose="05000000000000000000" pitchFamily="2" charset="2"/>
              </a:rPr>
              <a:t>precarity</a:t>
            </a:r>
            <a:endParaRPr lang="en-US" altLang="en-US" sz="2000" dirty="0">
              <a:solidFill>
                <a:srgbClr val="FF0000"/>
              </a:solidFill>
              <a:cs typeface="Arial" charset="0"/>
              <a:sym typeface="Wingdings" panose="05000000000000000000" pitchFamily="2" charset="2"/>
            </a:endParaRPr>
          </a:p>
        </p:txBody>
      </p:sp>
    </p:spTree>
    <p:extLst>
      <p:ext uri="{BB962C8B-B14F-4D97-AF65-F5344CB8AC3E}">
        <p14:creationId xmlns:p14="http://schemas.microsoft.com/office/powerpoint/2010/main" val="4115290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234448"/>
            <a:ext cx="8020144" cy="4955204"/>
          </a:xfrm>
          <a:prstGeom prst="rect">
            <a:avLst/>
          </a:prstGeom>
          <a:noFill/>
          <a:ln w="9525">
            <a:noFill/>
            <a:miter lim="800000"/>
            <a:headEnd/>
            <a:tailEnd/>
          </a:ln>
        </p:spPr>
        <p:txBody>
          <a:bodyPr wrap="square">
            <a:spAutoFit/>
          </a:bodyPr>
          <a:lstStyle/>
          <a:p>
            <a:pPr marL="285750" indent="-285750">
              <a:spcAft>
                <a:spcPts val="600"/>
              </a:spcAft>
              <a:buFont typeface="Arial" panose="020B0604020202020204" pitchFamily="34" charset="0"/>
              <a:buChar char="•"/>
            </a:pPr>
            <a:r>
              <a:rPr lang="en-US" dirty="0" err="1" smtClean="0">
                <a:latin typeface="+mj-lt"/>
              </a:rPr>
              <a:t>Parneet</a:t>
            </a:r>
            <a:r>
              <a:rPr lang="en-US" dirty="0" smtClean="0">
                <a:latin typeface="+mj-lt"/>
              </a:rPr>
              <a:t> – multilingual (English, Hindi, Punjabi), internationally experienced counselling psychologist working with various languages (English, varieties of Hindi, Kannada, Urdu) in various contexts with diverse individuals (re language, culture, </a:t>
            </a:r>
            <a:r>
              <a:rPr lang="en-US" dirty="0" err="1" smtClean="0">
                <a:latin typeface="+mj-lt"/>
              </a:rPr>
              <a:t>etc</a:t>
            </a:r>
            <a:r>
              <a:rPr lang="en-US" dirty="0" smtClean="0">
                <a:latin typeface="+mj-lt"/>
              </a:rPr>
              <a:t>)</a:t>
            </a:r>
          </a:p>
          <a:p>
            <a:pPr marL="285750" indent="-285750">
              <a:spcAft>
                <a:spcPts val="600"/>
              </a:spcAft>
              <a:buFont typeface="Arial" panose="020B0604020202020204" pitchFamily="34" charset="0"/>
              <a:buChar char="•"/>
            </a:pPr>
            <a:r>
              <a:rPr lang="en-US" dirty="0" smtClean="0">
                <a:solidFill>
                  <a:srgbClr val="FF0000"/>
                </a:solidFill>
              </a:rPr>
              <a:t>“I </a:t>
            </a:r>
            <a:r>
              <a:rPr lang="en-US" dirty="0">
                <a:solidFill>
                  <a:srgbClr val="FF0000"/>
                </a:solidFill>
              </a:rPr>
              <a:t>first </a:t>
            </a:r>
            <a:r>
              <a:rPr lang="en-US" dirty="0" err="1">
                <a:solidFill>
                  <a:srgbClr val="FF0000"/>
                </a:solidFill>
              </a:rPr>
              <a:t>realised</a:t>
            </a:r>
            <a:r>
              <a:rPr lang="en-US" dirty="0">
                <a:solidFill>
                  <a:srgbClr val="FF0000"/>
                </a:solidFill>
              </a:rPr>
              <a:t> that I could, in the sense of having the permission to, conduct my Doctoral research </a:t>
            </a:r>
            <a:r>
              <a:rPr lang="en-US" dirty="0" err="1">
                <a:solidFill>
                  <a:srgbClr val="FF0000"/>
                </a:solidFill>
              </a:rPr>
              <a:t>multilingually</a:t>
            </a:r>
            <a:r>
              <a:rPr lang="en-US" dirty="0">
                <a:solidFill>
                  <a:srgbClr val="FF0000"/>
                </a:solidFill>
              </a:rPr>
              <a:t> when </a:t>
            </a:r>
            <a:r>
              <a:rPr lang="en-US" dirty="0" smtClean="0">
                <a:solidFill>
                  <a:srgbClr val="FF0000"/>
                </a:solidFill>
              </a:rPr>
              <a:t>[my supervisor] explained </a:t>
            </a:r>
            <a:r>
              <a:rPr lang="en-US" dirty="0">
                <a:solidFill>
                  <a:srgbClr val="FF0000"/>
                </a:solidFill>
              </a:rPr>
              <a:t>the way in which I could handle my multilingual data. Being permitted to present the data in its original language within the thesis surprised me to the extent of not believing it at first. At the risk of sounding silly, when addressing the issue about multilingual data during my mock panel, I became fearful of being asked questions to which I had not yet found methodological answers and stated the common practice of translating data into English, thereby reluctantly adopting the dominant discourse of presenting the English translations and </a:t>
            </a:r>
            <a:r>
              <a:rPr lang="en-US" dirty="0" err="1">
                <a:solidFill>
                  <a:srgbClr val="FF0000"/>
                </a:solidFill>
              </a:rPr>
              <a:t>minimising</a:t>
            </a:r>
            <a:r>
              <a:rPr lang="en-US" dirty="0">
                <a:solidFill>
                  <a:srgbClr val="FF0000"/>
                </a:solidFill>
              </a:rPr>
              <a:t> the focus on the multilingual aspects of the </a:t>
            </a:r>
            <a:r>
              <a:rPr lang="en-US" dirty="0" smtClean="0">
                <a:solidFill>
                  <a:srgbClr val="FF0000"/>
                </a:solidFill>
              </a:rPr>
              <a:t>data</a:t>
            </a:r>
            <a:r>
              <a:rPr lang="en-US" dirty="0">
                <a:solidFill>
                  <a:srgbClr val="FF0000"/>
                </a:solidFill>
              </a:rPr>
              <a:t> </a:t>
            </a:r>
            <a:r>
              <a:rPr lang="en-US" dirty="0" smtClean="0">
                <a:solidFill>
                  <a:srgbClr val="FF0000"/>
                </a:solidFill>
              </a:rPr>
              <a:t>…”</a:t>
            </a:r>
            <a:endParaRPr lang="en-US" dirty="0" smtClean="0">
              <a:solidFill>
                <a:srgbClr val="FF0000"/>
              </a:solidFill>
              <a:latin typeface="+mj-lt"/>
            </a:endParaRPr>
          </a:p>
          <a:p>
            <a:pPr marL="285750" indent="-285750">
              <a:buFont typeface="Arial" panose="020B0604020202020204" pitchFamily="34" charset="0"/>
              <a:buChar char="•"/>
            </a:pPr>
            <a:r>
              <a:rPr lang="en-US" dirty="0" smtClean="0">
                <a:latin typeface="+mj-lt"/>
              </a:rPr>
              <a:t>Interview with a southern Indian Muslim (with fluency in Kannada, Urdu) required her </a:t>
            </a:r>
            <a:r>
              <a:rPr lang="en-US" u="sng" dirty="0" smtClean="0">
                <a:latin typeface="+mj-lt"/>
              </a:rPr>
              <a:t>to think on her feet</a:t>
            </a:r>
            <a:r>
              <a:rPr lang="en-US" dirty="0" smtClean="0">
                <a:latin typeface="+mj-lt"/>
              </a:rPr>
              <a:t> re language possibilities (</a:t>
            </a:r>
            <a:r>
              <a:rPr lang="en-US" dirty="0">
                <a:latin typeface="+mj-lt"/>
              </a:rPr>
              <a:t>U</a:t>
            </a:r>
            <a:r>
              <a:rPr lang="en-US" dirty="0" smtClean="0">
                <a:latin typeface="+mj-lt"/>
              </a:rPr>
              <a:t>rdu/Hindi?) and how she might use an interpreter also …</a:t>
            </a:r>
            <a:endParaRPr lang="en-US"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770760"/>
            <a:ext cx="7488832" cy="338554"/>
          </a:xfrm>
          <a:prstGeom prst="rect">
            <a:avLst/>
          </a:prstGeom>
          <a:noFill/>
        </p:spPr>
        <p:txBody>
          <a:bodyPr wrap="square" rtlCol="0">
            <a:spAutoFit/>
          </a:bodyPr>
          <a:lstStyle/>
          <a:p>
            <a:pPr algn="ctr"/>
            <a:r>
              <a:rPr lang="en-US" sz="1600" b="1" dirty="0"/>
              <a:t>Illustration </a:t>
            </a:r>
            <a:r>
              <a:rPr lang="en-US" sz="1600" b="1" dirty="0" smtClean="0"/>
              <a:t>3: </a:t>
            </a:r>
            <a:r>
              <a:rPr lang="en-GB" sz="1600" b="1" dirty="0" smtClean="0"/>
              <a:t>Researching life on the street (</a:t>
            </a:r>
            <a:r>
              <a:rPr lang="en-GB" sz="1600" b="1" dirty="0" err="1" smtClean="0"/>
              <a:t>Parneet</a:t>
            </a:r>
            <a:r>
              <a:rPr lang="en-GB" sz="1600" b="1" dirty="0" smtClean="0"/>
              <a:t> </a:t>
            </a:r>
            <a:r>
              <a:rPr lang="en-GB" sz="1600" b="1" dirty="0" err="1" smtClean="0"/>
              <a:t>Chahal</a:t>
            </a:r>
            <a:r>
              <a:rPr lang="en-GB" sz="1600" b="1" dirty="0" smtClean="0"/>
              <a:t>)</a:t>
            </a:r>
            <a:endParaRPr lang="en-US" sz="1600" b="1" dirty="0"/>
          </a:p>
        </p:txBody>
      </p:sp>
    </p:spTree>
    <p:extLst>
      <p:ext uri="{BB962C8B-B14F-4D97-AF65-F5344CB8AC3E}">
        <p14:creationId xmlns:p14="http://schemas.microsoft.com/office/powerpoint/2010/main" val="25598025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278094"/>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US" sz="2400" dirty="0"/>
              <a:t>Planning for multilingual research – with a monolingual mindset? </a:t>
            </a:r>
          </a:p>
          <a:p>
            <a:pPr marL="342900" indent="-342900">
              <a:buFont typeface="Arial" panose="020B0604020202020204" pitchFamily="34" charset="0"/>
              <a:buChar char="•"/>
            </a:pPr>
            <a:r>
              <a:rPr lang="en-GB" sz="2400" dirty="0"/>
              <a:t>Monolingual ideologies at play within an education system (</a:t>
            </a:r>
            <a:r>
              <a:rPr lang="en-GB" sz="2400" dirty="0" err="1"/>
              <a:t>Bonacina</a:t>
            </a:r>
            <a:r>
              <a:rPr lang="en-GB" sz="2400" dirty="0"/>
              <a:t>, 2012)</a:t>
            </a:r>
          </a:p>
          <a:p>
            <a:pPr marL="342900" indent="-342900">
              <a:buFont typeface="Arial" panose="020B0604020202020204" pitchFamily="34" charset="0"/>
              <a:buChar char="•"/>
            </a:pPr>
            <a:r>
              <a:rPr lang="en-GB" sz="2400" dirty="0"/>
              <a:t>Researcher </a:t>
            </a:r>
            <a:r>
              <a:rPr lang="en-GB" sz="2400" i="1" dirty="0"/>
              <a:t>assumptions</a:t>
            </a:r>
            <a:r>
              <a:rPr lang="en-GB" sz="2400" dirty="0"/>
              <a:t> regarding language use / choice between research participants and interpreter (Andrews, 2013)</a:t>
            </a:r>
          </a:p>
          <a:p>
            <a:pPr marL="342900" indent="-342900">
              <a:buFont typeface="Arial" panose="020B0604020202020204" pitchFamily="34" charset="0"/>
              <a:buChar char="•"/>
            </a:pPr>
            <a:r>
              <a:rPr lang="en-GB" sz="2400" dirty="0"/>
              <a:t>Research context as a </a:t>
            </a:r>
            <a:r>
              <a:rPr lang="en-GB" sz="2400" dirty="0" err="1"/>
              <a:t>translingual</a:t>
            </a:r>
            <a:r>
              <a:rPr lang="en-GB" sz="2400" dirty="0"/>
              <a:t> space – implications for research planning, linguistic preparation</a:t>
            </a:r>
          </a:p>
          <a:p>
            <a:pPr algn="ctr"/>
            <a:endParaRPr lang="en-US" sz="1400" dirty="0" smtClean="0">
              <a:latin typeface="Verdana" pitchFamily="34" charset="0"/>
            </a:endParaRPr>
          </a:p>
          <a:p>
            <a:pPr algn="ctr"/>
            <a:endParaRPr lang="en-US" sz="1400" dirty="0">
              <a:latin typeface="Verdana" pitchFamily="34" charset="0"/>
            </a:endParaRPr>
          </a:p>
          <a:p>
            <a:pPr algn="ctr"/>
            <a:endParaRPr lang="en-US" sz="1400" dirty="0" smtClean="0">
              <a:latin typeface="Verdana" pitchFamily="34" charset="0"/>
            </a:endParaRPr>
          </a:p>
          <a:p>
            <a:pPr algn="ct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Illustration 1: </a:t>
            </a:r>
            <a:r>
              <a:rPr lang="en-GB" sz="1600" b="1" dirty="0" smtClean="0"/>
              <a:t>Researching </a:t>
            </a:r>
            <a:r>
              <a:rPr lang="en-GB" sz="1600" b="1" dirty="0"/>
              <a:t>learning in multilingual homes</a:t>
            </a:r>
            <a:endParaRPr lang="en-US" sz="1600" b="1" dirty="0"/>
          </a:p>
        </p:txBody>
      </p:sp>
    </p:spTree>
    <p:extLst>
      <p:ext uri="{BB962C8B-B14F-4D97-AF65-F5344CB8AC3E}">
        <p14:creationId xmlns:p14="http://schemas.microsoft.com/office/powerpoint/2010/main" val="18738829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GB" altLang="en-US" smtClean="0">
              <a:ea typeface="ＭＳ Ｐゴシック" pitchFamily="34" charset="-128"/>
            </a:endParaRPr>
          </a:p>
        </p:txBody>
      </p:sp>
      <p:sp>
        <p:nvSpPr>
          <p:cNvPr id="3" name="Content Placeholder 2"/>
          <p:cNvSpPr>
            <a:spLocks noGrp="1"/>
          </p:cNvSpPr>
          <p:nvPr>
            <p:ph idx="1"/>
          </p:nvPr>
        </p:nvSpPr>
        <p:spPr>
          <a:xfrm>
            <a:off x="457200" y="1700213"/>
            <a:ext cx="8229600" cy="4608512"/>
          </a:xfrm>
        </p:spPr>
        <p:txBody>
          <a:bodyPr>
            <a:normAutofit fontScale="92500" lnSpcReduction="10000"/>
          </a:bodyPr>
          <a:lstStyle/>
          <a:p>
            <a:pPr marL="0" indent="0" algn="ctr">
              <a:lnSpc>
                <a:spcPct val="110000"/>
              </a:lnSpc>
              <a:spcBef>
                <a:spcPts val="0"/>
              </a:spcBef>
              <a:buNone/>
              <a:defRPr/>
            </a:pPr>
            <a:r>
              <a:rPr lang="en-GB" altLang="en-US" sz="2200" b="1" dirty="0">
                <a:ea typeface="ＭＳ Ｐゴシック" pitchFamily="34" charset="-128"/>
              </a:rPr>
              <a:t>Two over-arching aims</a:t>
            </a:r>
            <a:r>
              <a:rPr lang="en-GB" altLang="en-US" sz="2200" dirty="0">
                <a:ea typeface="ＭＳ Ｐゴシック" pitchFamily="34" charset="-128"/>
              </a:rPr>
              <a:t>:</a:t>
            </a:r>
          </a:p>
          <a:p>
            <a:pPr>
              <a:lnSpc>
                <a:spcPct val="110000"/>
              </a:lnSpc>
              <a:spcBef>
                <a:spcPts val="0"/>
              </a:spcBef>
              <a:buFont typeface="+mj-lt"/>
              <a:buAutoNum type="arabicPeriod"/>
              <a:defRPr/>
            </a:pPr>
            <a:r>
              <a:rPr lang="en-GB" altLang="en-US" sz="2000" dirty="0">
                <a:ea typeface="ＭＳ Ｐゴシック" pitchFamily="34" charset="-128"/>
              </a:rPr>
              <a:t>to research </a:t>
            </a:r>
            <a:r>
              <a:rPr lang="en-GB" altLang="en-US" sz="2000" u="sng" dirty="0">
                <a:ea typeface="ＭＳ Ｐゴシック" pitchFamily="34" charset="-128"/>
              </a:rPr>
              <a:t>interpreting, translation and multilingual </a:t>
            </a:r>
            <a:r>
              <a:rPr lang="en-GB" altLang="en-US" sz="2000" i="1" u="sng" dirty="0">
                <a:ea typeface="ＭＳ Ｐゴシック" pitchFamily="34" charset="-128"/>
              </a:rPr>
              <a:t>practices</a:t>
            </a:r>
            <a:r>
              <a:rPr lang="en-GB" altLang="en-US" sz="2000" u="sng" dirty="0">
                <a:ea typeface="ＭＳ Ｐゴシック" pitchFamily="34" charset="-128"/>
              </a:rPr>
              <a:t> </a:t>
            </a:r>
            <a:r>
              <a:rPr lang="en-GB" altLang="en-US" sz="2000" dirty="0">
                <a:ea typeface="ＭＳ Ｐゴシック" pitchFamily="34" charset="-128"/>
              </a:rPr>
              <a:t>in challenging contexts; </a:t>
            </a:r>
          </a:p>
          <a:p>
            <a:pPr>
              <a:lnSpc>
                <a:spcPct val="110000"/>
              </a:lnSpc>
              <a:spcBef>
                <a:spcPts val="0"/>
              </a:spcBef>
              <a:buFont typeface="+mj-lt"/>
              <a:buAutoNum type="arabicPeriod"/>
              <a:defRPr/>
            </a:pPr>
            <a:r>
              <a:rPr lang="en-GB" altLang="en-US" sz="2000" dirty="0">
                <a:ea typeface="ＭＳ Ｐゴシック" pitchFamily="34" charset="-128"/>
              </a:rPr>
              <a:t>while doing</a:t>
            </a:r>
            <a:r>
              <a:rPr lang="en-GB" altLang="en-US" sz="2000" i="1" dirty="0">
                <a:ea typeface="ＭＳ Ｐゴシック" pitchFamily="34" charset="-128"/>
              </a:rPr>
              <a:t> so</a:t>
            </a:r>
            <a:r>
              <a:rPr lang="en-GB" altLang="en-US" sz="2000" dirty="0">
                <a:ea typeface="ＭＳ Ｐゴシック" pitchFamily="34" charset="-128"/>
              </a:rPr>
              <a:t>, to document, describe and evaluate appropriate research methods (traditional and arts-based) and develop theoretical approaches for this type of academic exploration.</a:t>
            </a:r>
            <a:endParaRPr lang="en-GB" altLang="en-US" sz="2000" dirty="0">
              <a:solidFill>
                <a:schemeClr val="tx2"/>
              </a:solidFill>
              <a:ea typeface="ＭＳ Ｐゴシック" pitchFamily="34" charset="-128"/>
            </a:endParaRPr>
          </a:p>
          <a:p>
            <a:pPr>
              <a:lnSpc>
                <a:spcPct val="110000"/>
              </a:lnSpc>
              <a:spcBef>
                <a:spcPts val="0"/>
              </a:spcBef>
              <a:buFont typeface="Arial" pitchFamily="34" charset="0"/>
              <a:buChar char="•"/>
              <a:defRPr/>
            </a:pPr>
            <a:endParaRPr lang="en-GB" altLang="en-US" sz="2000" dirty="0" smtClean="0">
              <a:ea typeface="ＭＳ Ｐゴシック" pitchFamily="34" charset="-128"/>
            </a:endParaRPr>
          </a:p>
          <a:p>
            <a:pPr marL="0" indent="0" algn="ctr">
              <a:lnSpc>
                <a:spcPct val="110000"/>
              </a:lnSpc>
              <a:spcBef>
                <a:spcPts val="0"/>
              </a:spcBef>
              <a:buNone/>
              <a:defRPr/>
            </a:pPr>
            <a:r>
              <a:rPr lang="en-GB" altLang="en-US" sz="2000" b="1" dirty="0" smtClean="0">
                <a:ea typeface="ＭＳ Ｐゴシック" pitchFamily="34" charset="-128"/>
              </a:rPr>
              <a:t>PI discourse/questioning</a:t>
            </a:r>
            <a:endParaRPr lang="en-GB" altLang="en-US" sz="2000" b="1" dirty="0">
              <a:ea typeface="ＭＳ Ｐゴシック" pitchFamily="34" charset="-128"/>
            </a:endParaRPr>
          </a:p>
          <a:p>
            <a:pPr>
              <a:lnSpc>
                <a:spcPct val="110000"/>
              </a:lnSpc>
              <a:spcBef>
                <a:spcPts val="0"/>
              </a:spcBef>
              <a:buFont typeface="Arial" pitchFamily="34" charset="0"/>
              <a:buChar char="•"/>
              <a:defRPr/>
            </a:pPr>
            <a:r>
              <a:rPr lang="en-GB" altLang="en-US" sz="2000" dirty="0" smtClean="0">
                <a:ea typeface="ＭＳ Ｐゴシック" pitchFamily="34" charset="-128"/>
              </a:rPr>
              <a:t>What difference does your language make to your life, safety, well-being?</a:t>
            </a:r>
          </a:p>
          <a:p>
            <a:pPr>
              <a:lnSpc>
                <a:spcPct val="110000"/>
              </a:lnSpc>
              <a:spcBef>
                <a:spcPts val="0"/>
              </a:spcBef>
              <a:buFont typeface="Arial" pitchFamily="34" charset="0"/>
              <a:buChar char="•"/>
              <a:defRPr/>
            </a:pPr>
            <a:r>
              <a:rPr lang="en-GB" altLang="en-US" sz="2000" dirty="0" smtClean="0">
                <a:ea typeface="ＭＳ Ｐゴシック" pitchFamily="34" charset="-128"/>
              </a:rPr>
              <a:t>How many ways might your life and stories be translated and be represented by others?</a:t>
            </a:r>
          </a:p>
          <a:p>
            <a:pPr>
              <a:lnSpc>
                <a:spcPct val="110000"/>
              </a:lnSpc>
              <a:spcBef>
                <a:spcPts val="0"/>
              </a:spcBef>
              <a:buFont typeface="Arial" pitchFamily="34" charset="0"/>
              <a:buChar char="•"/>
              <a:defRPr/>
            </a:pPr>
            <a:r>
              <a:rPr lang="en-GB" altLang="en-US" sz="2000" dirty="0" smtClean="0">
                <a:ea typeface="ＭＳ Ｐゴシック" pitchFamily="34" charset="-128"/>
              </a:rPr>
              <a:t>With what kind of power and ethics?</a:t>
            </a:r>
          </a:p>
          <a:p>
            <a:pPr>
              <a:lnSpc>
                <a:spcPct val="110000"/>
              </a:lnSpc>
              <a:spcBef>
                <a:spcPts val="0"/>
              </a:spcBef>
              <a:buFont typeface="Arial" pitchFamily="34" charset="0"/>
              <a:buChar char="•"/>
              <a:defRPr/>
            </a:pPr>
            <a:r>
              <a:rPr lang="en-GB" altLang="en-US" sz="2000" dirty="0" smtClean="0">
                <a:solidFill>
                  <a:srgbClr val="FF0000"/>
                </a:solidFill>
                <a:ea typeface="ＭＳ Ｐゴシック" pitchFamily="34" charset="-128"/>
              </a:rPr>
              <a:t>‘What does it mean to be </a:t>
            </a:r>
            <a:r>
              <a:rPr lang="en-GB" altLang="en-US" sz="2000" dirty="0" err="1" smtClean="0">
                <a:solidFill>
                  <a:srgbClr val="FF0000"/>
                </a:solidFill>
                <a:ea typeface="ＭＳ Ｐゴシック" pitchFamily="34" charset="-128"/>
              </a:rPr>
              <a:t>languaged</a:t>
            </a:r>
            <a:r>
              <a:rPr lang="en-GB" altLang="en-US" sz="2000" dirty="0" smtClean="0">
                <a:solidFill>
                  <a:srgbClr val="FF0000"/>
                </a:solidFill>
                <a:ea typeface="ＭＳ Ｐゴシック" pitchFamily="34" charset="-128"/>
              </a:rPr>
              <a:t> in today’s world?’</a:t>
            </a:r>
          </a:p>
          <a:p>
            <a:pPr>
              <a:lnSpc>
                <a:spcPct val="110000"/>
              </a:lnSpc>
              <a:spcBef>
                <a:spcPts val="0"/>
              </a:spcBef>
              <a:buFont typeface="Arial" pitchFamily="34" charset="0"/>
              <a:buChar char="•"/>
              <a:defRPr/>
            </a:pPr>
            <a:r>
              <a:rPr lang="en-GB" altLang="en-US" sz="2000" dirty="0" err="1" smtClean="0">
                <a:solidFill>
                  <a:schemeClr val="tx2"/>
                </a:solidFill>
                <a:ea typeface="ＭＳ Ｐゴシック" pitchFamily="34" charset="-128"/>
              </a:rPr>
              <a:t>Languaged</a:t>
            </a:r>
            <a:r>
              <a:rPr lang="en-GB" altLang="en-US" sz="2000" dirty="0" smtClean="0">
                <a:solidFill>
                  <a:schemeClr val="tx2"/>
                </a:solidFill>
                <a:ea typeface="ＭＳ Ｐゴシック" pitchFamily="34" charset="-128"/>
              </a:rPr>
              <a:t>/</a:t>
            </a:r>
            <a:r>
              <a:rPr lang="en-GB" altLang="en-US" sz="2000" dirty="0" err="1" smtClean="0">
                <a:solidFill>
                  <a:schemeClr val="tx2"/>
                </a:solidFill>
                <a:ea typeface="ＭＳ Ｐゴシック" pitchFamily="34" charset="-128"/>
              </a:rPr>
              <a:t>ing</a:t>
            </a:r>
            <a:r>
              <a:rPr lang="en-GB" altLang="en-US" sz="2000" dirty="0" smtClean="0">
                <a:solidFill>
                  <a:schemeClr val="tx2"/>
                </a:solidFill>
                <a:ea typeface="ＭＳ Ｐゴシック" pitchFamily="34" charset="-128"/>
              </a:rPr>
              <a:t> under Pain and Pressure.</a:t>
            </a:r>
          </a:p>
          <a:p>
            <a:pPr>
              <a:lnSpc>
                <a:spcPct val="110000"/>
              </a:lnSpc>
              <a:spcBef>
                <a:spcPts val="0"/>
              </a:spcBef>
              <a:buFont typeface="Arial" pitchFamily="34" charset="0"/>
              <a:buChar char="•"/>
              <a:defRPr/>
            </a:pPr>
            <a:r>
              <a:rPr lang="en-GB" altLang="en-US" sz="2000" dirty="0" smtClean="0">
                <a:solidFill>
                  <a:schemeClr val="tx2"/>
                </a:solidFill>
                <a:ea typeface="ＭＳ Ｐゴシック" pitchFamily="34" charset="-128"/>
              </a:rPr>
              <a:t>Troubling the cult of English/</a:t>
            </a:r>
            <a:r>
              <a:rPr lang="en-GB" altLang="en-US" sz="2000" dirty="0" err="1" smtClean="0">
                <a:solidFill>
                  <a:schemeClr val="tx2"/>
                </a:solidFill>
                <a:ea typeface="ＭＳ Ｐゴシック" pitchFamily="34" charset="-128"/>
              </a:rPr>
              <a:t>monolingually</a:t>
            </a:r>
            <a:r>
              <a:rPr lang="en-GB" altLang="en-US" sz="2000" dirty="0" smtClean="0">
                <a:solidFill>
                  <a:schemeClr val="tx2"/>
                </a:solidFill>
                <a:ea typeface="ＭＳ Ｐゴシック" pitchFamily="34" charset="-128"/>
              </a:rPr>
              <a:t> masked research.</a:t>
            </a:r>
          </a:p>
          <a:p>
            <a:pPr marL="0" indent="0" algn="ctr">
              <a:spcBef>
                <a:spcPct val="0"/>
              </a:spcBef>
              <a:spcAft>
                <a:spcPts val="600"/>
              </a:spcAft>
              <a:buFont typeface="Arial" pitchFamily="34" charset="0"/>
              <a:buNone/>
              <a:defRPr/>
            </a:pPr>
            <a:endParaRPr lang="en-GB" altLang="en-US" sz="2000" b="1" dirty="0" smtClean="0">
              <a:ea typeface="ＭＳ Ｐゴシック" pitchFamily="34" charset="-128"/>
            </a:endParaRPr>
          </a:p>
        </p:txBody>
      </p:sp>
      <p:pic>
        <p:nvPicPr>
          <p:cNvPr id="5124"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4"/>
          <p:cNvSpPr>
            <a:spLocks noChangeArrowheads="1"/>
          </p:cNvSpPr>
          <p:nvPr/>
        </p:nvSpPr>
        <p:spPr bwMode="auto">
          <a:xfrm>
            <a:off x="468313" y="500063"/>
            <a:ext cx="8207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sz="2800" b="1">
                <a:solidFill>
                  <a:schemeClr val="bg1"/>
                </a:solidFill>
                <a:latin typeface="Arial" charset="0"/>
              </a:rPr>
              <a:t>RM-ly @ Borders: Aims</a:t>
            </a:r>
            <a:endParaRPr lang="en-GB" altLang="en-US" sz="2000">
              <a:solidFill>
                <a:schemeClr val="bg1"/>
              </a:solidFill>
              <a:latin typeface="Arial" charset="0"/>
            </a:endParaRPr>
          </a:p>
        </p:txBody>
      </p:sp>
    </p:spTree>
    <p:extLst>
      <p:ext uri="{BB962C8B-B14F-4D97-AF65-F5344CB8AC3E}">
        <p14:creationId xmlns:p14="http://schemas.microsoft.com/office/powerpoint/2010/main" val="815543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GB" altLang="en-US" smtClean="0">
              <a:ea typeface="ＭＳ Ｐゴシック" pitchFamily="34" charset="-128"/>
            </a:endParaRPr>
          </a:p>
        </p:txBody>
      </p:sp>
      <p:sp>
        <p:nvSpPr>
          <p:cNvPr id="23554" name="Content Placeholder 2"/>
          <p:cNvSpPr>
            <a:spLocks noGrp="1"/>
          </p:cNvSpPr>
          <p:nvPr>
            <p:ph idx="1"/>
          </p:nvPr>
        </p:nvSpPr>
        <p:spPr>
          <a:xfrm>
            <a:off x="446088" y="1628800"/>
            <a:ext cx="8229600" cy="4824412"/>
          </a:xfrm>
        </p:spPr>
        <p:txBody>
          <a:bodyPr>
            <a:normAutofit/>
          </a:bodyPr>
          <a:lstStyle/>
          <a:p>
            <a:pPr marL="914400" lvl="1" indent="-457200">
              <a:spcBef>
                <a:spcPts val="0"/>
              </a:spcBef>
              <a:buFont typeface="+mj-lt"/>
              <a:buAutoNum type="arabicPeriod"/>
              <a:defRPr/>
            </a:pPr>
            <a:r>
              <a:rPr lang="en-GB" altLang="en-US" sz="2400" dirty="0" smtClean="0">
                <a:ea typeface="ＭＳ Ｐゴシック" pitchFamily="34" charset="-128"/>
              </a:rPr>
              <a:t>Global Mental Health: Translating Sexual and Gender Based Trauma </a:t>
            </a:r>
            <a:r>
              <a:rPr lang="en-GB" altLang="en-US" sz="2400" dirty="0" smtClean="0">
                <a:ea typeface="ＭＳ Ｐゴシック" pitchFamily="34" charset="-128"/>
              </a:rPr>
              <a:t>- </a:t>
            </a:r>
            <a:r>
              <a:rPr lang="en-GB" altLang="en-US" sz="2400" dirty="0" smtClean="0">
                <a:ea typeface="ＭＳ Ｐゴシック" pitchFamily="34" charset="-128"/>
              </a:rPr>
              <a:t>Scotland/Uganda (Sierra Leone)</a:t>
            </a:r>
          </a:p>
          <a:p>
            <a:pPr marL="914400" lvl="1" indent="-457200">
              <a:spcBef>
                <a:spcPts val="0"/>
              </a:spcBef>
              <a:buFont typeface="+mj-lt"/>
              <a:buAutoNum type="arabicPeriod"/>
              <a:defRPr/>
            </a:pPr>
            <a:r>
              <a:rPr lang="en-GB" altLang="en-US" sz="2400" dirty="0" smtClean="0">
                <a:solidFill>
                  <a:schemeClr val="tx2"/>
                </a:solidFill>
                <a:ea typeface="ＭＳ Ｐゴシック" pitchFamily="34" charset="-128"/>
              </a:rPr>
              <a:t>Law: Translating vulnerability and silence in the legal process - UK/Netherlands</a:t>
            </a:r>
          </a:p>
          <a:p>
            <a:pPr marL="914400" lvl="1" indent="-457200">
              <a:spcBef>
                <a:spcPts val="0"/>
              </a:spcBef>
              <a:buFont typeface="+mj-lt"/>
              <a:buAutoNum type="arabicPeriod"/>
              <a:defRPr/>
            </a:pPr>
            <a:r>
              <a:rPr lang="en-GB" altLang="en-US" sz="2400" dirty="0" smtClean="0">
                <a:ea typeface="ＭＳ Ｐゴシック" pitchFamily="34" charset="-128"/>
              </a:rPr>
              <a:t>State: Working and Researching </a:t>
            </a:r>
            <a:r>
              <a:rPr lang="en-GB" altLang="en-US" sz="2400" dirty="0" err="1" smtClean="0">
                <a:ea typeface="ＭＳ Ｐゴシック" pitchFamily="34" charset="-128"/>
              </a:rPr>
              <a:t>Multilingually</a:t>
            </a:r>
            <a:r>
              <a:rPr lang="en-GB" altLang="en-US" sz="2400" dirty="0" smtClean="0">
                <a:ea typeface="ＭＳ Ｐゴシック" pitchFamily="34" charset="-128"/>
              </a:rPr>
              <a:t> at State and EU borders - Bulgaria/Romania</a:t>
            </a:r>
          </a:p>
          <a:p>
            <a:pPr marL="914400" lvl="1" indent="-457200">
              <a:spcBef>
                <a:spcPts val="0"/>
              </a:spcBef>
              <a:buFont typeface="+mj-lt"/>
              <a:buAutoNum type="arabicPeriod"/>
              <a:defRPr/>
            </a:pPr>
            <a:r>
              <a:rPr lang="en-GB" altLang="en-US" sz="2400" dirty="0" smtClean="0">
                <a:solidFill>
                  <a:schemeClr val="tx2"/>
                </a:solidFill>
                <a:ea typeface="ＭＳ Ｐゴシック" pitchFamily="34" charset="-128"/>
              </a:rPr>
              <a:t>Borders: Multilingual Ecologies in American Southwest borderlands - Arizona</a:t>
            </a:r>
          </a:p>
          <a:p>
            <a:pPr marL="914400" lvl="1" indent="-457200">
              <a:spcBef>
                <a:spcPts val="0"/>
              </a:spcBef>
              <a:spcAft>
                <a:spcPts val="0"/>
              </a:spcAft>
              <a:buFont typeface="+mj-lt"/>
              <a:buAutoNum type="arabicPeriod"/>
              <a:defRPr/>
            </a:pPr>
            <a:r>
              <a:rPr lang="en-GB" altLang="en-US" sz="2400" dirty="0" smtClean="0">
                <a:ea typeface="ＭＳ Ｐゴシック" pitchFamily="34" charset="-128"/>
              </a:rPr>
              <a:t>Language Education: </a:t>
            </a:r>
            <a:r>
              <a:rPr lang="en-GB" altLang="en-US" sz="2400" dirty="0" smtClean="0">
                <a:ea typeface="ＭＳ Ｐゴシック" pitchFamily="34" charset="-128"/>
              </a:rPr>
              <a:t>Teaching Arabic to Speakers of Other Languages - </a:t>
            </a:r>
            <a:r>
              <a:rPr lang="en-GB" altLang="en-US" sz="2400" dirty="0" smtClean="0">
                <a:ea typeface="ＭＳ Ｐゴシック" pitchFamily="34" charset="-128"/>
              </a:rPr>
              <a:t>Gaza</a:t>
            </a:r>
          </a:p>
          <a:p>
            <a:pPr marL="457200" lvl="1" indent="0">
              <a:spcBef>
                <a:spcPts val="1200"/>
              </a:spcBef>
              <a:buFont typeface="Arial" pitchFamily="34" charset="0"/>
              <a:buNone/>
              <a:defRPr/>
            </a:pPr>
            <a:r>
              <a:rPr lang="en-GB" altLang="en-US" sz="2400" dirty="0" smtClean="0">
                <a:ea typeface="ＭＳ Ｐゴシック" pitchFamily="34" charset="-128"/>
              </a:rPr>
              <a:t>+ Creative Arts Hub</a:t>
            </a:r>
          </a:p>
          <a:p>
            <a:pPr marL="457200" lvl="1" indent="0">
              <a:spcBef>
                <a:spcPts val="0"/>
              </a:spcBef>
              <a:buFont typeface="Arial" pitchFamily="34" charset="0"/>
              <a:buNone/>
              <a:defRPr/>
            </a:pPr>
            <a:r>
              <a:rPr lang="en-GB" altLang="en-US" sz="2400" dirty="0" smtClean="0">
                <a:ea typeface="ＭＳ Ｐゴシック" pitchFamily="34" charset="-128"/>
              </a:rPr>
              <a:t>+ </a:t>
            </a:r>
            <a:r>
              <a:rPr lang="en-GB" altLang="en-US" sz="2400" b="1" u="sng" dirty="0" smtClean="0">
                <a:ea typeface="ＭＳ Ｐゴシック" pitchFamily="34" charset="-128"/>
              </a:rPr>
              <a:t>Researching </a:t>
            </a:r>
            <a:r>
              <a:rPr lang="en-GB" altLang="en-US" sz="2400" b="1" u="sng" dirty="0" err="1" smtClean="0">
                <a:ea typeface="ＭＳ Ｐゴシック" pitchFamily="34" charset="-128"/>
              </a:rPr>
              <a:t>Multilingually</a:t>
            </a:r>
            <a:r>
              <a:rPr lang="en-GB" altLang="en-US" sz="2400" b="1" u="sng" dirty="0" smtClean="0">
                <a:ea typeface="ＭＳ Ｐゴシック" pitchFamily="34" charset="-128"/>
              </a:rPr>
              <a:t> Hub</a:t>
            </a:r>
            <a:r>
              <a:rPr lang="en-GB" altLang="en-US" sz="2400" b="1" dirty="0" smtClean="0">
                <a:ea typeface="ＭＳ Ｐゴシック" pitchFamily="34" charset="-128"/>
              </a:rPr>
              <a:t> </a:t>
            </a:r>
            <a:r>
              <a:rPr lang="en-GB" altLang="en-US" sz="2400" dirty="0" smtClean="0">
                <a:ea typeface="ＭＳ Ｐゴシック" pitchFamily="34" charset="-128"/>
              </a:rPr>
              <a:t>(applied linguistics) </a:t>
            </a:r>
          </a:p>
        </p:txBody>
      </p:sp>
      <p:pic>
        <p:nvPicPr>
          <p:cNvPr id="6148"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4"/>
          <p:cNvSpPr>
            <a:spLocks noChangeArrowheads="1"/>
          </p:cNvSpPr>
          <p:nvPr/>
        </p:nvSpPr>
        <p:spPr bwMode="auto">
          <a:xfrm>
            <a:off x="468313" y="500063"/>
            <a:ext cx="8207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sz="2800" dirty="0" smtClean="0">
                <a:solidFill>
                  <a:schemeClr val="bg1"/>
                </a:solidFill>
                <a:latin typeface="Arial" charset="0"/>
              </a:rPr>
              <a:t>Five </a:t>
            </a:r>
            <a:r>
              <a:rPr lang="en-GB" altLang="en-US" sz="2800" dirty="0">
                <a:solidFill>
                  <a:schemeClr val="bg1"/>
                </a:solidFill>
                <a:latin typeface="Arial" charset="0"/>
              </a:rPr>
              <a:t>Case Studies + </a:t>
            </a:r>
            <a:r>
              <a:rPr lang="en-GB" altLang="en-US" sz="2800" dirty="0" smtClean="0">
                <a:solidFill>
                  <a:schemeClr val="bg1"/>
                </a:solidFill>
                <a:latin typeface="Arial" charset="0"/>
              </a:rPr>
              <a:t>Two </a:t>
            </a:r>
            <a:r>
              <a:rPr lang="en-GB" altLang="en-US" sz="2800" dirty="0">
                <a:solidFill>
                  <a:schemeClr val="bg1"/>
                </a:solidFill>
                <a:latin typeface="Arial" charset="0"/>
              </a:rPr>
              <a:t>Hubs</a:t>
            </a:r>
          </a:p>
        </p:txBody>
      </p:sp>
    </p:spTree>
    <p:extLst>
      <p:ext uri="{BB962C8B-B14F-4D97-AF65-F5344CB8AC3E}">
        <p14:creationId xmlns:p14="http://schemas.microsoft.com/office/powerpoint/2010/main" val="3541675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b="1" dirty="0" smtClean="0">
                <a:solidFill>
                  <a:schemeClr val="bg1"/>
                </a:solidFill>
                <a:latin typeface="Arial" charset="0"/>
              </a:rPr>
              <a:t>Hotspot – Linguistic Preparation</a:t>
            </a:r>
            <a:endParaRPr lang="en-GB" altLang="en-US" b="1" dirty="0">
              <a:solidFill>
                <a:schemeClr val="bg1"/>
              </a:solidFill>
            </a:endParaRPr>
          </a:p>
        </p:txBody>
      </p:sp>
      <p:sp>
        <p:nvSpPr>
          <p:cNvPr id="12292" name="Content Placeholder 2"/>
          <p:cNvSpPr txBox="1">
            <a:spLocks/>
          </p:cNvSpPr>
          <p:nvPr/>
        </p:nvSpPr>
        <p:spPr bwMode="auto">
          <a:xfrm>
            <a:off x="734888" y="1700212"/>
            <a:ext cx="8229600" cy="4825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ts val="0"/>
              </a:spcBef>
              <a:buNone/>
            </a:pPr>
            <a:r>
              <a:rPr lang="en-US" sz="2000" b="1" u="sng" dirty="0" smtClean="0"/>
              <a:t>Hotspots</a:t>
            </a:r>
            <a:r>
              <a:rPr lang="en-US" sz="2000" dirty="0" smtClean="0"/>
              <a:t> </a:t>
            </a:r>
            <a:r>
              <a:rPr lang="en-US" sz="1800" dirty="0" smtClean="0">
                <a:solidFill>
                  <a:schemeClr val="tx2">
                    <a:lumMod val="60000"/>
                    <a:lumOff val="40000"/>
                  </a:schemeClr>
                </a:solidFill>
              </a:rPr>
              <a:t>‘</a:t>
            </a:r>
            <a:r>
              <a:rPr lang="en-US" sz="1800" dirty="0">
                <a:solidFill>
                  <a:schemeClr val="tx2">
                    <a:lumMod val="60000"/>
                    <a:lumOff val="40000"/>
                  </a:schemeClr>
                </a:solidFill>
              </a:rPr>
              <a:t>hotspots’ (or resonant moments and ideas) </a:t>
            </a:r>
            <a:r>
              <a:rPr lang="en-US" sz="1800" dirty="0" smtClean="0">
                <a:solidFill>
                  <a:schemeClr val="tx2">
                    <a:lumMod val="60000"/>
                    <a:lumOff val="40000"/>
                  </a:schemeClr>
                </a:solidFill>
              </a:rPr>
              <a:t>…. “</a:t>
            </a:r>
            <a:r>
              <a:rPr lang="en-US" sz="1800" dirty="0" smtClean="0">
                <a:solidFill>
                  <a:schemeClr val="tx2">
                    <a:lumMod val="60000"/>
                    <a:lumOff val="40000"/>
                  </a:schemeClr>
                </a:solidFill>
              </a:rPr>
              <a:t>our </a:t>
            </a:r>
            <a:r>
              <a:rPr lang="en-US" sz="1800" dirty="0">
                <a:solidFill>
                  <a:schemeClr val="tx2">
                    <a:lumMod val="60000"/>
                    <a:lumOff val="40000"/>
                  </a:schemeClr>
                </a:solidFill>
              </a:rPr>
              <a:t>developing insights and curiosities </a:t>
            </a:r>
            <a:r>
              <a:rPr lang="en-US" sz="1800" dirty="0" smtClean="0">
                <a:solidFill>
                  <a:schemeClr val="tx2">
                    <a:lumMod val="60000"/>
                    <a:lumOff val="40000"/>
                  </a:schemeClr>
                </a:solidFill>
              </a:rPr>
              <a:t>do </a:t>
            </a:r>
            <a:r>
              <a:rPr lang="en-US" sz="1800" dirty="0">
                <a:solidFill>
                  <a:schemeClr val="tx2">
                    <a:lumMod val="60000"/>
                    <a:lumOff val="40000"/>
                  </a:schemeClr>
                </a:solidFill>
              </a:rPr>
              <a:t>not </a:t>
            </a:r>
            <a:r>
              <a:rPr lang="en-US" sz="1800" dirty="0" smtClean="0">
                <a:solidFill>
                  <a:schemeClr val="tx2">
                    <a:lumMod val="60000"/>
                    <a:lumOff val="40000"/>
                  </a:schemeClr>
                </a:solidFill>
              </a:rPr>
              <a:t>always arise </a:t>
            </a:r>
            <a:r>
              <a:rPr lang="en-US" sz="1800" dirty="0">
                <a:solidFill>
                  <a:schemeClr val="tx2">
                    <a:lumMod val="60000"/>
                    <a:lumOff val="40000"/>
                  </a:schemeClr>
                </a:solidFill>
              </a:rPr>
              <a:t>neatly </a:t>
            </a:r>
            <a:r>
              <a:rPr lang="en-US" sz="1800" dirty="0" smtClean="0">
                <a:solidFill>
                  <a:schemeClr val="tx2">
                    <a:lumMod val="60000"/>
                    <a:lumOff val="40000"/>
                  </a:schemeClr>
                </a:solidFill>
              </a:rPr>
              <a:t>from </a:t>
            </a:r>
            <a:r>
              <a:rPr lang="en-US" sz="1800" dirty="0">
                <a:solidFill>
                  <a:schemeClr val="tx2">
                    <a:lumMod val="60000"/>
                    <a:lumOff val="40000"/>
                  </a:schemeClr>
                </a:solidFill>
              </a:rPr>
              <a:t>specific encounters, engagements, and experiences, but </a:t>
            </a:r>
            <a:r>
              <a:rPr lang="en-US" sz="1800" dirty="0" smtClean="0">
                <a:solidFill>
                  <a:schemeClr val="tx2">
                    <a:lumMod val="60000"/>
                    <a:lumOff val="40000"/>
                  </a:schemeClr>
                </a:solidFill>
              </a:rPr>
              <a:t>often </a:t>
            </a:r>
            <a:r>
              <a:rPr lang="en-US" sz="1800" dirty="0">
                <a:solidFill>
                  <a:schemeClr val="tx2">
                    <a:lumMod val="60000"/>
                    <a:lumOff val="40000"/>
                  </a:schemeClr>
                </a:solidFill>
              </a:rPr>
              <a:t>emerge from individually-felt project experiences </a:t>
            </a:r>
            <a:r>
              <a:rPr lang="en-US" sz="1800" dirty="0" smtClean="0">
                <a:solidFill>
                  <a:schemeClr val="tx2">
                    <a:lumMod val="60000"/>
                    <a:lumOff val="40000"/>
                  </a:schemeClr>
                </a:solidFill>
              </a:rPr>
              <a:t>…”</a:t>
            </a:r>
            <a:endParaRPr lang="en-US" sz="1800" dirty="0" smtClean="0">
              <a:solidFill>
                <a:schemeClr val="tx2">
                  <a:lumMod val="60000"/>
                  <a:lumOff val="40000"/>
                </a:schemeClr>
              </a:solidFill>
            </a:endParaRPr>
          </a:p>
          <a:p>
            <a:pPr>
              <a:spcBef>
                <a:spcPts val="0"/>
              </a:spcBef>
              <a:buNone/>
            </a:pPr>
            <a:endParaRPr lang="en-US" altLang="en-US" sz="2000" i="1" dirty="0">
              <a:cs typeface="Arial" charset="0"/>
            </a:endParaRPr>
          </a:p>
          <a:p>
            <a:pPr marL="460375" indent="-342900">
              <a:spcBef>
                <a:spcPts val="0"/>
              </a:spcBef>
              <a:spcAft>
                <a:spcPts val="600"/>
              </a:spcAft>
            </a:pPr>
            <a:r>
              <a:rPr lang="en-US" altLang="en-US" sz="2000" dirty="0" smtClean="0">
                <a:cs typeface="Arial" charset="0"/>
              </a:rPr>
              <a:t>The </a:t>
            </a:r>
            <a:r>
              <a:rPr lang="en-US" altLang="en-US" sz="2000" b="1" i="1" dirty="0" smtClean="0">
                <a:cs typeface="Arial" charset="0"/>
              </a:rPr>
              <a:t>“Researchers’ Linguistic Preparation for Fieldwork” </a:t>
            </a:r>
            <a:r>
              <a:rPr lang="en-US" altLang="en-US" sz="2000" dirty="0" smtClean="0">
                <a:cs typeface="Arial" charset="0"/>
              </a:rPr>
              <a:t>hotspot …. </a:t>
            </a:r>
          </a:p>
          <a:p>
            <a:pPr marL="460375" indent="-342900">
              <a:spcBef>
                <a:spcPts val="0"/>
              </a:spcBef>
              <a:spcAft>
                <a:spcPts val="1200"/>
              </a:spcAft>
            </a:pPr>
            <a:r>
              <a:rPr lang="en-US" altLang="en-US" sz="2000" dirty="0" smtClean="0">
                <a:cs typeface="Arial" charset="0"/>
              </a:rPr>
              <a:t>… emerged from insights/experiences/thinking arising from engagement </a:t>
            </a:r>
            <a:r>
              <a:rPr lang="en-US" altLang="en-US" sz="1600" dirty="0" smtClean="0">
                <a:cs typeface="Arial" charset="0"/>
              </a:rPr>
              <a:t>(more or less concurrently) </a:t>
            </a:r>
            <a:r>
              <a:rPr lang="en-US" altLang="en-US" sz="2000" dirty="0" smtClean="0">
                <a:cs typeface="Arial" charset="0"/>
              </a:rPr>
              <a:t>with …. </a:t>
            </a:r>
          </a:p>
          <a:p>
            <a:pPr>
              <a:spcBef>
                <a:spcPts val="0"/>
              </a:spcBef>
              <a:buNone/>
            </a:pPr>
            <a:r>
              <a:rPr lang="en-US" altLang="en-US" sz="2000" dirty="0" smtClean="0">
                <a:cs typeface="Arial" charset="0"/>
                <a:sym typeface="Wingdings" panose="05000000000000000000" pitchFamily="2" charset="2"/>
              </a:rPr>
              <a:t>       </a:t>
            </a:r>
            <a:r>
              <a:rPr lang="en-US" altLang="en-US" sz="2000" dirty="0" smtClean="0">
                <a:cs typeface="Arial" charset="0"/>
              </a:rPr>
              <a:t>Case Study 1 - Global Mental Health, northern Uganda </a:t>
            </a:r>
          </a:p>
          <a:p>
            <a:pPr>
              <a:spcBef>
                <a:spcPts val="0"/>
              </a:spcBef>
              <a:spcAft>
                <a:spcPts val="1200"/>
              </a:spcAft>
              <a:buNone/>
            </a:pPr>
            <a:r>
              <a:rPr lang="en-US" altLang="en-US" sz="2000" dirty="0" smtClean="0">
                <a:cs typeface="Arial" charset="0"/>
              </a:rPr>
              <a:t>      </a:t>
            </a:r>
            <a:r>
              <a:rPr lang="en-US" altLang="en-US" sz="2000" dirty="0" smtClean="0">
                <a:cs typeface="Arial" charset="0"/>
                <a:sym typeface="Wingdings" panose="05000000000000000000" pitchFamily="2" charset="2"/>
              </a:rPr>
              <a:t> </a:t>
            </a:r>
            <a:r>
              <a:rPr lang="en-US" altLang="en-US" sz="2000" dirty="0" smtClean="0">
                <a:cs typeface="Arial" charset="0"/>
              </a:rPr>
              <a:t>Case Study 3 - Anthropology, Bulgaria and Romania</a:t>
            </a:r>
          </a:p>
          <a:p>
            <a:pPr>
              <a:spcBef>
                <a:spcPts val="0"/>
              </a:spcBef>
              <a:spcAft>
                <a:spcPts val="600"/>
              </a:spcAft>
              <a:buNone/>
            </a:pPr>
            <a:endParaRPr lang="en-US" altLang="en-US" sz="2000" dirty="0">
              <a:cs typeface="Arial" charset="0"/>
            </a:endParaRPr>
          </a:p>
          <a:p>
            <a:pPr>
              <a:spcBef>
                <a:spcPts val="0"/>
              </a:spcBef>
              <a:spcAft>
                <a:spcPts val="600"/>
              </a:spcAft>
              <a:buNone/>
            </a:pPr>
            <a:r>
              <a:rPr lang="en-US" altLang="en-US" sz="2000" dirty="0" smtClean="0">
                <a:cs typeface="Arial" charset="0"/>
              </a:rPr>
              <a:t>BAAL </a:t>
            </a:r>
            <a:r>
              <a:rPr lang="en-US" altLang="en-US" sz="2000" dirty="0" smtClean="0">
                <a:cs typeface="Arial" charset="0"/>
              </a:rPr>
              <a:t>2015 paper: </a:t>
            </a:r>
            <a:r>
              <a:rPr lang="en-US" altLang="en-US" sz="2000" dirty="0" smtClean="0">
                <a:solidFill>
                  <a:srgbClr val="FF0000"/>
                </a:solidFill>
                <a:cs typeface="Arial" charset="0"/>
              </a:rPr>
              <a:t>“</a:t>
            </a:r>
            <a:r>
              <a:rPr lang="en-GB" sz="2000" b="1" dirty="0" smtClean="0">
                <a:solidFill>
                  <a:srgbClr val="FF0000"/>
                </a:solidFill>
              </a:rPr>
              <a:t>Revisiting </a:t>
            </a:r>
            <a:r>
              <a:rPr lang="en-GB" sz="2000" b="1" dirty="0">
                <a:solidFill>
                  <a:srgbClr val="FF0000"/>
                </a:solidFill>
              </a:rPr>
              <a:t>linguistic preparation: some new directions arising from researching </a:t>
            </a:r>
            <a:r>
              <a:rPr lang="en-GB" sz="2000" b="1" dirty="0" err="1" smtClean="0">
                <a:solidFill>
                  <a:srgbClr val="FF0000"/>
                </a:solidFill>
              </a:rPr>
              <a:t>multilingually</a:t>
            </a:r>
            <a:r>
              <a:rPr lang="en-GB" sz="2000" b="1" dirty="0" smtClean="0">
                <a:solidFill>
                  <a:srgbClr val="FF0000"/>
                </a:solidFill>
              </a:rPr>
              <a:t>” </a:t>
            </a:r>
            <a:r>
              <a:rPr lang="en-GB" sz="1400" b="1" dirty="0" smtClean="0"/>
              <a:t>(Fay, Andrews, Holmes and </a:t>
            </a:r>
            <a:r>
              <a:rPr lang="en-GB" sz="1400" b="1" dirty="0" err="1" smtClean="0"/>
              <a:t>Attia</a:t>
            </a:r>
            <a:r>
              <a:rPr lang="en-GB" sz="1400" b="1" dirty="0" smtClean="0"/>
              <a:t>)</a:t>
            </a:r>
            <a:endParaRPr lang="en-US" sz="1400" b="1" dirty="0">
              <a:latin typeface="Verdana"/>
              <a:cs typeface="Verdana"/>
            </a:endParaRPr>
          </a:p>
          <a:p>
            <a:pPr marL="460375" indent="-342900">
              <a:spcBef>
                <a:spcPts val="0"/>
              </a:spcBef>
              <a:spcAft>
                <a:spcPts val="600"/>
              </a:spcAft>
            </a:pPr>
            <a:endParaRPr lang="en-US" altLang="en-US" sz="2000" dirty="0">
              <a:cs typeface="Arial" charset="0"/>
            </a:endParaRPr>
          </a:p>
        </p:txBody>
      </p:sp>
    </p:spTree>
    <p:extLst>
      <p:ext uri="{BB962C8B-B14F-4D97-AF65-F5344CB8AC3E}">
        <p14:creationId xmlns:p14="http://schemas.microsoft.com/office/powerpoint/2010/main" val="1312175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altLang="en-US" b="1" dirty="0" smtClean="0">
                <a:solidFill>
                  <a:schemeClr val="bg1"/>
                </a:solidFill>
                <a:latin typeface="Arial" charset="0"/>
              </a:rPr>
              <a:t>Hotspot Genesis</a:t>
            </a:r>
            <a:endParaRPr lang="en-GB" altLang="en-US" b="1" dirty="0">
              <a:solidFill>
                <a:schemeClr val="bg1"/>
              </a:solidFill>
            </a:endParaRPr>
          </a:p>
        </p:txBody>
      </p:sp>
      <p:sp>
        <p:nvSpPr>
          <p:cNvPr id="12292" name="Content Placeholder 2"/>
          <p:cNvSpPr txBox="1">
            <a:spLocks/>
          </p:cNvSpPr>
          <p:nvPr/>
        </p:nvSpPr>
        <p:spPr bwMode="auto">
          <a:xfrm>
            <a:off x="467544" y="1484784"/>
            <a:ext cx="8229600"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ts val="0"/>
              </a:spcBef>
              <a:buNone/>
            </a:pPr>
            <a:r>
              <a:rPr lang="en-US" altLang="en-US" sz="2000" b="1" dirty="0" smtClean="0">
                <a:cs typeface="Arial" charset="0"/>
              </a:rPr>
              <a:t>Robert (CS3) </a:t>
            </a:r>
          </a:p>
          <a:p>
            <a:pPr>
              <a:spcBef>
                <a:spcPts val="0"/>
              </a:spcBef>
              <a:buNone/>
            </a:pPr>
            <a:r>
              <a:rPr lang="en-US" altLang="en-US" sz="1800" dirty="0" smtClean="0">
                <a:cs typeface="Arial" charset="0"/>
              </a:rPr>
              <a:t>English + fluent foreign language user; anthropological disciplinary habits; seeks native-approximating encoding and decoding performance</a:t>
            </a:r>
          </a:p>
          <a:p>
            <a:pPr>
              <a:spcBef>
                <a:spcPts val="0"/>
              </a:spcBef>
              <a:buNone/>
            </a:pPr>
            <a:endParaRPr lang="en-US" altLang="en-US" sz="2000" dirty="0">
              <a:cs typeface="Arial" charset="0"/>
            </a:endParaRPr>
          </a:p>
          <a:p>
            <a:pPr>
              <a:spcBef>
                <a:spcPts val="0"/>
              </a:spcBef>
              <a:buNone/>
            </a:pPr>
            <a:r>
              <a:rPr lang="en-US" altLang="en-US" sz="2000" b="1" dirty="0" err="1" smtClean="0">
                <a:cs typeface="Arial" charset="0"/>
              </a:rPr>
              <a:t>Julien</a:t>
            </a:r>
            <a:r>
              <a:rPr lang="en-US" altLang="en-US" sz="2000" b="1" dirty="0" smtClean="0">
                <a:cs typeface="Arial" charset="0"/>
              </a:rPr>
              <a:t> (CS3)</a:t>
            </a:r>
          </a:p>
          <a:p>
            <a:pPr>
              <a:spcBef>
                <a:spcPts val="0"/>
              </a:spcBef>
              <a:spcAft>
                <a:spcPts val="600"/>
              </a:spcAft>
              <a:buNone/>
            </a:pPr>
            <a:r>
              <a:rPr lang="en-US" altLang="en-US" sz="1800" dirty="0" smtClean="0">
                <a:cs typeface="Arial" charset="0"/>
              </a:rPr>
              <a:t>Bi-lingual and foreign language user; </a:t>
            </a:r>
            <a:r>
              <a:rPr lang="en-US" altLang="en-US" sz="1800" dirty="0" err="1" smtClean="0">
                <a:cs typeface="Arial" charset="0"/>
              </a:rPr>
              <a:t>multil</a:t>
            </a:r>
            <a:r>
              <a:rPr lang="en-US" altLang="en-US" sz="1800" dirty="0" smtClean="0">
                <a:cs typeface="Arial" charset="0"/>
              </a:rPr>
              <a:t>-lingual political science habits; seeks native-like “passing” (ERASMUS experience now being </a:t>
            </a:r>
            <a:r>
              <a:rPr lang="en-US" altLang="en-US" sz="1800" dirty="0" err="1" smtClean="0">
                <a:cs typeface="Arial" charset="0"/>
              </a:rPr>
              <a:t>problematised</a:t>
            </a:r>
            <a:r>
              <a:rPr lang="en-US" altLang="en-US" sz="1800" dirty="0" smtClean="0">
                <a:cs typeface="Arial" charset="0"/>
              </a:rPr>
              <a:t>)</a:t>
            </a:r>
          </a:p>
          <a:p>
            <a:pPr algn="ctr">
              <a:spcBef>
                <a:spcPts val="0"/>
              </a:spcBef>
              <a:spcAft>
                <a:spcPts val="600"/>
              </a:spcAft>
              <a:buNone/>
            </a:pPr>
            <a:r>
              <a:rPr lang="en-US" altLang="en-US" sz="2000" dirty="0" smtClean="0">
                <a:solidFill>
                  <a:srgbClr val="FF0000"/>
                </a:solidFill>
                <a:cs typeface="Arial" charset="0"/>
              </a:rPr>
              <a:t>[bi-lingual English-French researcher collaboration]</a:t>
            </a:r>
          </a:p>
          <a:p>
            <a:pPr>
              <a:spcBef>
                <a:spcPts val="0"/>
              </a:spcBef>
              <a:buNone/>
            </a:pPr>
            <a:endParaRPr lang="en-US" altLang="en-US" sz="2000" b="1" dirty="0" smtClean="0">
              <a:cs typeface="Arial" charset="0"/>
            </a:endParaRPr>
          </a:p>
          <a:p>
            <a:pPr>
              <a:spcBef>
                <a:spcPts val="0"/>
              </a:spcBef>
              <a:buNone/>
            </a:pPr>
            <a:r>
              <a:rPr lang="en-US" altLang="en-US" sz="2000" b="1" dirty="0" smtClean="0">
                <a:cs typeface="Arial" charset="0"/>
              </a:rPr>
              <a:t>Ross (CS1)</a:t>
            </a:r>
          </a:p>
          <a:p>
            <a:pPr>
              <a:spcBef>
                <a:spcPts val="0"/>
              </a:spcBef>
              <a:buNone/>
            </a:pPr>
            <a:r>
              <a:rPr lang="en-US" altLang="en-US" sz="1800" dirty="0" smtClean="0">
                <a:cs typeface="Arial" charset="0"/>
              </a:rPr>
              <a:t>English user ‘shy’ about FL capacity; largely English-medium access to linguistically-complex research sites (where English plays a role); disciplinary habits towards English (despite linguistic focus of his research project) </a:t>
            </a:r>
          </a:p>
          <a:p>
            <a:pPr>
              <a:spcBef>
                <a:spcPts val="0"/>
              </a:spcBef>
              <a:buNone/>
            </a:pPr>
            <a:endParaRPr lang="en-US" altLang="en-US" sz="1800" dirty="0">
              <a:cs typeface="Arial" charset="0"/>
            </a:endParaRPr>
          </a:p>
          <a:p>
            <a:pPr>
              <a:spcBef>
                <a:spcPts val="0"/>
              </a:spcBef>
              <a:buNone/>
            </a:pPr>
            <a:r>
              <a:rPr lang="en-US" altLang="en-US" sz="2000" dirty="0" smtClean="0">
                <a:solidFill>
                  <a:srgbClr val="FF0000"/>
                </a:solidFill>
                <a:cs typeface="Arial" charset="0"/>
              </a:rPr>
              <a:t>Me </a:t>
            </a:r>
            <a:r>
              <a:rPr lang="en-US" altLang="en-US" sz="2000" dirty="0" smtClean="0">
                <a:solidFill>
                  <a:srgbClr val="FF0000"/>
                </a:solidFill>
                <a:cs typeface="Arial" charset="0"/>
                <a:sym typeface="Wingdings"/>
              </a:rPr>
              <a:t> Uganda, Lira, </a:t>
            </a:r>
            <a:r>
              <a:rPr lang="en-US" altLang="en-US" sz="2000" dirty="0" err="1" smtClean="0">
                <a:solidFill>
                  <a:srgbClr val="FF0000"/>
                </a:solidFill>
                <a:cs typeface="Arial" charset="0"/>
                <a:sym typeface="Wingdings"/>
              </a:rPr>
              <a:t>Lango</a:t>
            </a:r>
            <a:r>
              <a:rPr lang="en-US" altLang="en-US" sz="2000" dirty="0" smtClean="0">
                <a:solidFill>
                  <a:srgbClr val="FF0000"/>
                </a:solidFill>
                <a:cs typeface="Arial" charset="0"/>
                <a:sym typeface="Wingdings"/>
              </a:rPr>
              <a:t> </a:t>
            </a:r>
            <a:r>
              <a:rPr lang="en-US" altLang="en-US" sz="2000" dirty="0" err="1" smtClean="0">
                <a:solidFill>
                  <a:srgbClr val="FF0000"/>
                </a:solidFill>
                <a:cs typeface="Arial" charset="0"/>
                <a:sym typeface="Wingdings"/>
              </a:rPr>
              <a:t>etc</a:t>
            </a:r>
            <a:r>
              <a:rPr lang="en-US" altLang="en-US" sz="2000" dirty="0" smtClean="0">
                <a:cs typeface="Arial" charset="0"/>
              </a:rPr>
              <a:t>  </a:t>
            </a:r>
            <a:endParaRPr lang="en-US" altLang="en-US" sz="2400" dirty="0">
              <a:cs typeface="Arial" charset="0"/>
            </a:endParaRPr>
          </a:p>
        </p:txBody>
      </p:sp>
    </p:spTree>
    <p:extLst>
      <p:ext uri="{BB962C8B-B14F-4D97-AF65-F5344CB8AC3E}">
        <p14:creationId xmlns:p14="http://schemas.microsoft.com/office/powerpoint/2010/main" val="3606499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None/>
            </a:pPr>
            <a:r>
              <a:rPr lang="en-GB" sz="2800" b="1" dirty="0" smtClean="0">
                <a:solidFill>
                  <a:schemeClr val="bg1"/>
                </a:solidFill>
              </a:rPr>
              <a:t>Language </a:t>
            </a:r>
            <a:r>
              <a:rPr lang="en-GB" sz="2800" b="1" dirty="0">
                <a:solidFill>
                  <a:schemeClr val="bg1"/>
                </a:solidFill>
              </a:rPr>
              <a:t>Learning and Ethnographic </a:t>
            </a:r>
            <a:r>
              <a:rPr lang="en-GB" sz="2800" b="1" dirty="0" smtClean="0">
                <a:solidFill>
                  <a:schemeClr val="bg1"/>
                </a:solidFill>
              </a:rPr>
              <a:t>Fieldwork</a:t>
            </a:r>
            <a:endParaRPr lang="en-GB" sz="2800" dirty="0">
              <a:solidFill>
                <a:schemeClr val="bg1"/>
              </a:solidFill>
            </a:endParaRPr>
          </a:p>
        </p:txBody>
      </p:sp>
      <p:sp>
        <p:nvSpPr>
          <p:cNvPr id="12292" name="Content Placeholder 2"/>
          <p:cNvSpPr txBox="1">
            <a:spLocks/>
          </p:cNvSpPr>
          <p:nvPr/>
        </p:nvSpPr>
        <p:spPr bwMode="auto">
          <a:xfrm>
            <a:off x="467544" y="1772817"/>
            <a:ext cx="8229600"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457200" indent="-457200">
              <a:buFont typeface="+mj-lt"/>
              <a:buAutoNum type="arabicPeriod"/>
            </a:pPr>
            <a:r>
              <a:rPr lang="en-GB" sz="2000" i="1" dirty="0">
                <a:solidFill>
                  <a:srgbClr val="008000"/>
                </a:solidFill>
              </a:rPr>
              <a:t>For many researchers, learning a new language or working in a second or additional language is a crucial aspect of </a:t>
            </a:r>
            <a:r>
              <a:rPr lang="en-GB" sz="2000" i="1" dirty="0" smtClean="0">
                <a:solidFill>
                  <a:srgbClr val="008000"/>
                </a:solidFill>
              </a:rPr>
              <a:t>… ethnographic </a:t>
            </a:r>
            <a:r>
              <a:rPr lang="en-GB" sz="2000" i="1" dirty="0">
                <a:solidFill>
                  <a:srgbClr val="008000"/>
                </a:solidFill>
              </a:rPr>
              <a:t>fieldwork. </a:t>
            </a:r>
            <a:endParaRPr lang="en-GB" sz="2000" i="1" dirty="0" smtClean="0">
              <a:solidFill>
                <a:srgbClr val="008000"/>
              </a:solidFill>
            </a:endParaRPr>
          </a:p>
          <a:p>
            <a:pPr marL="457200" indent="-457200">
              <a:buFont typeface="+mj-lt"/>
              <a:buAutoNum type="arabicPeriod"/>
            </a:pPr>
            <a:r>
              <a:rPr lang="en-GB" sz="2000" i="1" dirty="0" smtClean="0">
                <a:solidFill>
                  <a:srgbClr val="008000"/>
                </a:solidFill>
              </a:rPr>
              <a:t>Language </a:t>
            </a:r>
            <a:r>
              <a:rPr lang="en-GB" sz="2000" i="1" dirty="0">
                <a:solidFill>
                  <a:srgbClr val="008000"/>
                </a:solidFill>
              </a:rPr>
              <a:t>learning </a:t>
            </a:r>
            <a:r>
              <a:rPr lang="en-GB" sz="2000" i="1" dirty="0" smtClean="0">
                <a:solidFill>
                  <a:srgbClr val="008000"/>
                </a:solidFill>
              </a:rPr>
              <a:t>… affect … all </a:t>
            </a:r>
            <a:r>
              <a:rPr lang="en-GB" sz="2000" i="1" dirty="0">
                <a:solidFill>
                  <a:srgbClr val="008000"/>
                </a:solidFill>
              </a:rPr>
              <a:t>aspects of our lives 'in the field', as well as the analysis and ‘writing up’ of the fieldwork data, but we often do not document these influences in detail in our </a:t>
            </a:r>
            <a:r>
              <a:rPr lang="en-GB" sz="2000" i="1" dirty="0" err="1">
                <a:solidFill>
                  <a:srgbClr val="008000"/>
                </a:solidFill>
              </a:rPr>
              <a:t>fieldnotes</a:t>
            </a:r>
            <a:r>
              <a:rPr lang="en-GB" sz="2000" i="1" dirty="0">
                <a:solidFill>
                  <a:srgbClr val="008000"/>
                </a:solidFill>
              </a:rPr>
              <a:t> or include an analysis of their effects in our published work. </a:t>
            </a:r>
            <a:endParaRPr lang="en-GB" sz="2000" i="1" dirty="0" smtClean="0">
              <a:solidFill>
                <a:srgbClr val="008000"/>
              </a:solidFill>
            </a:endParaRPr>
          </a:p>
          <a:p>
            <a:pPr marL="457200" indent="-457200">
              <a:buFont typeface="+mj-lt"/>
              <a:buAutoNum type="arabicPeriod"/>
            </a:pPr>
            <a:r>
              <a:rPr lang="en-GB" sz="2000" i="1" dirty="0" smtClean="0">
                <a:solidFill>
                  <a:srgbClr val="008000"/>
                </a:solidFill>
              </a:rPr>
              <a:t>Whilst </a:t>
            </a:r>
            <a:r>
              <a:rPr lang="en-GB" sz="2000" i="1" dirty="0">
                <a:solidFill>
                  <a:srgbClr val="008000"/>
                </a:solidFill>
              </a:rPr>
              <a:t>we might have completed some language learning prior to fieldwork, the likelihood is that we were not taught </a:t>
            </a:r>
            <a:r>
              <a:rPr lang="en-GB" sz="2000" i="1" dirty="0" smtClean="0">
                <a:solidFill>
                  <a:srgbClr val="008000"/>
                </a:solidFill>
              </a:rPr>
              <a:t>… how </a:t>
            </a:r>
            <a:r>
              <a:rPr lang="en-GB" sz="2000" i="1" dirty="0">
                <a:solidFill>
                  <a:srgbClr val="008000"/>
                </a:solidFill>
              </a:rPr>
              <a:t>to reflect on the process of language learning or on issues relate to working in one or more other languages</a:t>
            </a:r>
            <a:r>
              <a:rPr lang="en-GB" sz="2000" i="1" dirty="0" smtClean="0">
                <a:solidFill>
                  <a:srgbClr val="008000"/>
                </a:solidFill>
              </a:rPr>
              <a:t>.</a:t>
            </a:r>
          </a:p>
          <a:p>
            <a:pPr marL="457200" indent="-457200">
              <a:buFont typeface="+mj-lt"/>
              <a:buAutoNum type="arabicPeriod"/>
            </a:pPr>
            <a:r>
              <a:rPr lang="en-GB" sz="2000" i="1" dirty="0" smtClean="0">
                <a:solidFill>
                  <a:srgbClr val="008000"/>
                </a:solidFill>
              </a:rPr>
              <a:t>These </a:t>
            </a:r>
            <a:r>
              <a:rPr lang="en-GB" sz="2000" i="1" dirty="0">
                <a:solidFill>
                  <a:srgbClr val="008000"/>
                </a:solidFill>
              </a:rPr>
              <a:t>matters are also rarely addressed in the scholarly literature on ethnographic </a:t>
            </a:r>
            <a:r>
              <a:rPr lang="en-GB" sz="2000" i="1" dirty="0" smtClean="0">
                <a:solidFill>
                  <a:srgbClr val="008000"/>
                </a:solidFill>
              </a:rPr>
              <a:t>research</a:t>
            </a:r>
            <a:r>
              <a:rPr lang="en-GB" sz="2000" i="1" dirty="0">
                <a:solidFill>
                  <a:srgbClr val="008000"/>
                </a:solidFill>
              </a:rPr>
              <a:t> </a:t>
            </a:r>
            <a:r>
              <a:rPr lang="en-GB" sz="2000" i="1" dirty="0" smtClean="0">
                <a:solidFill>
                  <a:srgbClr val="008000"/>
                </a:solidFill>
              </a:rPr>
              <a:t>…. </a:t>
            </a:r>
            <a:endParaRPr lang="en-GB" sz="2000" i="1" dirty="0">
              <a:solidFill>
                <a:srgbClr val="008000"/>
              </a:solidFill>
            </a:endParaRPr>
          </a:p>
        </p:txBody>
      </p:sp>
    </p:spTree>
    <p:extLst>
      <p:ext uri="{BB962C8B-B14F-4D97-AF65-F5344CB8AC3E}">
        <p14:creationId xmlns:p14="http://schemas.microsoft.com/office/powerpoint/2010/main" val="40565419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sz="2800" b="1" dirty="0" smtClean="0">
                <a:solidFill>
                  <a:schemeClr val="bg1"/>
                </a:solidFill>
              </a:rPr>
              <a:t>Passing </a:t>
            </a:r>
            <a:r>
              <a:rPr lang="en-US" sz="2800" b="1" dirty="0">
                <a:solidFill>
                  <a:schemeClr val="bg1"/>
                </a:solidFill>
              </a:rPr>
              <a:t>for a ‘native’ Romanian </a:t>
            </a:r>
            <a:r>
              <a:rPr lang="en-US" sz="2800" b="1" dirty="0" smtClean="0">
                <a:solidFill>
                  <a:schemeClr val="bg1"/>
                </a:solidFill>
              </a:rPr>
              <a:t>speaker</a:t>
            </a:r>
            <a:endParaRPr lang="en-GB" altLang="en-US" sz="2800" b="1" dirty="0">
              <a:solidFill>
                <a:schemeClr val="bg1"/>
              </a:solidFill>
            </a:endParaRPr>
          </a:p>
        </p:txBody>
      </p:sp>
      <p:sp>
        <p:nvSpPr>
          <p:cNvPr id="12292" name="Content Placeholder 2"/>
          <p:cNvSpPr txBox="1">
            <a:spLocks/>
          </p:cNvSpPr>
          <p:nvPr/>
        </p:nvSpPr>
        <p:spPr bwMode="auto">
          <a:xfrm>
            <a:off x="467544" y="1484784"/>
            <a:ext cx="8229600"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574675" indent="-457200">
              <a:buFont typeface="+mj-lt"/>
              <a:buAutoNum type="arabicPeriod"/>
            </a:pPr>
            <a:r>
              <a:rPr lang="en-US" sz="2000" i="1" dirty="0" smtClean="0">
                <a:solidFill>
                  <a:srgbClr val="008000"/>
                </a:solidFill>
              </a:rPr>
              <a:t>… my </a:t>
            </a:r>
            <a:r>
              <a:rPr lang="en-US" sz="2000" i="1" dirty="0">
                <a:solidFill>
                  <a:srgbClr val="008000"/>
                </a:solidFill>
              </a:rPr>
              <a:t>desire to pass for a native speaker became little by little a sort of respect towards those people I met that had a different life to mine for reasons that I would not consider </a:t>
            </a:r>
            <a:r>
              <a:rPr lang="en-US" sz="2000" i="1" dirty="0" smtClean="0">
                <a:solidFill>
                  <a:srgbClr val="008000"/>
                </a:solidFill>
              </a:rPr>
              <a:t>valid. … </a:t>
            </a:r>
            <a:r>
              <a:rPr lang="en-US" sz="2000" i="1" dirty="0">
                <a:solidFill>
                  <a:srgbClr val="008000"/>
                </a:solidFill>
              </a:rPr>
              <a:t> </a:t>
            </a:r>
            <a:endParaRPr lang="en-US" sz="2000" i="1" dirty="0" smtClean="0">
              <a:solidFill>
                <a:srgbClr val="008000"/>
              </a:solidFill>
            </a:endParaRPr>
          </a:p>
          <a:p>
            <a:pPr marL="574675" indent="-457200">
              <a:buFont typeface="+mj-lt"/>
              <a:buAutoNum type="arabicPeriod"/>
            </a:pPr>
            <a:r>
              <a:rPr lang="en-US" sz="2000" i="1" dirty="0" smtClean="0">
                <a:solidFill>
                  <a:srgbClr val="008000"/>
                </a:solidFill>
              </a:rPr>
              <a:t>[because of] this </a:t>
            </a:r>
            <a:r>
              <a:rPr lang="en-US" sz="2000" i="1" dirty="0">
                <a:solidFill>
                  <a:srgbClr val="008000"/>
                </a:solidFill>
              </a:rPr>
              <a:t>need </a:t>
            </a:r>
            <a:r>
              <a:rPr lang="en-US" sz="2000" i="1" dirty="0" smtClean="0">
                <a:solidFill>
                  <a:srgbClr val="008000"/>
                </a:solidFill>
              </a:rPr>
              <a:t>… for </a:t>
            </a:r>
            <a:r>
              <a:rPr lang="en-US" sz="2000" i="1" dirty="0">
                <a:solidFill>
                  <a:srgbClr val="008000"/>
                </a:solidFill>
              </a:rPr>
              <a:t>myself to have an excellent command of Romanian </a:t>
            </a:r>
            <a:r>
              <a:rPr lang="en-US" sz="2000" i="1" dirty="0" smtClean="0">
                <a:solidFill>
                  <a:srgbClr val="008000"/>
                </a:solidFill>
              </a:rPr>
              <a:t>I </a:t>
            </a:r>
            <a:r>
              <a:rPr lang="en-US" sz="2000" i="1" dirty="0">
                <a:solidFill>
                  <a:srgbClr val="008000"/>
                </a:solidFill>
              </a:rPr>
              <a:t>had the opportunity to be a bit more ‘in the know</a:t>
            </a:r>
            <a:r>
              <a:rPr lang="en-US" sz="2000" i="1" dirty="0" smtClean="0">
                <a:solidFill>
                  <a:srgbClr val="008000"/>
                </a:solidFill>
              </a:rPr>
              <a:t>’. </a:t>
            </a:r>
          </a:p>
          <a:p>
            <a:pPr marL="574675" indent="-457200">
              <a:buFont typeface="+mj-lt"/>
              <a:buAutoNum type="arabicPeriod"/>
            </a:pPr>
            <a:r>
              <a:rPr lang="en-US" sz="2000" i="1" dirty="0" smtClean="0">
                <a:solidFill>
                  <a:srgbClr val="008000"/>
                </a:solidFill>
              </a:rPr>
              <a:t>It </a:t>
            </a:r>
            <a:r>
              <a:rPr lang="en-US" sz="2000" i="1" dirty="0">
                <a:solidFill>
                  <a:srgbClr val="008000"/>
                </a:solidFill>
              </a:rPr>
              <a:t>is only now, since I have been reflecting upon my relationship to languages in general and to Romanian in </a:t>
            </a:r>
            <a:r>
              <a:rPr lang="en-US" sz="2000" i="1" dirty="0" smtClean="0">
                <a:solidFill>
                  <a:srgbClr val="008000"/>
                </a:solidFill>
              </a:rPr>
              <a:t>particular </a:t>
            </a:r>
            <a:r>
              <a:rPr lang="en-US" sz="2000" i="1" dirty="0">
                <a:solidFill>
                  <a:srgbClr val="008000"/>
                </a:solidFill>
              </a:rPr>
              <a:t>that I look at it with some distance. </a:t>
            </a:r>
            <a:r>
              <a:rPr lang="en-US" sz="2000" i="1" dirty="0" smtClean="0">
                <a:solidFill>
                  <a:srgbClr val="008000"/>
                </a:solidFill>
              </a:rPr>
              <a:t>… </a:t>
            </a:r>
          </a:p>
          <a:p>
            <a:pPr marL="574675" indent="-457200">
              <a:buFont typeface="+mj-lt"/>
              <a:buAutoNum type="arabicPeriod"/>
            </a:pPr>
            <a:r>
              <a:rPr lang="en-US" sz="2000" i="1" dirty="0" smtClean="0">
                <a:solidFill>
                  <a:srgbClr val="008000"/>
                </a:solidFill>
              </a:rPr>
              <a:t>Colleagues </a:t>
            </a:r>
            <a:r>
              <a:rPr lang="en-US" sz="2000" i="1" dirty="0">
                <a:solidFill>
                  <a:srgbClr val="008000"/>
                </a:solidFill>
              </a:rPr>
              <a:t>in the project have told me about the ‘myth of the native speaker’ and have seen in those reactions I was mentioning a kind of “language activism”</a:t>
            </a:r>
            <a:r>
              <a:rPr lang="en-US" sz="2000" i="1" dirty="0" smtClean="0">
                <a:solidFill>
                  <a:srgbClr val="008000"/>
                </a:solidFill>
              </a:rPr>
              <a:t>.</a:t>
            </a:r>
            <a:r>
              <a:rPr lang="en-US" sz="2000" dirty="0"/>
              <a:t> </a:t>
            </a:r>
            <a:endParaRPr lang="en-US" sz="2000" dirty="0" smtClean="0"/>
          </a:p>
          <a:p>
            <a:pPr>
              <a:buNone/>
            </a:pPr>
            <a:endParaRPr lang="en-US" sz="2000" dirty="0"/>
          </a:p>
          <a:p>
            <a:pPr algn="r">
              <a:buNone/>
            </a:pPr>
            <a:r>
              <a:rPr lang="en-GB" sz="2000" dirty="0" smtClean="0"/>
              <a:t>http</a:t>
            </a:r>
            <a:r>
              <a:rPr lang="en-GB" sz="2000" dirty="0"/>
              <a:t>://researching-</a:t>
            </a:r>
            <a:r>
              <a:rPr lang="en-GB" sz="2000" dirty="0" err="1"/>
              <a:t>multilingually</a:t>
            </a:r>
            <a:r>
              <a:rPr lang="en-GB" sz="2000" dirty="0"/>
              <a:t>-at-</a:t>
            </a:r>
            <a:r>
              <a:rPr lang="en-GB" sz="2000" dirty="0" err="1"/>
              <a:t>borders.com</a:t>
            </a:r>
            <a:r>
              <a:rPr lang="en-GB" sz="2000" dirty="0"/>
              <a:t>/?p=766</a:t>
            </a:r>
            <a:endParaRPr lang="en-US" sz="2000" dirty="0"/>
          </a:p>
          <a:p>
            <a:pPr>
              <a:spcBef>
                <a:spcPts val="0"/>
              </a:spcBef>
              <a:spcAft>
                <a:spcPts val="600"/>
              </a:spcAft>
              <a:buNone/>
            </a:pPr>
            <a:endParaRPr lang="en-US" altLang="en-US" sz="2400" i="1" dirty="0">
              <a:cs typeface="Arial" charset="0"/>
            </a:endParaRPr>
          </a:p>
        </p:txBody>
      </p:sp>
    </p:spTree>
    <p:extLst>
      <p:ext uri="{BB962C8B-B14F-4D97-AF65-F5344CB8AC3E}">
        <p14:creationId xmlns:p14="http://schemas.microsoft.com/office/powerpoint/2010/main" val="21907909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slid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611188" y="549275"/>
            <a:ext cx="7848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GB" sz="2800" b="1" dirty="0">
                <a:solidFill>
                  <a:schemeClr val="bg1"/>
                </a:solidFill>
              </a:rPr>
              <a:t>Researching context-sensitive psycho-social </a:t>
            </a:r>
            <a:r>
              <a:rPr lang="en-GB" sz="2800" b="1" dirty="0" smtClean="0">
                <a:solidFill>
                  <a:schemeClr val="bg1"/>
                </a:solidFill>
              </a:rPr>
              <a:t>interventions (1) </a:t>
            </a:r>
            <a:endParaRPr lang="en-GB" altLang="en-US" sz="2800" b="1" dirty="0">
              <a:solidFill>
                <a:schemeClr val="bg1"/>
              </a:solidFill>
            </a:endParaRPr>
          </a:p>
        </p:txBody>
      </p:sp>
      <p:sp>
        <p:nvSpPr>
          <p:cNvPr id="12292" name="Content Placeholder 2"/>
          <p:cNvSpPr txBox="1">
            <a:spLocks/>
          </p:cNvSpPr>
          <p:nvPr/>
        </p:nvSpPr>
        <p:spPr bwMode="auto">
          <a:xfrm>
            <a:off x="467544" y="1772817"/>
            <a:ext cx="8229600"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7475"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285750" indent="-285750">
              <a:buFont typeface="Arial" panose="020B0604020202020204" pitchFamily="34" charset="0"/>
              <a:buChar char="•"/>
            </a:pPr>
            <a:r>
              <a:rPr lang="en-US" sz="2000" dirty="0"/>
              <a:t>Case Study 1 (Lira, Uganda): </a:t>
            </a:r>
            <a:r>
              <a:rPr lang="en-US" sz="2000" dirty="0">
                <a:solidFill>
                  <a:prstClr val="black"/>
                </a:solidFill>
              </a:rPr>
              <a:t>To assist with developing contextually sensitive psychosocial interventions for the </a:t>
            </a:r>
            <a:r>
              <a:rPr lang="en-US" sz="2000" dirty="0" err="1">
                <a:solidFill>
                  <a:prstClr val="black"/>
                </a:solidFill>
              </a:rPr>
              <a:t>Lango</a:t>
            </a:r>
            <a:r>
              <a:rPr lang="en-US" sz="2000" dirty="0">
                <a:solidFill>
                  <a:prstClr val="black"/>
                </a:solidFill>
              </a:rPr>
              <a:t>-speaking people living in the Lira district</a:t>
            </a:r>
          </a:p>
          <a:p>
            <a:pPr marL="285750" indent="-285750">
              <a:buFont typeface="Arial" panose="020B0604020202020204" pitchFamily="34" charset="0"/>
              <a:buChar char="•"/>
            </a:pPr>
            <a:r>
              <a:rPr lang="en-US" sz="2000" dirty="0">
                <a:solidFill>
                  <a:prstClr val="black"/>
                </a:solidFill>
              </a:rPr>
              <a:t>Linguistic Preparation …. for 2-weeks in Uganda – English? </a:t>
            </a:r>
            <a:r>
              <a:rPr lang="en-US" sz="2000" dirty="0" err="1">
                <a:solidFill>
                  <a:prstClr val="black"/>
                </a:solidFill>
              </a:rPr>
              <a:t>KiSwahili</a:t>
            </a:r>
            <a:r>
              <a:rPr lang="en-US" sz="2000" dirty="0">
                <a:solidFill>
                  <a:prstClr val="black"/>
                </a:solidFill>
              </a:rPr>
              <a:t>? </a:t>
            </a:r>
            <a:r>
              <a:rPr lang="en-US" sz="2000" dirty="0" err="1">
                <a:solidFill>
                  <a:prstClr val="black"/>
                </a:solidFill>
              </a:rPr>
              <a:t>Luganda</a:t>
            </a:r>
            <a:r>
              <a:rPr lang="en-US" sz="2000" dirty="0">
                <a:solidFill>
                  <a:prstClr val="black"/>
                </a:solidFill>
              </a:rPr>
              <a:t>? </a:t>
            </a:r>
            <a:r>
              <a:rPr lang="en-US" sz="2000" dirty="0" err="1">
                <a:solidFill>
                  <a:prstClr val="black"/>
                </a:solidFill>
              </a:rPr>
              <a:t>Lango</a:t>
            </a:r>
            <a:r>
              <a:rPr lang="en-US" sz="2000" dirty="0">
                <a:solidFill>
                  <a:prstClr val="black"/>
                </a:solidFill>
              </a:rPr>
              <a:t>? </a:t>
            </a:r>
            <a:r>
              <a:rPr lang="en-US" sz="2000" dirty="0" err="1">
                <a:solidFill>
                  <a:prstClr val="black"/>
                </a:solidFill>
              </a:rPr>
              <a:t>Acholi</a:t>
            </a:r>
            <a:r>
              <a:rPr lang="en-US" sz="2000" dirty="0">
                <a:solidFill>
                  <a:prstClr val="black"/>
                </a:solidFill>
              </a:rPr>
              <a:t>?</a:t>
            </a:r>
          </a:p>
          <a:p>
            <a:pPr marL="285750" indent="-285750">
              <a:buFont typeface="Arial" panose="020B0604020202020204" pitchFamily="34" charset="0"/>
              <a:buChar char="•"/>
            </a:pPr>
            <a:r>
              <a:rPr lang="en-US" sz="2000" dirty="0">
                <a:solidFill>
                  <a:prstClr val="black"/>
                </a:solidFill>
              </a:rPr>
              <a:t>Linguistic Preparation …. for relational aspects supporting the research rather than for the research itself</a:t>
            </a:r>
          </a:p>
          <a:p>
            <a:pPr marL="285750" indent="-285750">
              <a:buFont typeface="Arial" panose="020B0604020202020204" pitchFamily="34" charset="0"/>
              <a:buChar char="•"/>
            </a:pPr>
            <a:r>
              <a:rPr lang="en-US" sz="2000" dirty="0"/>
              <a:t>The DIME research manual is in English; the training for Research Assistants was delivered in English; all data collection was conducted in </a:t>
            </a:r>
            <a:r>
              <a:rPr lang="en-US" sz="2000" dirty="0" err="1"/>
              <a:t>Lango</a:t>
            </a:r>
            <a:endParaRPr lang="en-US" sz="2000" dirty="0"/>
          </a:p>
          <a:p>
            <a:pPr marL="285750" indent="-285750">
              <a:buFont typeface="Arial" panose="020B0604020202020204" pitchFamily="34" charset="0"/>
              <a:buChar char="•"/>
            </a:pPr>
            <a:r>
              <a:rPr lang="en-US" sz="2000" dirty="0"/>
              <a:t>The DIME methodology insists that the research should be conducted in one language …. restrictive &amp; frustrating for participants?</a:t>
            </a:r>
          </a:p>
          <a:p>
            <a:pPr>
              <a:spcBef>
                <a:spcPts val="0"/>
              </a:spcBef>
              <a:spcAft>
                <a:spcPts val="600"/>
              </a:spcAft>
              <a:buNone/>
            </a:pPr>
            <a:endParaRPr lang="en-US" altLang="en-US" sz="2400" i="1" dirty="0">
              <a:cs typeface="Arial" charset="0"/>
            </a:endParaRPr>
          </a:p>
        </p:txBody>
      </p:sp>
    </p:spTree>
    <p:extLst>
      <p:ext uri="{BB962C8B-B14F-4D97-AF65-F5344CB8AC3E}">
        <p14:creationId xmlns:p14="http://schemas.microsoft.com/office/powerpoint/2010/main" val="26735508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2491</Words>
  <Application>Microsoft Macintosh PowerPoint</Application>
  <PresentationFormat>On-screen Show (4:3)</PresentationFormat>
  <Paragraphs>175</Paragraphs>
  <Slides>21</Slides>
  <Notes>14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lpstr>PowerPoint Presentation</vt:lpstr>
      <vt:lpstr>PowerPoint Presentation</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Fay</dc:creator>
  <cp:lastModifiedBy>Richard Fay</cp:lastModifiedBy>
  <cp:revision>43</cp:revision>
  <dcterms:created xsi:type="dcterms:W3CDTF">2016-11-22T08:26:33Z</dcterms:created>
  <dcterms:modified xsi:type="dcterms:W3CDTF">2016-11-26T17:31:03Z</dcterms:modified>
</cp:coreProperties>
</file>