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77" r:id="rId4"/>
    <p:sldId id="290" r:id="rId5"/>
    <p:sldId id="291" r:id="rId6"/>
    <p:sldId id="281" r:id="rId7"/>
    <p:sldId id="282" r:id="rId8"/>
    <p:sldId id="283" r:id="rId9"/>
    <p:sldId id="284" r:id="rId10"/>
    <p:sldId id="285" r:id="rId11"/>
    <p:sldId id="286" r:id="rId12"/>
    <p:sldId id="292" r:id="rId13"/>
    <p:sldId id="293" r:id="rId14"/>
    <p:sldId id="294" r:id="rId15"/>
    <p:sldId id="295" r:id="rId16"/>
    <p:sldId id="287" r:id="rId17"/>
    <p:sldId id="279" r:id="rId18"/>
    <p:sldId id="269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460A97C-6094-44F3-9AD2-0A11796E8BE7}" type="datetimeFigureOut">
              <a:rPr lang="en-US" smtClean="0"/>
              <a:pPr/>
              <a:t>11/21/2016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11/21/2016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11/21/2016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11/21/2016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11/21/2016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11/21/2016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460A97C-6094-44F3-9AD2-0A11796E8BE7}" type="datetimeFigureOut">
              <a:rPr lang="en-US" smtClean="0"/>
              <a:pPr/>
              <a:t>11/21/2016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.T.Harvey@leeds.ac.uk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492896"/>
            <a:ext cx="3888432" cy="360039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cs typeface="Arial" pitchFamily="34" charset="0"/>
              </a:rPr>
              <a:t>Transformative Creativity: </a:t>
            </a:r>
            <a:br>
              <a:rPr lang="en-GB" dirty="0" smtClean="0">
                <a:cs typeface="Arial" pitchFamily="34" charset="0"/>
              </a:rPr>
            </a:br>
            <a:r>
              <a:rPr lang="en-GB" dirty="0" smtClean="0">
                <a:cs typeface="Arial" pitchFamily="34" charset="0"/>
              </a:rPr>
              <a:t>Arts and Performance in Language and Intercultural Research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553" y="2060848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Lou Harvey</a:t>
            </a:r>
          </a:p>
          <a:p>
            <a:r>
              <a:rPr lang="en-GB" sz="2400" dirty="0" smtClean="0"/>
              <a:t>University of Leeds</a:t>
            </a:r>
          </a:p>
          <a:p>
            <a:endParaRPr lang="en-GB" sz="2400" dirty="0" smtClean="0"/>
          </a:p>
          <a:p>
            <a:r>
              <a:rPr lang="en-GB" sz="2400" dirty="0" smtClean="0"/>
              <a:t>Richard Fay</a:t>
            </a:r>
          </a:p>
          <a:p>
            <a:r>
              <a:rPr lang="en-GB" sz="2400" dirty="0" smtClean="0"/>
              <a:t>University of Manchester</a:t>
            </a:r>
          </a:p>
          <a:p>
            <a:endParaRPr lang="en-GB" sz="2400" dirty="0" smtClean="0"/>
          </a:p>
          <a:p>
            <a:r>
              <a:rPr lang="en-GB" sz="2400" dirty="0" smtClean="0"/>
              <a:t>Jessica Bradley</a:t>
            </a:r>
          </a:p>
          <a:p>
            <a:r>
              <a:rPr lang="en-GB" sz="2400" dirty="0" smtClean="0"/>
              <a:t>University of Leeds</a:t>
            </a:r>
          </a:p>
          <a:p>
            <a:endParaRPr lang="en-GB" sz="2400" dirty="0" smtClean="0"/>
          </a:p>
          <a:p>
            <a:r>
              <a:rPr lang="en-GB" sz="2400" dirty="0" err="1" smtClean="0"/>
              <a:t>Zhuomin</a:t>
            </a:r>
            <a:r>
              <a:rPr lang="en-GB" sz="2400" dirty="0" smtClean="0"/>
              <a:t> Huang</a:t>
            </a:r>
          </a:p>
          <a:p>
            <a:r>
              <a:rPr lang="en-GB" sz="2400" dirty="0" smtClean="0"/>
              <a:t>University of Manchester</a:t>
            </a:r>
            <a:endParaRPr lang="en-GB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92888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Making the mechanics visible in </a:t>
            </a:r>
            <a:r>
              <a:rPr lang="en-GB" sz="2400" i="1" dirty="0" smtClean="0"/>
              <a:t>Up and up and up towards…</a:t>
            </a:r>
            <a:endParaRPr lang="en-GB" sz="24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304833"/>
              </p:ext>
            </p:extLst>
          </p:nvPr>
        </p:nvGraphicFramePr>
        <p:xfrm>
          <a:off x="539552" y="1412777"/>
          <a:ext cx="8064897" cy="5122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4536505"/>
              </a:tblGrid>
              <a:tr h="476780">
                <a:tc>
                  <a:txBody>
                    <a:bodyPr/>
                    <a:lstStyle/>
                    <a:p>
                      <a:r>
                        <a:rPr lang="en-GB" dirty="0" smtClean="0"/>
                        <a:t>Began</a:t>
                      </a:r>
                      <a:r>
                        <a:rPr lang="en-GB" baseline="0" dirty="0" smtClean="0"/>
                        <a:t> with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Shifted to</a:t>
                      </a:r>
                      <a:endParaRPr lang="en-GB" dirty="0"/>
                    </a:p>
                  </a:txBody>
                  <a:tcPr/>
                </a:tc>
              </a:tr>
              <a:tr h="959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Story narrated by actor, with actions to denote the characters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Actor stepping out of role to comment on the story or on his performance (e.g. changing some of the actions)</a:t>
                      </a:r>
                    </a:p>
                  </a:txBody>
                  <a:tcPr marL="68580" marR="68580" marT="0" marB="0"/>
                </a:tc>
              </a:tr>
              <a:tr h="476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Arial"/>
                        </a:rPr>
                        <a:t>Story narrated in English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Arial"/>
                        </a:rPr>
                        <a:t>Some sections spoken in gibberish</a:t>
                      </a:r>
                    </a:p>
                  </a:txBody>
                  <a:tcPr marL="68580" marR="68580" marT="0" marB="0"/>
                </a:tc>
              </a:tr>
              <a:tr h="2263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Story follows a recognisable narrative development pattern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Story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change </a:t>
                      </a: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without warning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at climactic </a:t>
                      </a: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point: Icarus was </a:t>
                      </a:r>
                      <a:r>
                        <a:rPr lang="en-GB" sz="1800" b="0" i="1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flying </a:t>
                      </a:r>
                      <a:r>
                        <a:rPr lang="en-GB" sz="1800" b="0" i="1" dirty="0">
                          <a:effectLst/>
                          <a:latin typeface="+mn-lt"/>
                          <a:ea typeface="Calibri"/>
                          <a:cs typeface="Arial"/>
                        </a:rPr>
                        <a:t>up and up and up towards the pub that Andy and </a:t>
                      </a:r>
                      <a:r>
                        <a:rPr lang="en-GB" sz="1800" b="0" i="1" dirty="0" err="1" smtClean="0">
                          <a:effectLst/>
                          <a:latin typeface="+mn-lt"/>
                          <a:ea typeface="Calibri"/>
                          <a:cs typeface="Arial"/>
                        </a:rPr>
                        <a:t>Liesl</a:t>
                      </a:r>
                      <a:r>
                        <a:rPr lang="en-GB" sz="1800" b="0" i="1" baseline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GB" sz="1800" b="0" i="1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went </a:t>
                      </a:r>
                      <a:r>
                        <a:rPr lang="en-GB" sz="1800" b="0" i="1" dirty="0">
                          <a:effectLst/>
                          <a:latin typeface="+mn-lt"/>
                          <a:ea typeface="Calibri"/>
                          <a:cs typeface="Arial"/>
                        </a:rPr>
                        <a:t>to on a </a:t>
                      </a:r>
                      <a:r>
                        <a:rPr lang="en-GB" sz="1800" b="0" i="1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Friday...</a:t>
                      </a:r>
                      <a:endParaRPr lang="en-GB" sz="1800" b="0" i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-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Shift </a:t>
                      </a: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again as </a:t>
                      </a:r>
                      <a:r>
                        <a:rPr lang="en-GB" sz="1800" dirty="0" err="1">
                          <a:effectLst/>
                          <a:latin typeface="+mn-lt"/>
                          <a:ea typeface="Calibri"/>
                          <a:cs typeface="Arial"/>
                        </a:rPr>
                        <a:t>Liesl</a:t>
                      </a: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 flies to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London, </a:t>
                      </a:r>
                      <a:r>
                        <a:rPr lang="en-GB" sz="1800" i="1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up and up and up towards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end of Icarus story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39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Audience sitting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facing/watching </a:t>
                      </a: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the performer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Arial"/>
                        </a:rPr>
                        <a:t>Audience asked to recreate a pub and individuals asked to play </a:t>
                      </a:r>
                      <a:r>
                        <a:rPr lang="en-GB" sz="1800" dirty="0" err="1">
                          <a:effectLst/>
                          <a:latin typeface="+mn-lt"/>
                          <a:ea typeface="Calibri"/>
                          <a:cs typeface="Arial"/>
                        </a:rPr>
                        <a:t>Liesl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02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024744" cy="1143000"/>
          </a:xfrm>
        </p:spPr>
        <p:txBody>
          <a:bodyPr/>
          <a:lstStyle/>
          <a:p>
            <a:r>
              <a:rPr lang="en-GB" dirty="0" smtClean="0"/>
              <a:t>Audience responses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42076"/>
              </p:ext>
            </p:extLst>
          </p:nvPr>
        </p:nvGraphicFramePr>
        <p:xfrm>
          <a:off x="611560" y="1052736"/>
          <a:ext cx="792088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0489"/>
                <a:gridCol w="3520391"/>
              </a:tblGrid>
              <a:tr h="366143">
                <a:tc>
                  <a:txBody>
                    <a:bodyPr/>
                    <a:lstStyle/>
                    <a:p>
                      <a:r>
                        <a:rPr lang="en-GB" dirty="0" smtClean="0"/>
                        <a:t>What</a:t>
                      </a:r>
                      <a:r>
                        <a:rPr lang="en-GB" baseline="0" dirty="0" smtClean="0"/>
                        <a:t> the performance was a</a:t>
                      </a:r>
                      <a:r>
                        <a:rPr lang="en-GB" dirty="0" smtClean="0"/>
                        <a:t>bout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Responses</a:t>
                      </a:r>
                      <a:r>
                        <a:rPr lang="en-GB" baseline="0" dirty="0" smtClean="0"/>
                        <a:t> to it</a:t>
                      </a:r>
                      <a:endParaRPr lang="en-GB" dirty="0"/>
                    </a:p>
                  </a:txBody>
                  <a:tcPr/>
                </a:tc>
              </a:tr>
              <a:tr h="5034457">
                <a:tc>
                  <a:txBody>
                    <a:bodyPr/>
                    <a:lstStyle/>
                    <a:p>
                      <a:r>
                        <a:rPr lang="en-GB" dirty="0" smtClean="0"/>
                        <a:t>Non-verbal communication</a:t>
                      </a:r>
                    </a:p>
                    <a:p>
                      <a:r>
                        <a:rPr lang="en-GB" dirty="0" smtClean="0"/>
                        <a:t>Interweaving stories</a:t>
                      </a:r>
                    </a:p>
                    <a:p>
                      <a:r>
                        <a:rPr lang="en-GB" dirty="0" smtClean="0"/>
                        <a:t>Languages</a:t>
                      </a:r>
                    </a:p>
                    <a:p>
                      <a:r>
                        <a:rPr lang="en-GB" dirty="0" smtClean="0"/>
                        <a:t>Silences</a:t>
                      </a:r>
                    </a:p>
                    <a:p>
                      <a:r>
                        <a:rPr lang="en-GB" dirty="0" smtClean="0"/>
                        <a:t>Interruptions</a:t>
                      </a:r>
                    </a:p>
                    <a:p>
                      <a:r>
                        <a:rPr lang="en-GB" dirty="0" smtClean="0"/>
                        <a:t>Fantasy</a:t>
                      </a:r>
                    </a:p>
                    <a:p>
                      <a:r>
                        <a:rPr lang="en-GB" dirty="0" smtClean="0"/>
                        <a:t>Not understanding </a:t>
                      </a:r>
                    </a:p>
                    <a:p>
                      <a:r>
                        <a:rPr lang="en-GB" dirty="0" smtClean="0"/>
                        <a:t>Communications </a:t>
                      </a:r>
                    </a:p>
                    <a:p>
                      <a:r>
                        <a:rPr lang="en-GB" dirty="0" smtClean="0"/>
                        <a:t>Filling in the gaps</a:t>
                      </a:r>
                    </a:p>
                    <a:p>
                      <a:r>
                        <a:rPr lang="en-GB" dirty="0" smtClean="0"/>
                        <a:t>Storytelling</a:t>
                      </a:r>
                    </a:p>
                    <a:p>
                      <a:r>
                        <a:rPr lang="en-GB" dirty="0" smtClean="0"/>
                        <a:t>Setting up &amp; breaking convention</a:t>
                      </a:r>
                    </a:p>
                    <a:p>
                      <a:r>
                        <a:rPr lang="en-GB" dirty="0" smtClean="0"/>
                        <a:t>Semiotics</a:t>
                      </a:r>
                    </a:p>
                    <a:p>
                      <a:r>
                        <a:rPr lang="en-GB" dirty="0" smtClean="0"/>
                        <a:t>Making sense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Multifaceted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Withdrawal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Uncomfortable</a:t>
                      </a:r>
                      <a:r>
                        <a:rPr lang="en-GB" baseline="0" dirty="0" smtClean="0"/>
                        <a:t> (x 2)</a:t>
                      </a:r>
                      <a:r>
                        <a:rPr lang="en-GB" dirty="0" smtClean="0"/>
                        <a:t> Unpredictable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Anticlimax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Disruption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Incongruous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Immersive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Engaging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Humorous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Delightful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Constructive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Neutral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Absurd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Celebratory of narrative Suspenseful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Spontaneous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824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18"/>
            <a:ext cx="7704856" cy="1143000"/>
          </a:xfrm>
        </p:spPr>
        <p:txBody>
          <a:bodyPr>
            <a:normAutofit/>
          </a:bodyPr>
          <a:lstStyle/>
          <a:p>
            <a:r>
              <a:rPr lang="en-GB" sz="3000" dirty="0" smtClean="0"/>
              <a:t>‘Trans-</a:t>
            </a:r>
            <a:r>
              <a:rPr lang="en-GB" sz="3000" dirty="0" err="1" smtClean="0"/>
              <a:t>ing</a:t>
            </a:r>
            <a:r>
              <a:rPr lang="en-GB" sz="3000" dirty="0" smtClean="0"/>
              <a:t>’ in </a:t>
            </a:r>
            <a:r>
              <a:rPr lang="en-GB" sz="3000" i="1" dirty="0" smtClean="0"/>
              <a:t>Up and up and up towards</a:t>
            </a:r>
            <a:endParaRPr lang="en-GB" sz="3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544616"/>
          </a:xfrm>
        </p:spPr>
        <p:txBody>
          <a:bodyPr>
            <a:normAutofit/>
          </a:bodyPr>
          <a:lstStyle/>
          <a:p>
            <a:r>
              <a:rPr lang="en-GB" dirty="0" smtClean="0"/>
              <a:t>Performativity, ‘trans-’ (Jones 2016), ‘trans-</a:t>
            </a:r>
            <a:r>
              <a:rPr lang="en-GB" dirty="0" err="1" smtClean="0"/>
              <a:t>ing</a:t>
            </a:r>
            <a:r>
              <a:rPr lang="en-GB" dirty="0" smtClean="0"/>
              <a:t>’ (</a:t>
            </a:r>
            <a:r>
              <a:rPr lang="en-GB" dirty="0" err="1" smtClean="0"/>
              <a:t>Mylona</a:t>
            </a:r>
            <a:r>
              <a:rPr lang="en-GB" dirty="0" smtClean="0"/>
              <a:t> 2016)</a:t>
            </a:r>
          </a:p>
          <a:p>
            <a:endParaRPr lang="en-GB" dirty="0" smtClean="0"/>
          </a:p>
          <a:p>
            <a:r>
              <a:rPr lang="en-GB" dirty="0" smtClean="0"/>
              <a:t>Andersen (2016) on performativity and trans-: anti-essentialist, </a:t>
            </a:r>
            <a:r>
              <a:rPr lang="en-GB" dirty="0" err="1" smtClean="0"/>
              <a:t>poysemous</a:t>
            </a:r>
            <a:r>
              <a:rPr lang="en-GB" dirty="0" smtClean="0"/>
              <a:t>, processual, relational</a:t>
            </a:r>
          </a:p>
          <a:p>
            <a:endParaRPr lang="en-GB" dirty="0" smtClean="0"/>
          </a:p>
          <a:p>
            <a:r>
              <a:rPr lang="en-GB" dirty="0"/>
              <a:t>W</a:t>
            </a:r>
            <a:r>
              <a:rPr lang="en-GB" dirty="0" smtClean="0"/>
              <a:t>hen </a:t>
            </a:r>
            <a:r>
              <a:rPr lang="en-GB" dirty="0"/>
              <a:t>trans- is understood as process, it highlights ‘our relationship to knowledge creation as performative … the trans- is itself fluid and multipurpose, a mode of performing complex relationships between one site, identification or mode of speaking/doing/being and another’ </a:t>
            </a:r>
            <a:r>
              <a:rPr lang="en-GB" dirty="0" smtClean="0"/>
              <a:t>(Jones 2016</a:t>
            </a:r>
            <a:r>
              <a:rPr lang="en-GB" dirty="0"/>
              <a:t>: 4, 2)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7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1143000"/>
          </a:xfrm>
        </p:spPr>
        <p:txBody>
          <a:bodyPr>
            <a:normAutofit/>
          </a:bodyPr>
          <a:lstStyle/>
          <a:p>
            <a:r>
              <a:rPr lang="en-GB" sz="3000" dirty="0" smtClean="0"/>
              <a:t>‘Trans-</a:t>
            </a:r>
            <a:r>
              <a:rPr lang="en-GB" sz="3000" dirty="0" err="1" smtClean="0"/>
              <a:t>ing</a:t>
            </a:r>
            <a:r>
              <a:rPr lang="en-GB" sz="3000" dirty="0" smtClean="0"/>
              <a:t>’ in </a:t>
            </a:r>
            <a:r>
              <a:rPr lang="en-GB" sz="3000" i="1" dirty="0" smtClean="0"/>
              <a:t>Up and up and up towards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992888" cy="4896544"/>
          </a:xfrm>
        </p:spPr>
        <p:txBody>
          <a:bodyPr>
            <a:normAutofit/>
          </a:bodyPr>
          <a:lstStyle/>
          <a:p>
            <a:r>
              <a:rPr lang="en-GB" dirty="0" smtClean="0"/>
              <a:t>Performance created on multiple planes, through a process of ‘</a:t>
            </a:r>
            <a:r>
              <a:rPr lang="en-GB" dirty="0" err="1" smtClean="0"/>
              <a:t>interthinking</a:t>
            </a:r>
            <a:r>
              <a:rPr lang="en-GB" dirty="0" smtClean="0"/>
              <a:t>’ (Littleton and Mercer 2013)</a:t>
            </a:r>
          </a:p>
          <a:p>
            <a:endParaRPr lang="en-GB" dirty="0" smtClean="0"/>
          </a:p>
          <a:p>
            <a:r>
              <a:rPr lang="en-GB" i="1" dirty="0"/>
              <a:t>K</a:t>
            </a:r>
            <a:r>
              <a:rPr lang="en-GB" i="1" dirty="0" smtClean="0"/>
              <a:t>nowledge</a:t>
            </a:r>
            <a:r>
              <a:rPr lang="en-GB" dirty="0" smtClean="0"/>
              <a:t> </a:t>
            </a:r>
            <a:r>
              <a:rPr lang="en-GB" i="1" dirty="0" err="1" smtClean="0"/>
              <a:t>transcreation</a:t>
            </a:r>
            <a:r>
              <a:rPr lang="en-GB" dirty="0"/>
              <a:t> </a:t>
            </a:r>
            <a:r>
              <a:rPr lang="en-GB" dirty="0" smtClean="0"/>
              <a:t>(Huang and Fay 2016): </a:t>
            </a:r>
            <a:r>
              <a:rPr lang="en-GB" dirty="0"/>
              <a:t>‘a multi-directional and inter-transformative process of merging, encompassing and (re)creation ... an inter-transformative (e.g. trans-lingual, trans-cultural, trans-disciplinary, trans-</a:t>
            </a:r>
            <a:r>
              <a:rPr lang="en-GB" dirty="0" err="1"/>
              <a:t>practitionality</a:t>
            </a:r>
            <a:r>
              <a:rPr lang="en-GB" dirty="0"/>
              <a:t>, trans-methodological and trans-conceptual) space of thinking and </a:t>
            </a:r>
            <a:r>
              <a:rPr lang="en-GB" dirty="0" err="1"/>
              <a:t>interthinking</a:t>
            </a:r>
            <a:r>
              <a:rPr lang="en-GB" dirty="0" smtClean="0"/>
              <a:t>’ (</a:t>
            </a:r>
            <a:r>
              <a:rPr lang="en-GB" dirty="0" err="1" smtClean="0"/>
              <a:t>n.p</a:t>
            </a:r>
            <a:r>
              <a:rPr lang="en-GB" dirty="0" smtClean="0"/>
              <a:t>.)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5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1143000"/>
          </a:xfrm>
        </p:spPr>
        <p:txBody>
          <a:bodyPr>
            <a:normAutofit/>
          </a:bodyPr>
          <a:lstStyle/>
          <a:p>
            <a:r>
              <a:rPr lang="en-GB" sz="3000" dirty="0" smtClean="0"/>
              <a:t>‘Trans-</a:t>
            </a:r>
            <a:r>
              <a:rPr lang="en-GB" sz="3000" dirty="0" err="1" smtClean="0"/>
              <a:t>ing</a:t>
            </a:r>
            <a:r>
              <a:rPr lang="en-GB" sz="3000" dirty="0" smtClean="0"/>
              <a:t>’ in </a:t>
            </a:r>
            <a:r>
              <a:rPr lang="en-GB" sz="3000" i="1" dirty="0" smtClean="0"/>
              <a:t>Up and up and up towards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4896544"/>
          </a:xfrm>
        </p:spPr>
        <p:txBody>
          <a:bodyPr>
            <a:normAutofit/>
          </a:bodyPr>
          <a:lstStyle/>
          <a:p>
            <a:r>
              <a:rPr lang="en-GB" dirty="0" smtClean="0"/>
              <a:t>‘</a:t>
            </a:r>
            <a:r>
              <a:rPr lang="en-GB" dirty="0"/>
              <a:t>ensemble </a:t>
            </a:r>
            <a:r>
              <a:rPr lang="en-GB" dirty="0" smtClean="0"/>
              <a:t>thinking … a </a:t>
            </a:r>
            <a:r>
              <a:rPr lang="en-GB" dirty="0"/>
              <a:t>mode of </a:t>
            </a:r>
            <a:r>
              <a:rPr lang="en-GB" dirty="0" err="1"/>
              <a:t>transauthorship</a:t>
            </a:r>
            <a:r>
              <a:rPr lang="en-GB" dirty="0" smtClean="0"/>
              <a:t>’ </a:t>
            </a:r>
            <a:r>
              <a:rPr lang="en-GB" dirty="0"/>
              <a:t>through which ‘our voicing percolates’ </a:t>
            </a:r>
            <a:r>
              <a:rPr lang="en-GB" dirty="0" smtClean="0"/>
              <a:t>(After Performance Working Group 2016</a:t>
            </a:r>
            <a:r>
              <a:rPr lang="en-GB" dirty="0"/>
              <a:t>: 35, 36). </a:t>
            </a:r>
            <a:endParaRPr lang="en-GB" dirty="0" smtClean="0"/>
          </a:p>
          <a:p>
            <a:endParaRPr lang="en-GB" dirty="0"/>
          </a:p>
          <a:p>
            <a:pPr marL="68580" indent="0">
              <a:buNone/>
            </a:pPr>
            <a:r>
              <a:rPr lang="en-GB" dirty="0" smtClean="0"/>
              <a:t>We </a:t>
            </a:r>
            <a:r>
              <a:rPr lang="en-GB" dirty="0"/>
              <a:t>use the prefix ‘trans-’ not to attempt a transcendence of the figure of the </a:t>
            </a:r>
            <a:r>
              <a:rPr lang="en-GB" dirty="0" smtClean="0"/>
              <a:t>author or </a:t>
            </a:r>
            <a:r>
              <a:rPr lang="en-GB" dirty="0"/>
              <a:t>of authorship, but to attest to an experience of </a:t>
            </a:r>
            <a:r>
              <a:rPr lang="en-GB" dirty="0" err="1"/>
              <a:t>transmutating</a:t>
            </a:r>
            <a:r>
              <a:rPr lang="en-GB" dirty="0"/>
              <a:t> beyond the </a:t>
            </a:r>
            <a:r>
              <a:rPr lang="en-GB" dirty="0" err="1"/>
              <a:t>boundaried</a:t>
            </a:r>
            <a:r>
              <a:rPr lang="en-GB" dirty="0"/>
              <a:t> authorial self, towards moments of transparency, transmission, and the transit – or more definitively the circulatory movements – of ideas’ (APWG 2016: 36).</a:t>
            </a: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4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1143000"/>
          </a:xfrm>
        </p:spPr>
        <p:txBody>
          <a:bodyPr>
            <a:normAutofit/>
          </a:bodyPr>
          <a:lstStyle/>
          <a:p>
            <a:r>
              <a:rPr lang="en-GB" sz="3000" dirty="0" smtClean="0"/>
              <a:t>‘Trans-</a:t>
            </a:r>
            <a:r>
              <a:rPr lang="en-GB" sz="3000" dirty="0" err="1" smtClean="0"/>
              <a:t>ing</a:t>
            </a:r>
            <a:r>
              <a:rPr lang="en-GB" sz="3000" dirty="0" smtClean="0"/>
              <a:t>’ in </a:t>
            </a:r>
            <a:r>
              <a:rPr lang="en-GB" sz="3000" i="1" dirty="0" smtClean="0"/>
              <a:t>Up and up and up towards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7848872" cy="4131821"/>
          </a:xfrm>
        </p:spPr>
        <p:txBody>
          <a:bodyPr/>
          <a:lstStyle/>
          <a:p>
            <a:r>
              <a:rPr lang="en-GB" i="1" dirty="0" smtClean="0"/>
              <a:t>Up </a:t>
            </a:r>
            <a:r>
              <a:rPr lang="en-GB" i="1" dirty="0"/>
              <a:t>and up and up towards </a:t>
            </a:r>
            <a:r>
              <a:rPr lang="en-GB" dirty="0" smtClean="0"/>
              <a:t>allows </a:t>
            </a:r>
            <a:r>
              <a:rPr lang="en-GB" dirty="0"/>
              <a:t>for ‘an understanding of a field of knowledge in a momentary and processual way – it … enables rather than confirms or fixes knowledge about the world’ (Jones 2016: 5, citing </a:t>
            </a:r>
            <a:r>
              <a:rPr lang="en-GB" dirty="0" err="1"/>
              <a:t>Gotman</a:t>
            </a:r>
            <a:r>
              <a:rPr lang="en-GB" dirty="0"/>
              <a:t> 2016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sensing rather than thinking (</a:t>
            </a:r>
            <a:r>
              <a:rPr lang="en-GB" dirty="0" err="1" smtClean="0"/>
              <a:t>Mylona</a:t>
            </a:r>
            <a:r>
              <a:rPr lang="en-GB" dirty="0" smtClean="0"/>
              <a:t> 2016)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96944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Conclusion: </a:t>
            </a:r>
            <a:br>
              <a:rPr lang="en-GB" sz="3600" dirty="0" smtClean="0"/>
            </a:br>
            <a:r>
              <a:rPr lang="en-GB" sz="3600" dirty="0" smtClean="0"/>
              <a:t>A different form of </a:t>
            </a:r>
            <a:r>
              <a:rPr lang="en-GB" sz="3600" dirty="0" err="1" smtClean="0"/>
              <a:t>knowledging</a:t>
            </a:r>
            <a:r>
              <a:rPr lang="en-GB" sz="3600" dirty="0" smtClean="0"/>
              <a:t>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57462"/>
            <a:ext cx="7848872" cy="511256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dirty="0" smtClean="0"/>
              <a:t>Is </a:t>
            </a:r>
            <a:r>
              <a:rPr lang="en-GB" i="1" dirty="0" smtClean="0"/>
              <a:t>Up </a:t>
            </a:r>
            <a:r>
              <a:rPr lang="en-GB" i="1" dirty="0"/>
              <a:t>and up and up towards</a:t>
            </a:r>
            <a:r>
              <a:rPr lang="en-GB" dirty="0"/>
              <a:t> is ‘a new object, that belongs to no-one’ </a:t>
            </a:r>
            <a:r>
              <a:rPr lang="en-GB" dirty="0" smtClean="0"/>
              <a:t>(Barthes 1984</a:t>
            </a:r>
            <a:r>
              <a:rPr lang="en-GB" dirty="0"/>
              <a:t>: 72</a:t>
            </a:r>
            <a:r>
              <a:rPr lang="en-GB" dirty="0" smtClean="0"/>
              <a:t>) …</a:t>
            </a:r>
          </a:p>
          <a:p>
            <a:endParaRPr lang="en-GB" dirty="0"/>
          </a:p>
          <a:p>
            <a:pPr marL="68580" indent="0">
              <a:buNone/>
            </a:pPr>
            <a:r>
              <a:rPr lang="en-GB" dirty="0" smtClean="0"/>
              <a:t>… or ‘a new object’, that belongs to everyone?  </a:t>
            </a:r>
          </a:p>
          <a:p>
            <a:pPr marL="68580" indent="0">
              <a:buNone/>
            </a:pPr>
            <a:endParaRPr lang="en-GB" i="1" dirty="0"/>
          </a:p>
          <a:p>
            <a:pPr marL="68580" indent="0" algn="ctr">
              <a:buNone/>
            </a:pPr>
            <a:r>
              <a:rPr lang="en-GB" i="1" dirty="0" err="1" smtClean="0"/>
              <a:t>Transcreation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i="1" dirty="0" err="1"/>
              <a:t>transauthorship</a:t>
            </a:r>
            <a:r>
              <a:rPr lang="en-GB" dirty="0"/>
              <a:t> </a:t>
            </a:r>
            <a:endParaRPr lang="en-GB" dirty="0" smtClean="0"/>
          </a:p>
          <a:p>
            <a:pPr marL="68580" indent="0">
              <a:buNone/>
            </a:pPr>
            <a:endParaRPr lang="en-GB" dirty="0" smtClean="0"/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endParaRPr lang="en-GB" dirty="0"/>
          </a:p>
          <a:p>
            <a:pPr marL="68580" indent="0" algn="ctr">
              <a:buNone/>
            </a:pPr>
            <a:r>
              <a:rPr lang="en-GB" dirty="0" smtClean="0"/>
              <a:t>‘an ethos </a:t>
            </a:r>
            <a:r>
              <a:rPr lang="en-GB" dirty="0"/>
              <a:t>of critical care’ </a:t>
            </a:r>
            <a:r>
              <a:rPr lang="en-GB" dirty="0" smtClean="0"/>
              <a:t>(After Performance Working Group </a:t>
            </a:r>
            <a:r>
              <a:rPr lang="en-GB" dirty="0"/>
              <a:t>2016: 35</a:t>
            </a:r>
            <a:r>
              <a:rPr lang="en-GB" dirty="0" smtClean="0"/>
              <a:t>) </a:t>
            </a:r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4499992" y="45091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024744" cy="114300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References</a:t>
            </a:r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80920" cy="5688632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n-GB" b="1" dirty="0"/>
              <a:t>After Performance Working Group. </a:t>
            </a:r>
            <a:r>
              <a:rPr lang="en-GB" dirty="0"/>
              <a:t>(2016). After Performance. </a:t>
            </a:r>
            <a:r>
              <a:rPr lang="en-GB" i="1" dirty="0"/>
              <a:t>Performance Research </a:t>
            </a:r>
            <a:r>
              <a:rPr lang="en-GB" dirty="0"/>
              <a:t>21 (5), 35-36.</a:t>
            </a:r>
          </a:p>
          <a:p>
            <a:pPr marL="68580" indent="0">
              <a:buNone/>
            </a:pPr>
            <a:r>
              <a:rPr lang="en-GB" b="1" dirty="0"/>
              <a:t>Andersen, T. </a:t>
            </a:r>
            <a:r>
              <a:rPr lang="en-GB" dirty="0"/>
              <a:t>(2016). An Object that Belongs to No-One. </a:t>
            </a:r>
            <a:r>
              <a:rPr lang="en-GB" i="1" dirty="0"/>
              <a:t>Performance Research </a:t>
            </a:r>
            <a:r>
              <a:rPr lang="en-GB" dirty="0"/>
              <a:t>21 (5), 12-16.</a:t>
            </a:r>
          </a:p>
          <a:p>
            <a:pPr marL="68580" indent="0">
              <a:buNone/>
            </a:pPr>
            <a:r>
              <a:rPr lang="en-GB" b="1" dirty="0"/>
              <a:t>Bakhtin, M. M. </a:t>
            </a:r>
            <a:r>
              <a:rPr lang="en-GB" dirty="0"/>
              <a:t>(1981). </a:t>
            </a:r>
            <a:r>
              <a:rPr lang="en-GB" i="1" dirty="0"/>
              <a:t>The dialogic imagination: Four essays. </a:t>
            </a:r>
            <a:r>
              <a:rPr lang="en-GB" dirty="0"/>
              <a:t>(M. </a:t>
            </a:r>
            <a:r>
              <a:rPr lang="en-GB" dirty="0" err="1"/>
              <a:t>Holquist</a:t>
            </a:r>
            <a:r>
              <a:rPr lang="en-GB" dirty="0"/>
              <a:t>, Ed.; C. Emerson &amp; M. </a:t>
            </a:r>
            <a:r>
              <a:rPr lang="en-GB" dirty="0" err="1"/>
              <a:t>Holquist</a:t>
            </a:r>
            <a:r>
              <a:rPr lang="en-GB" dirty="0"/>
              <a:t>, Trans.). Austin: University of Texas Press.</a:t>
            </a:r>
          </a:p>
          <a:p>
            <a:pPr marL="68580" indent="0">
              <a:buNone/>
            </a:pPr>
            <a:r>
              <a:rPr lang="en-GB" b="1" dirty="0"/>
              <a:t>Bakhtin, M. M. </a:t>
            </a:r>
            <a:r>
              <a:rPr lang="en-GB" dirty="0"/>
              <a:t>(1984). </a:t>
            </a:r>
            <a:r>
              <a:rPr lang="en-GB" i="1" dirty="0"/>
              <a:t>Problems of Dostoevsky’s Poetics. </a:t>
            </a:r>
            <a:r>
              <a:rPr lang="en-GB" dirty="0"/>
              <a:t>(C. Emerson, Ed. &amp; Trans.). Minneapolis: University of Minnesota Press.</a:t>
            </a:r>
          </a:p>
          <a:p>
            <a:pPr marL="68580" indent="0">
              <a:buNone/>
            </a:pPr>
            <a:r>
              <a:rPr lang="en-GB" b="1" dirty="0"/>
              <a:t>Barthes, R. </a:t>
            </a:r>
            <a:r>
              <a:rPr lang="en-GB" dirty="0"/>
              <a:t>(1984). </a:t>
            </a:r>
            <a:r>
              <a:rPr lang="en-GB" i="1" dirty="0"/>
              <a:t>The Rustle of Language</a:t>
            </a:r>
            <a:r>
              <a:rPr lang="en-GB" dirty="0"/>
              <a:t> (R. Howard, trans.). Berkeley: University of California Press.</a:t>
            </a:r>
          </a:p>
          <a:p>
            <a:pPr marL="68580" indent="0">
              <a:buNone/>
            </a:pPr>
            <a:r>
              <a:rPr lang="en-GB" b="1" dirty="0" err="1"/>
              <a:t>Gotman</a:t>
            </a:r>
            <a:r>
              <a:rPr lang="en-GB" b="1" dirty="0"/>
              <a:t>, K. </a:t>
            </a:r>
            <a:r>
              <a:rPr lang="en-GB" dirty="0"/>
              <a:t>(2016). </a:t>
            </a:r>
            <a:r>
              <a:rPr lang="en-GB" dirty="0" err="1"/>
              <a:t>Translatio</a:t>
            </a:r>
            <a:r>
              <a:rPr lang="en-GB" dirty="0"/>
              <a:t>. </a:t>
            </a:r>
            <a:r>
              <a:rPr lang="en-GB" i="1" dirty="0"/>
              <a:t>Performance Research </a:t>
            </a:r>
            <a:r>
              <a:rPr lang="en-GB" dirty="0"/>
              <a:t>21 (5), 17-20.</a:t>
            </a:r>
          </a:p>
          <a:p>
            <a:pPr marL="68580" indent="0">
              <a:buNone/>
            </a:pPr>
            <a:r>
              <a:rPr lang="en-GB" b="1" dirty="0"/>
              <a:t>Harvey, L. </a:t>
            </a:r>
            <a:r>
              <a:rPr lang="en-GB" dirty="0"/>
              <a:t>(2014). Language learning motivation as ideological becoming: Dialogues with six English-language learners (Unpublished doctoral dissertation). University of Manchester, UK.</a:t>
            </a:r>
          </a:p>
          <a:p>
            <a:pPr marL="68580" indent="0">
              <a:buNone/>
            </a:pPr>
            <a:r>
              <a:rPr lang="en-GB" b="1" dirty="0"/>
              <a:t>Harvey, L. </a:t>
            </a:r>
            <a:r>
              <a:rPr lang="en-GB" dirty="0"/>
              <a:t>(2015). Beyond member-checking: a dialogic approach to the research interview. </a:t>
            </a:r>
            <a:r>
              <a:rPr lang="en-GB" i="1" dirty="0"/>
              <a:t>International Journal of Research and Method in Education</a:t>
            </a:r>
            <a:r>
              <a:rPr lang="en-GB" dirty="0"/>
              <a:t>,</a:t>
            </a:r>
            <a:r>
              <a:rPr lang="en-GB" i="1" dirty="0"/>
              <a:t> </a:t>
            </a:r>
            <a:r>
              <a:rPr lang="en-GB" dirty="0"/>
              <a:t>38 (1), 23-38.</a:t>
            </a:r>
          </a:p>
          <a:p>
            <a:pPr marL="68580" indent="0">
              <a:buNone/>
            </a:pPr>
            <a:r>
              <a:rPr lang="en-GB" b="1" dirty="0"/>
              <a:t>Huang, Z. &amp; Fay, R. </a:t>
            </a:r>
            <a:r>
              <a:rPr lang="en-GB" dirty="0"/>
              <a:t>(2016). Knowledge </a:t>
            </a:r>
            <a:r>
              <a:rPr lang="en-GB" dirty="0" err="1"/>
              <a:t>Transcreation</a:t>
            </a:r>
            <a:r>
              <a:rPr lang="en-GB" dirty="0"/>
              <a:t>. Unpublished working article. </a:t>
            </a:r>
          </a:p>
          <a:p>
            <a:pPr marL="68580" indent="0">
              <a:buNone/>
            </a:pPr>
            <a:r>
              <a:rPr lang="en-GB" b="1" dirty="0"/>
              <a:t>Jones, A. </a:t>
            </a:r>
            <a:r>
              <a:rPr lang="en-GB" dirty="0"/>
              <a:t>(2016). Introduction. </a:t>
            </a:r>
            <a:r>
              <a:rPr lang="en-GB" i="1" dirty="0"/>
              <a:t>Performance Research </a:t>
            </a:r>
            <a:r>
              <a:rPr lang="en-GB" dirty="0"/>
              <a:t>21 (5), 1-11.</a:t>
            </a:r>
          </a:p>
          <a:p>
            <a:pPr marL="68580" indent="0">
              <a:buNone/>
            </a:pPr>
            <a:r>
              <a:rPr lang="en-GB" b="1" dirty="0"/>
              <a:t>Littleton, K. &amp; Mercer, N. </a:t>
            </a:r>
            <a:r>
              <a:rPr lang="en-GB" dirty="0"/>
              <a:t>(2013). </a:t>
            </a:r>
            <a:r>
              <a:rPr lang="en-GB" i="1" dirty="0" err="1"/>
              <a:t>Interthinking</a:t>
            </a:r>
            <a:r>
              <a:rPr lang="en-GB" i="1" dirty="0"/>
              <a:t>: Putting Talk to Work</a:t>
            </a:r>
            <a:r>
              <a:rPr lang="en-GB" dirty="0"/>
              <a:t>. Abingdon and New York: Routledge. </a:t>
            </a:r>
          </a:p>
          <a:p>
            <a:pPr marL="68580" indent="0">
              <a:buNone/>
            </a:pPr>
            <a:r>
              <a:rPr lang="en-GB" b="1" dirty="0" err="1"/>
              <a:t>Mylona</a:t>
            </a:r>
            <a:r>
              <a:rPr lang="en-GB" b="1" dirty="0"/>
              <a:t>, S. </a:t>
            </a:r>
            <a:r>
              <a:rPr lang="en-GB" dirty="0"/>
              <a:t>(2016). Trans-</a:t>
            </a:r>
            <a:r>
              <a:rPr lang="en-GB" dirty="0" err="1"/>
              <a:t>ing</a:t>
            </a:r>
            <a:r>
              <a:rPr lang="en-GB" dirty="0"/>
              <a:t>. </a:t>
            </a:r>
            <a:r>
              <a:rPr lang="en-GB" i="1" dirty="0"/>
              <a:t>Performance Research </a:t>
            </a:r>
            <a:r>
              <a:rPr lang="en-GB" dirty="0"/>
              <a:t>21 (5), 65-67.</a:t>
            </a:r>
          </a:p>
          <a:p>
            <a:pPr marL="68580" indent="0">
              <a:buNone/>
            </a:pPr>
            <a:r>
              <a:rPr lang="en-GB" b="1" dirty="0" err="1"/>
              <a:t>Ricoeur</a:t>
            </a:r>
            <a:r>
              <a:rPr lang="en-GB" b="1" dirty="0"/>
              <a:t>, P. </a:t>
            </a:r>
            <a:r>
              <a:rPr lang="en-GB" dirty="0"/>
              <a:t>(2006). </a:t>
            </a:r>
            <a:r>
              <a:rPr lang="en-GB" i="1" dirty="0"/>
              <a:t>On translation</a:t>
            </a:r>
            <a:r>
              <a:rPr lang="en-GB" dirty="0"/>
              <a:t>. Abingdon and New York: Routledge.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5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64502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Thank you!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hlinkClick r:id="rId3"/>
              </a:rPr>
              <a:t>L.T.Harvey@leeds.ac.uk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6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2" y="2492896"/>
            <a:ext cx="3960440" cy="360039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cs typeface="Arial" pitchFamily="34" charset="0"/>
              </a:rPr>
              <a:t>Collaboration and co-creation in adapting language and intercultural research for performance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22920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Lou Harvey</a:t>
            </a:r>
          </a:p>
          <a:p>
            <a:r>
              <a:rPr lang="en-GB" sz="2400" dirty="0" smtClean="0"/>
              <a:t>University of Leeds</a:t>
            </a:r>
          </a:p>
          <a:p>
            <a:endParaRPr lang="en-GB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7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7992888" cy="561662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en-GB" sz="2600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en-GB" sz="4000" dirty="0" smtClean="0">
                <a:solidFill>
                  <a:schemeClr val="tx1"/>
                </a:solidFill>
              </a:rPr>
              <a:t>Collaboration and co-creation </a:t>
            </a:r>
          </a:p>
          <a:p>
            <a:pPr lvl="2"/>
            <a:endParaRPr lang="en-GB" sz="40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GB" sz="40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GB" sz="4000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en-GB" sz="4000" dirty="0" smtClean="0">
                <a:solidFill>
                  <a:schemeClr val="tx1"/>
                </a:solidFill>
              </a:rPr>
              <a:t>‘Trans-</a:t>
            </a:r>
            <a:r>
              <a:rPr lang="en-GB" sz="4000" dirty="0" err="1" smtClean="0">
                <a:solidFill>
                  <a:schemeClr val="tx1"/>
                </a:solidFill>
              </a:rPr>
              <a:t>ing</a:t>
            </a:r>
            <a:r>
              <a:rPr lang="en-GB" sz="4000" dirty="0" smtClean="0">
                <a:solidFill>
                  <a:schemeClr val="tx1"/>
                </a:solidFill>
              </a:rPr>
              <a:t>’ (</a:t>
            </a:r>
            <a:r>
              <a:rPr lang="en-GB" sz="4000" dirty="0" err="1" smtClean="0">
                <a:solidFill>
                  <a:schemeClr val="tx1"/>
                </a:solidFill>
              </a:rPr>
              <a:t>Mylona</a:t>
            </a:r>
            <a:r>
              <a:rPr lang="en-GB" sz="4000" dirty="0" smtClean="0">
                <a:solidFill>
                  <a:schemeClr val="tx1"/>
                </a:solidFill>
              </a:rPr>
              <a:t> 2016)</a:t>
            </a:r>
          </a:p>
          <a:p>
            <a:endParaRPr lang="en-GB" sz="2600" dirty="0" smtClean="0">
              <a:solidFill>
                <a:schemeClr val="tx1"/>
              </a:solidFill>
            </a:endParaRPr>
          </a:p>
          <a:p>
            <a:pPr marL="685800" lvl="2" indent="0"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pPr lvl="2"/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39951" y="2708920"/>
            <a:ext cx="108011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9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024744" cy="1143000"/>
          </a:xfrm>
        </p:spPr>
        <p:txBody>
          <a:bodyPr/>
          <a:lstStyle/>
          <a:p>
            <a:r>
              <a:rPr lang="en-GB" dirty="0" smtClean="0"/>
              <a:t>My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04856" cy="420382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Language learning motivation as </a:t>
            </a:r>
            <a:r>
              <a:rPr lang="en-GB" i="1" dirty="0" smtClean="0"/>
              <a:t>ideological becoming </a:t>
            </a:r>
            <a:r>
              <a:rPr lang="en-GB" dirty="0" smtClean="0"/>
              <a:t>(Harvey 2014; Bakhtin 1981) </a:t>
            </a:r>
          </a:p>
          <a:p>
            <a:endParaRPr lang="en-GB" dirty="0"/>
          </a:p>
          <a:p>
            <a:r>
              <a:rPr lang="en-GB" dirty="0" smtClean="0"/>
              <a:t>Bakhtin and the polyphonic novel (1984): the </a:t>
            </a:r>
            <a:r>
              <a:rPr lang="en-GB" dirty="0"/>
              <a:t>author creates ‘</a:t>
            </a:r>
            <a:r>
              <a:rPr lang="en-GB" i="1" dirty="0"/>
              <a:t>freedom for others’ points of </a:t>
            </a:r>
            <a:r>
              <a:rPr lang="en-GB" i="1" dirty="0" smtClean="0"/>
              <a:t>view </a:t>
            </a:r>
            <a:r>
              <a:rPr lang="en-GB" i="1" dirty="0"/>
              <a:t>to reveal themselves</a:t>
            </a:r>
            <a:r>
              <a:rPr lang="en-GB" dirty="0"/>
              <a:t>’ while maintaining a </a:t>
            </a:r>
            <a:r>
              <a:rPr lang="en-GB" dirty="0" smtClean="0"/>
              <a:t>‘</a:t>
            </a:r>
            <a:r>
              <a:rPr lang="en-GB" i="1" dirty="0"/>
              <a:t>positive and active quality</a:t>
            </a:r>
            <a:r>
              <a:rPr lang="en-GB" dirty="0"/>
              <a:t>’ </a:t>
            </a:r>
            <a:r>
              <a:rPr lang="en-GB" dirty="0" smtClean="0"/>
              <a:t>(67)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Dialogic interview methodology: </a:t>
            </a:r>
            <a:r>
              <a:rPr lang="en-GB" dirty="0"/>
              <a:t>talking </a:t>
            </a:r>
            <a:r>
              <a:rPr lang="en-GB" i="1" dirty="0"/>
              <a:t>with</a:t>
            </a:r>
            <a:r>
              <a:rPr lang="en-GB" dirty="0"/>
              <a:t> rather than talking </a:t>
            </a:r>
            <a:r>
              <a:rPr lang="en-GB" i="1" dirty="0"/>
              <a:t>to</a:t>
            </a:r>
            <a:r>
              <a:rPr lang="en-GB" dirty="0"/>
              <a:t> the </a:t>
            </a:r>
            <a:r>
              <a:rPr lang="en-GB" dirty="0" smtClean="0"/>
              <a:t>participants (Harvey 2014, 2015)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4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adapt for performance?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496855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Findings: communicative struggles in UK despite high English proficiency – destabilising</a:t>
            </a:r>
          </a:p>
          <a:p>
            <a:pPr marL="6858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Migration, ‘integration’, English:</a:t>
            </a:r>
          </a:p>
          <a:p>
            <a:pPr lvl="2"/>
            <a:r>
              <a:rPr lang="en-GB" sz="2200" dirty="0">
                <a:solidFill>
                  <a:schemeClr val="tx1"/>
                </a:solidFill>
              </a:rPr>
              <a:t>awareness of immigrants’ (language) experience</a:t>
            </a:r>
          </a:p>
          <a:p>
            <a:pPr lvl="2"/>
            <a:r>
              <a:rPr lang="en-GB" sz="2200" dirty="0">
                <a:solidFill>
                  <a:schemeClr val="tx1"/>
                </a:solidFill>
              </a:rPr>
              <a:t>collective responsibility for accommodation and hospitality</a:t>
            </a:r>
          </a:p>
          <a:p>
            <a:pPr lvl="2"/>
            <a:endParaRPr lang="en-GB" sz="24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Ethics – what happens to research stories?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How to communicate </a:t>
            </a:r>
            <a:r>
              <a:rPr lang="en-GB" dirty="0" smtClean="0">
                <a:solidFill>
                  <a:schemeClr val="tx1"/>
                </a:solidFill>
              </a:rPr>
              <a:t>research </a:t>
            </a:r>
            <a:r>
              <a:rPr lang="en-GB" dirty="0">
                <a:solidFill>
                  <a:schemeClr val="tx1"/>
                </a:solidFill>
              </a:rPr>
              <a:t>to the public?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7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01824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Leeds Creative Lab: Working with Cap-a-Pie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09824"/>
            <a:ext cx="2016224" cy="109118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0768"/>
            <a:ext cx="5472608" cy="5184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02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11256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GB" sz="3200" dirty="0"/>
          </a:p>
          <a:p>
            <a:pPr marL="68580" indent="0">
              <a:buNone/>
            </a:pPr>
            <a:r>
              <a:rPr lang="en-GB" sz="3200" i="1" dirty="0" smtClean="0"/>
              <a:t>the assumption that you know what’s going on around you, but then you realise that actually you don’t know the rules</a:t>
            </a:r>
          </a:p>
          <a:p>
            <a:pPr marL="68580" indent="0">
              <a:buNone/>
            </a:pPr>
            <a:endParaRPr lang="en-GB" sz="3200" i="1" dirty="0"/>
          </a:p>
          <a:p>
            <a:pPr marL="68580" indent="0">
              <a:buNone/>
            </a:pPr>
            <a:r>
              <a:rPr lang="en-GB" sz="3200" dirty="0" smtClean="0"/>
              <a:t>Brad: ‘Making the mechanics visible’</a:t>
            </a:r>
          </a:p>
          <a:p>
            <a:pPr marL="68580" indent="0">
              <a:buNone/>
            </a:pPr>
            <a:endParaRPr lang="en-GB" sz="3200" dirty="0"/>
          </a:p>
          <a:p>
            <a:pPr marL="68580" indent="0">
              <a:buNone/>
            </a:pPr>
            <a:endParaRPr lang="en-GB" sz="3200" dirty="0" smtClean="0"/>
          </a:p>
          <a:p>
            <a:pPr marL="68580" indent="0">
              <a:buNone/>
            </a:pPr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2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1143000"/>
          </a:xfrm>
        </p:spPr>
        <p:txBody>
          <a:bodyPr/>
          <a:lstStyle/>
          <a:p>
            <a:r>
              <a:rPr lang="en-GB" dirty="0" smtClean="0"/>
              <a:t>Creative inquiry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60851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Stimulus: Short verbatim text from research</a:t>
            </a:r>
          </a:p>
          <a:p>
            <a:endParaRPr lang="en-GB" dirty="0" smtClean="0"/>
          </a:p>
          <a:p>
            <a:r>
              <a:rPr lang="en-GB" dirty="0" smtClean="0"/>
              <a:t>Brainstorming themes</a:t>
            </a:r>
          </a:p>
          <a:p>
            <a:endParaRPr lang="en-GB" dirty="0" smtClean="0"/>
          </a:p>
          <a:p>
            <a:r>
              <a:rPr lang="en-GB" dirty="0" smtClean="0"/>
              <a:t>Responding creatively to themes: idea for a restaurant and a business</a:t>
            </a:r>
          </a:p>
          <a:p>
            <a:endParaRPr lang="en-GB" dirty="0" smtClean="0"/>
          </a:p>
          <a:p>
            <a:r>
              <a:rPr lang="en-GB" dirty="0" smtClean="0"/>
              <a:t>Philosophical question based on two themes: ‘What ambitions are acceptable?’</a:t>
            </a:r>
          </a:p>
          <a:p>
            <a:endParaRPr lang="en-GB" dirty="0" smtClean="0"/>
          </a:p>
          <a:p>
            <a:r>
              <a:rPr lang="en-GB" dirty="0" smtClean="0"/>
              <a:t>Creating characters, stories, scenes, dialogues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77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edulha.DS\AppData\Local\Microsoft\Windows\Temporary Internet Files\Content.IE5\M43C6R31\IMG_1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49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726" y="5846071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‘What ambitions are acceptable?’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5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2178</TotalTime>
  <Words>1137</Words>
  <Application>Microsoft Office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2</vt:lpstr>
      <vt:lpstr>Austin</vt:lpstr>
      <vt:lpstr>Transformative Creativity:  Arts and Performance in Language and Intercultural Research</vt:lpstr>
      <vt:lpstr>Collaboration and co-creation in adapting language and intercultural research for performance</vt:lpstr>
      <vt:lpstr>PowerPoint Presentation</vt:lpstr>
      <vt:lpstr>My research</vt:lpstr>
      <vt:lpstr>Why adapt for performance?</vt:lpstr>
      <vt:lpstr>Leeds Creative Lab: Working with Cap-a-Pie</vt:lpstr>
      <vt:lpstr>PowerPoint Presentation</vt:lpstr>
      <vt:lpstr>Creative inquiry</vt:lpstr>
      <vt:lpstr>PowerPoint Presentation</vt:lpstr>
      <vt:lpstr>Making the mechanics visible in Up and up and up towards…</vt:lpstr>
      <vt:lpstr>Audience responses</vt:lpstr>
      <vt:lpstr>‘Trans-ing’ in Up and up and up towards</vt:lpstr>
      <vt:lpstr>‘Trans-ing’ in Up and up and up towards</vt:lpstr>
      <vt:lpstr>‘Trans-ing’ in Up and up and up towards</vt:lpstr>
      <vt:lpstr>‘Trans-ing’ in Up and up and up towards</vt:lpstr>
      <vt:lpstr>Conclusion:  A different form of knowledging?</vt:lpstr>
      <vt:lpstr>References</vt:lpstr>
      <vt:lpstr>Thank you!  L.T.Harvey@leeds.ac.uk  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Language Education Research for Performance</dc:title>
  <dc:creator>edulha</dc:creator>
  <cp:lastModifiedBy>Lou Harvey</cp:lastModifiedBy>
  <cp:revision>119</cp:revision>
  <dcterms:created xsi:type="dcterms:W3CDTF">2015-06-27T09:20:11Z</dcterms:created>
  <dcterms:modified xsi:type="dcterms:W3CDTF">2016-11-21T17:03:22Z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7D3C7F78-1D7F-4A42-A0AF-390F60518E28</vt:lpwstr>
  </property>
  <property fmtid="{D5CDD505-2E9C-101B-9397-08002B2CF9AE}" pid="3" name="ArticulatePath">
    <vt:lpwstr>BAAL 2015 Lou slides</vt:lpwstr>
  </property>
</Properties>
</file>