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7" r:id="rId3"/>
    <p:sldId id="268" r:id="rId4"/>
    <p:sldId id="278" r:id="rId5"/>
    <p:sldId id="275" r:id="rId6"/>
    <p:sldId id="280" r:id="rId7"/>
    <p:sldId id="298" r:id="rId8"/>
    <p:sldId id="299" r:id="rId9"/>
    <p:sldId id="300" r:id="rId10"/>
    <p:sldId id="303" r:id="rId11"/>
    <p:sldId id="304" r:id="rId12"/>
    <p:sldId id="302" r:id="rId13"/>
    <p:sldId id="288" r:id="rId14"/>
    <p:sldId id="287" r:id="rId15"/>
    <p:sldId id="305" r:id="rId16"/>
    <p:sldId id="307" r:id="rId17"/>
    <p:sldId id="308" r:id="rId18"/>
    <p:sldId id="310" r:id="rId19"/>
    <p:sldId id="273" r:id="rId20"/>
    <p:sldId id="281" r:id="rId21"/>
    <p:sldId id="311" r:id="rId22"/>
    <p:sldId id="282" r:id="rId23"/>
    <p:sldId id="312" r:id="rId24"/>
    <p:sldId id="283" r:id="rId25"/>
    <p:sldId id="313" r:id="rId26"/>
    <p:sldId id="284" r:id="rId27"/>
    <p:sldId id="314" r:id="rId28"/>
    <p:sldId id="315" r:id="rId29"/>
    <p:sldId id="294"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F9B9B"/>
    <a:srgbClr val="FF00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86" autoAdjust="0"/>
  </p:normalViewPr>
  <p:slideViewPr>
    <p:cSldViewPr>
      <p:cViewPr>
        <p:scale>
          <a:sx n="66" d="100"/>
          <a:sy n="66" d="100"/>
        </p:scale>
        <p:origin x="-142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08E5BD-9BC7-4843-BD4D-89BF1D451316}" type="doc">
      <dgm:prSet loTypeId="urn:microsoft.com/office/officeart/2005/8/layout/cycle6" loCatId="cycle" qsTypeId="urn:microsoft.com/office/officeart/2005/8/quickstyle/3d1" qsCatId="3D" csTypeId="urn:microsoft.com/office/officeart/2005/8/colors/colorful5" csCatId="colorful" phldr="1"/>
      <dgm:spPr/>
      <dgm:t>
        <a:bodyPr/>
        <a:lstStyle/>
        <a:p>
          <a:endParaRPr lang="en-GB"/>
        </a:p>
      </dgm:t>
    </dgm:pt>
    <dgm:pt modelId="{EF12354F-310D-490F-90B2-FB0B64C3756D}">
      <dgm:prSet phldrT="[Text]" custT="1"/>
      <dgm:spPr/>
      <dgm:t>
        <a:bodyPr/>
        <a:lstStyle/>
        <a:p>
          <a:r>
            <a:rPr lang="en-GB" sz="1600" b="1" dirty="0" smtClean="0"/>
            <a:t>Religion </a:t>
          </a:r>
          <a:endParaRPr lang="en-GB" sz="1600" b="1" dirty="0"/>
        </a:p>
      </dgm:t>
    </dgm:pt>
    <dgm:pt modelId="{4D772F42-00BF-4B0D-B057-CAC2549CAAB1}" type="parTrans" cxnId="{97D138A7-C283-40FF-84C3-F95565CB72EA}">
      <dgm:prSet/>
      <dgm:spPr/>
      <dgm:t>
        <a:bodyPr/>
        <a:lstStyle/>
        <a:p>
          <a:endParaRPr lang="en-GB"/>
        </a:p>
      </dgm:t>
    </dgm:pt>
    <dgm:pt modelId="{B0A539DB-E537-4735-8FF5-40BE05CA5612}" type="sibTrans" cxnId="{97D138A7-C283-40FF-84C3-F95565CB72EA}">
      <dgm:prSet/>
      <dgm:spPr/>
      <dgm:t>
        <a:bodyPr/>
        <a:lstStyle/>
        <a:p>
          <a:endParaRPr lang="en-GB"/>
        </a:p>
      </dgm:t>
    </dgm:pt>
    <dgm:pt modelId="{14A1607A-BC05-4C22-88EC-1FAFA6D6F896}">
      <dgm:prSet phldrT="[Text]" custT="1"/>
      <dgm:spPr/>
      <dgm:t>
        <a:bodyPr/>
        <a:lstStyle/>
        <a:p>
          <a:r>
            <a:rPr lang="en-GB" sz="1600" b="1" dirty="0" smtClean="0"/>
            <a:t>Morality</a:t>
          </a:r>
          <a:endParaRPr lang="en-GB" sz="1600" b="1" dirty="0"/>
        </a:p>
      </dgm:t>
    </dgm:pt>
    <dgm:pt modelId="{033D46D1-8408-4B07-8973-E806404FF3D2}" type="parTrans" cxnId="{EC8394F2-4D3A-4CCA-87E8-74A009F1CE45}">
      <dgm:prSet/>
      <dgm:spPr/>
      <dgm:t>
        <a:bodyPr/>
        <a:lstStyle/>
        <a:p>
          <a:endParaRPr lang="en-GB"/>
        </a:p>
      </dgm:t>
    </dgm:pt>
    <dgm:pt modelId="{B30879C3-1D49-4D04-A15F-382F862FA5B9}" type="sibTrans" cxnId="{EC8394F2-4D3A-4CCA-87E8-74A009F1CE45}">
      <dgm:prSet/>
      <dgm:spPr/>
      <dgm:t>
        <a:bodyPr/>
        <a:lstStyle/>
        <a:p>
          <a:endParaRPr lang="en-GB"/>
        </a:p>
      </dgm:t>
    </dgm:pt>
    <dgm:pt modelId="{B9E04A32-7DD6-4DCF-8AD6-30E4969D6511}">
      <dgm:prSet phldrT="[Text]" custT="1"/>
      <dgm:spPr/>
      <dgm:t>
        <a:bodyPr/>
        <a:lstStyle/>
        <a:p>
          <a:r>
            <a:rPr lang="en-GB" sz="1600" b="1" dirty="0" smtClean="0"/>
            <a:t>Psychology</a:t>
          </a:r>
          <a:endParaRPr lang="en-GB" sz="1600" b="1" dirty="0"/>
        </a:p>
      </dgm:t>
    </dgm:pt>
    <dgm:pt modelId="{F7944010-8EA9-4257-9957-28E18945789A}" type="parTrans" cxnId="{1C86290B-5878-4186-B632-8E00FFA074A7}">
      <dgm:prSet/>
      <dgm:spPr/>
      <dgm:t>
        <a:bodyPr/>
        <a:lstStyle/>
        <a:p>
          <a:endParaRPr lang="en-GB"/>
        </a:p>
      </dgm:t>
    </dgm:pt>
    <dgm:pt modelId="{29890817-0B10-41F7-A3B6-808AA7065AB4}" type="sibTrans" cxnId="{1C86290B-5878-4186-B632-8E00FFA074A7}">
      <dgm:prSet/>
      <dgm:spPr/>
      <dgm:t>
        <a:bodyPr/>
        <a:lstStyle/>
        <a:p>
          <a:endParaRPr lang="en-GB"/>
        </a:p>
      </dgm:t>
    </dgm:pt>
    <dgm:pt modelId="{D2A335B3-9200-4F7A-B260-99A2C722806D}">
      <dgm:prSet phldrT="[Text]" custT="1"/>
      <dgm:spPr/>
      <dgm:t>
        <a:bodyPr/>
        <a:lstStyle/>
        <a:p>
          <a:r>
            <a:rPr lang="en-GB" sz="1600" b="1" dirty="0" smtClean="0"/>
            <a:t>Cognition</a:t>
          </a:r>
          <a:endParaRPr lang="en-GB" sz="1600" b="1" dirty="0"/>
        </a:p>
      </dgm:t>
    </dgm:pt>
    <dgm:pt modelId="{4649ADE7-C05D-4674-B5C9-A91728C0CE31}" type="parTrans" cxnId="{C953F03D-E008-4A77-8B1D-8ED52C0DEF4A}">
      <dgm:prSet/>
      <dgm:spPr/>
      <dgm:t>
        <a:bodyPr/>
        <a:lstStyle/>
        <a:p>
          <a:endParaRPr lang="en-GB"/>
        </a:p>
      </dgm:t>
    </dgm:pt>
    <dgm:pt modelId="{95EC17B4-B2D0-4B6E-9B61-D0AD76270E5C}" type="sibTrans" cxnId="{C953F03D-E008-4A77-8B1D-8ED52C0DEF4A}">
      <dgm:prSet/>
      <dgm:spPr/>
      <dgm:t>
        <a:bodyPr/>
        <a:lstStyle/>
        <a:p>
          <a:endParaRPr lang="en-GB"/>
        </a:p>
      </dgm:t>
    </dgm:pt>
    <dgm:pt modelId="{266FFF0C-BDE8-4C44-B30F-31EFEE5D22CC}" type="pres">
      <dgm:prSet presAssocID="{3608E5BD-9BC7-4843-BD4D-89BF1D451316}" presName="cycle" presStyleCnt="0">
        <dgm:presLayoutVars>
          <dgm:dir/>
          <dgm:resizeHandles val="exact"/>
        </dgm:presLayoutVars>
      </dgm:prSet>
      <dgm:spPr/>
      <dgm:t>
        <a:bodyPr/>
        <a:lstStyle/>
        <a:p>
          <a:endParaRPr lang="zh-CN" altLang="en-US"/>
        </a:p>
      </dgm:t>
    </dgm:pt>
    <dgm:pt modelId="{28A21EC8-00DE-4122-8191-AC2FD7A5C36E}" type="pres">
      <dgm:prSet presAssocID="{EF12354F-310D-490F-90B2-FB0B64C3756D}" presName="node" presStyleLbl="node1" presStyleIdx="0" presStyleCnt="4">
        <dgm:presLayoutVars>
          <dgm:bulletEnabled val="1"/>
        </dgm:presLayoutVars>
      </dgm:prSet>
      <dgm:spPr/>
      <dgm:t>
        <a:bodyPr/>
        <a:lstStyle/>
        <a:p>
          <a:endParaRPr lang="zh-CN" altLang="en-US"/>
        </a:p>
      </dgm:t>
    </dgm:pt>
    <dgm:pt modelId="{AA98CDAD-CA36-4B91-B2F1-D30F5559F708}" type="pres">
      <dgm:prSet presAssocID="{EF12354F-310D-490F-90B2-FB0B64C3756D}" presName="spNode" presStyleCnt="0"/>
      <dgm:spPr/>
      <dgm:t>
        <a:bodyPr/>
        <a:lstStyle/>
        <a:p>
          <a:endParaRPr lang="zh-CN" altLang="en-US"/>
        </a:p>
      </dgm:t>
    </dgm:pt>
    <dgm:pt modelId="{261B81C4-BB10-4D75-B062-C835CF1BC009}" type="pres">
      <dgm:prSet presAssocID="{B0A539DB-E537-4735-8FF5-40BE05CA5612}" presName="sibTrans" presStyleLbl="sibTrans1D1" presStyleIdx="0" presStyleCnt="4"/>
      <dgm:spPr/>
      <dgm:t>
        <a:bodyPr/>
        <a:lstStyle/>
        <a:p>
          <a:endParaRPr lang="zh-CN" altLang="en-US"/>
        </a:p>
      </dgm:t>
    </dgm:pt>
    <dgm:pt modelId="{528F28AF-37A5-4084-A805-5C05CC551EC1}" type="pres">
      <dgm:prSet presAssocID="{14A1607A-BC05-4C22-88EC-1FAFA6D6F896}" presName="node" presStyleLbl="node1" presStyleIdx="1" presStyleCnt="4">
        <dgm:presLayoutVars>
          <dgm:bulletEnabled val="1"/>
        </dgm:presLayoutVars>
      </dgm:prSet>
      <dgm:spPr/>
      <dgm:t>
        <a:bodyPr/>
        <a:lstStyle/>
        <a:p>
          <a:endParaRPr lang="zh-CN" altLang="en-US"/>
        </a:p>
      </dgm:t>
    </dgm:pt>
    <dgm:pt modelId="{3B146E5F-DB11-4F7E-944E-A9A8F3D32D75}" type="pres">
      <dgm:prSet presAssocID="{14A1607A-BC05-4C22-88EC-1FAFA6D6F896}" presName="spNode" presStyleCnt="0"/>
      <dgm:spPr/>
      <dgm:t>
        <a:bodyPr/>
        <a:lstStyle/>
        <a:p>
          <a:endParaRPr lang="zh-CN" altLang="en-US"/>
        </a:p>
      </dgm:t>
    </dgm:pt>
    <dgm:pt modelId="{C782EA51-BDBA-49D9-B4E0-9A64C88E21C8}" type="pres">
      <dgm:prSet presAssocID="{B30879C3-1D49-4D04-A15F-382F862FA5B9}" presName="sibTrans" presStyleLbl="sibTrans1D1" presStyleIdx="1" presStyleCnt="4"/>
      <dgm:spPr/>
      <dgm:t>
        <a:bodyPr/>
        <a:lstStyle/>
        <a:p>
          <a:endParaRPr lang="zh-CN" altLang="en-US"/>
        </a:p>
      </dgm:t>
    </dgm:pt>
    <dgm:pt modelId="{CD830294-8ADE-4068-BB8E-F1A856C577EB}" type="pres">
      <dgm:prSet presAssocID="{B9E04A32-7DD6-4DCF-8AD6-30E4969D6511}" presName="node" presStyleLbl="node1" presStyleIdx="2" presStyleCnt="4">
        <dgm:presLayoutVars>
          <dgm:bulletEnabled val="1"/>
        </dgm:presLayoutVars>
      </dgm:prSet>
      <dgm:spPr/>
      <dgm:t>
        <a:bodyPr/>
        <a:lstStyle/>
        <a:p>
          <a:endParaRPr lang="zh-CN" altLang="en-US"/>
        </a:p>
      </dgm:t>
    </dgm:pt>
    <dgm:pt modelId="{D2728694-4A58-4F93-BA67-9D6CB73784FF}" type="pres">
      <dgm:prSet presAssocID="{B9E04A32-7DD6-4DCF-8AD6-30E4969D6511}" presName="spNode" presStyleCnt="0"/>
      <dgm:spPr/>
      <dgm:t>
        <a:bodyPr/>
        <a:lstStyle/>
        <a:p>
          <a:endParaRPr lang="zh-CN" altLang="en-US"/>
        </a:p>
      </dgm:t>
    </dgm:pt>
    <dgm:pt modelId="{86E262A8-DC9F-4D1C-A41E-0E0D7ED07CE7}" type="pres">
      <dgm:prSet presAssocID="{29890817-0B10-41F7-A3B6-808AA7065AB4}" presName="sibTrans" presStyleLbl="sibTrans1D1" presStyleIdx="2" presStyleCnt="4"/>
      <dgm:spPr/>
      <dgm:t>
        <a:bodyPr/>
        <a:lstStyle/>
        <a:p>
          <a:endParaRPr lang="zh-CN" altLang="en-US"/>
        </a:p>
      </dgm:t>
    </dgm:pt>
    <dgm:pt modelId="{DBA3AE8E-435B-4236-A017-77195D235974}" type="pres">
      <dgm:prSet presAssocID="{D2A335B3-9200-4F7A-B260-99A2C722806D}" presName="node" presStyleLbl="node1" presStyleIdx="3" presStyleCnt="4">
        <dgm:presLayoutVars>
          <dgm:bulletEnabled val="1"/>
        </dgm:presLayoutVars>
      </dgm:prSet>
      <dgm:spPr/>
      <dgm:t>
        <a:bodyPr/>
        <a:lstStyle/>
        <a:p>
          <a:endParaRPr lang="zh-CN" altLang="en-US"/>
        </a:p>
      </dgm:t>
    </dgm:pt>
    <dgm:pt modelId="{CF102417-5873-420B-A004-C944C76FC24A}" type="pres">
      <dgm:prSet presAssocID="{D2A335B3-9200-4F7A-B260-99A2C722806D}" presName="spNode" presStyleCnt="0"/>
      <dgm:spPr/>
      <dgm:t>
        <a:bodyPr/>
        <a:lstStyle/>
        <a:p>
          <a:endParaRPr lang="zh-CN" altLang="en-US"/>
        </a:p>
      </dgm:t>
    </dgm:pt>
    <dgm:pt modelId="{89794047-1F64-4E28-AE1E-1196425A8768}" type="pres">
      <dgm:prSet presAssocID="{95EC17B4-B2D0-4B6E-9B61-D0AD76270E5C}" presName="sibTrans" presStyleLbl="sibTrans1D1" presStyleIdx="3" presStyleCnt="4"/>
      <dgm:spPr/>
      <dgm:t>
        <a:bodyPr/>
        <a:lstStyle/>
        <a:p>
          <a:endParaRPr lang="zh-CN" altLang="en-US"/>
        </a:p>
      </dgm:t>
    </dgm:pt>
  </dgm:ptLst>
  <dgm:cxnLst>
    <dgm:cxn modelId="{E04A5B82-8AC7-4F43-87D2-D13660320D3B}" type="presOf" srcId="{B9E04A32-7DD6-4DCF-8AD6-30E4969D6511}" destId="{CD830294-8ADE-4068-BB8E-F1A856C577EB}" srcOrd="0" destOrd="0" presId="urn:microsoft.com/office/officeart/2005/8/layout/cycle6"/>
    <dgm:cxn modelId="{EC8394F2-4D3A-4CCA-87E8-74A009F1CE45}" srcId="{3608E5BD-9BC7-4843-BD4D-89BF1D451316}" destId="{14A1607A-BC05-4C22-88EC-1FAFA6D6F896}" srcOrd="1" destOrd="0" parTransId="{033D46D1-8408-4B07-8973-E806404FF3D2}" sibTransId="{B30879C3-1D49-4D04-A15F-382F862FA5B9}"/>
    <dgm:cxn modelId="{32505E66-C4B9-4F9F-95E3-2696E5DAC9A7}" type="presOf" srcId="{B0A539DB-E537-4735-8FF5-40BE05CA5612}" destId="{261B81C4-BB10-4D75-B062-C835CF1BC009}" srcOrd="0" destOrd="0" presId="urn:microsoft.com/office/officeart/2005/8/layout/cycle6"/>
    <dgm:cxn modelId="{90529BC8-2925-412B-BC8F-5C95464F7136}" type="presOf" srcId="{B30879C3-1D49-4D04-A15F-382F862FA5B9}" destId="{C782EA51-BDBA-49D9-B4E0-9A64C88E21C8}" srcOrd="0" destOrd="0" presId="urn:microsoft.com/office/officeart/2005/8/layout/cycle6"/>
    <dgm:cxn modelId="{58BBD8BB-ADE9-448C-B13B-C92C759BE79C}" type="presOf" srcId="{D2A335B3-9200-4F7A-B260-99A2C722806D}" destId="{DBA3AE8E-435B-4236-A017-77195D235974}" srcOrd="0" destOrd="0" presId="urn:microsoft.com/office/officeart/2005/8/layout/cycle6"/>
    <dgm:cxn modelId="{E7124B33-93BD-4239-A414-8CBE04848679}" type="presOf" srcId="{14A1607A-BC05-4C22-88EC-1FAFA6D6F896}" destId="{528F28AF-37A5-4084-A805-5C05CC551EC1}" srcOrd="0" destOrd="0" presId="urn:microsoft.com/office/officeart/2005/8/layout/cycle6"/>
    <dgm:cxn modelId="{F93F9070-AC83-4BB7-8A84-C42183D36913}" type="presOf" srcId="{3608E5BD-9BC7-4843-BD4D-89BF1D451316}" destId="{266FFF0C-BDE8-4C44-B30F-31EFEE5D22CC}" srcOrd="0" destOrd="0" presId="urn:microsoft.com/office/officeart/2005/8/layout/cycle6"/>
    <dgm:cxn modelId="{192D41D5-0045-4718-8543-2EB58291D668}" type="presOf" srcId="{29890817-0B10-41F7-A3B6-808AA7065AB4}" destId="{86E262A8-DC9F-4D1C-A41E-0E0D7ED07CE7}" srcOrd="0" destOrd="0" presId="urn:microsoft.com/office/officeart/2005/8/layout/cycle6"/>
    <dgm:cxn modelId="{C953F03D-E008-4A77-8B1D-8ED52C0DEF4A}" srcId="{3608E5BD-9BC7-4843-BD4D-89BF1D451316}" destId="{D2A335B3-9200-4F7A-B260-99A2C722806D}" srcOrd="3" destOrd="0" parTransId="{4649ADE7-C05D-4674-B5C9-A91728C0CE31}" sibTransId="{95EC17B4-B2D0-4B6E-9B61-D0AD76270E5C}"/>
    <dgm:cxn modelId="{1C86290B-5878-4186-B632-8E00FFA074A7}" srcId="{3608E5BD-9BC7-4843-BD4D-89BF1D451316}" destId="{B9E04A32-7DD6-4DCF-8AD6-30E4969D6511}" srcOrd="2" destOrd="0" parTransId="{F7944010-8EA9-4257-9957-28E18945789A}" sibTransId="{29890817-0B10-41F7-A3B6-808AA7065AB4}"/>
    <dgm:cxn modelId="{97D138A7-C283-40FF-84C3-F95565CB72EA}" srcId="{3608E5BD-9BC7-4843-BD4D-89BF1D451316}" destId="{EF12354F-310D-490F-90B2-FB0B64C3756D}" srcOrd="0" destOrd="0" parTransId="{4D772F42-00BF-4B0D-B057-CAC2549CAAB1}" sibTransId="{B0A539DB-E537-4735-8FF5-40BE05CA5612}"/>
    <dgm:cxn modelId="{2ABDDC0E-0AC0-4134-8528-EE490BACCDB5}" type="presOf" srcId="{95EC17B4-B2D0-4B6E-9B61-D0AD76270E5C}" destId="{89794047-1F64-4E28-AE1E-1196425A8768}" srcOrd="0" destOrd="0" presId="urn:microsoft.com/office/officeart/2005/8/layout/cycle6"/>
    <dgm:cxn modelId="{D3CD3E81-40C3-4072-8379-FFEF48B0D2FD}" type="presOf" srcId="{EF12354F-310D-490F-90B2-FB0B64C3756D}" destId="{28A21EC8-00DE-4122-8191-AC2FD7A5C36E}" srcOrd="0" destOrd="0" presId="urn:microsoft.com/office/officeart/2005/8/layout/cycle6"/>
    <dgm:cxn modelId="{D80D62D1-B12F-47AC-B095-15D3EFED5DD7}" type="presParOf" srcId="{266FFF0C-BDE8-4C44-B30F-31EFEE5D22CC}" destId="{28A21EC8-00DE-4122-8191-AC2FD7A5C36E}" srcOrd="0" destOrd="0" presId="urn:microsoft.com/office/officeart/2005/8/layout/cycle6"/>
    <dgm:cxn modelId="{98010D21-0D82-41F1-AD6E-734F618B9485}" type="presParOf" srcId="{266FFF0C-BDE8-4C44-B30F-31EFEE5D22CC}" destId="{AA98CDAD-CA36-4B91-B2F1-D30F5559F708}" srcOrd="1" destOrd="0" presId="urn:microsoft.com/office/officeart/2005/8/layout/cycle6"/>
    <dgm:cxn modelId="{2C3C7E36-8F75-4C0B-B6FE-F1DEA884FDC8}" type="presParOf" srcId="{266FFF0C-BDE8-4C44-B30F-31EFEE5D22CC}" destId="{261B81C4-BB10-4D75-B062-C835CF1BC009}" srcOrd="2" destOrd="0" presId="urn:microsoft.com/office/officeart/2005/8/layout/cycle6"/>
    <dgm:cxn modelId="{B0FC9827-507E-467C-AB34-233DC1AF9843}" type="presParOf" srcId="{266FFF0C-BDE8-4C44-B30F-31EFEE5D22CC}" destId="{528F28AF-37A5-4084-A805-5C05CC551EC1}" srcOrd="3" destOrd="0" presId="urn:microsoft.com/office/officeart/2005/8/layout/cycle6"/>
    <dgm:cxn modelId="{6353C711-A552-4A9E-A1A6-19FF9D6CB0E9}" type="presParOf" srcId="{266FFF0C-BDE8-4C44-B30F-31EFEE5D22CC}" destId="{3B146E5F-DB11-4F7E-944E-A9A8F3D32D75}" srcOrd="4" destOrd="0" presId="urn:microsoft.com/office/officeart/2005/8/layout/cycle6"/>
    <dgm:cxn modelId="{4A40A366-EA95-46C2-8E5D-CA5B7D2F7C04}" type="presParOf" srcId="{266FFF0C-BDE8-4C44-B30F-31EFEE5D22CC}" destId="{C782EA51-BDBA-49D9-B4E0-9A64C88E21C8}" srcOrd="5" destOrd="0" presId="urn:microsoft.com/office/officeart/2005/8/layout/cycle6"/>
    <dgm:cxn modelId="{F92833B1-E91F-474A-B7B8-4EA59FEBF609}" type="presParOf" srcId="{266FFF0C-BDE8-4C44-B30F-31EFEE5D22CC}" destId="{CD830294-8ADE-4068-BB8E-F1A856C577EB}" srcOrd="6" destOrd="0" presId="urn:microsoft.com/office/officeart/2005/8/layout/cycle6"/>
    <dgm:cxn modelId="{88E44AE0-024A-43E9-83B3-B9B38A6CBC43}" type="presParOf" srcId="{266FFF0C-BDE8-4C44-B30F-31EFEE5D22CC}" destId="{D2728694-4A58-4F93-BA67-9D6CB73784FF}" srcOrd="7" destOrd="0" presId="urn:microsoft.com/office/officeart/2005/8/layout/cycle6"/>
    <dgm:cxn modelId="{E9094B78-BE30-411B-8299-080E92153679}" type="presParOf" srcId="{266FFF0C-BDE8-4C44-B30F-31EFEE5D22CC}" destId="{86E262A8-DC9F-4D1C-A41E-0E0D7ED07CE7}" srcOrd="8" destOrd="0" presId="urn:microsoft.com/office/officeart/2005/8/layout/cycle6"/>
    <dgm:cxn modelId="{726C2E81-89B8-4466-A955-DABC9A10B616}" type="presParOf" srcId="{266FFF0C-BDE8-4C44-B30F-31EFEE5D22CC}" destId="{DBA3AE8E-435B-4236-A017-77195D235974}" srcOrd="9" destOrd="0" presId="urn:microsoft.com/office/officeart/2005/8/layout/cycle6"/>
    <dgm:cxn modelId="{90335BCC-18BC-4980-A2ED-CF3271612432}" type="presParOf" srcId="{266FFF0C-BDE8-4C44-B30F-31EFEE5D22CC}" destId="{CF102417-5873-420B-A004-C944C76FC24A}" srcOrd="10" destOrd="0" presId="urn:microsoft.com/office/officeart/2005/8/layout/cycle6"/>
    <dgm:cxn modelId="{CF3B918D-FC12-4FED-9432-400691A007E8}" type="presParOf" srcId="{266FFF0C-BDE8-4C44-B30F-31EFEE5D22CC}" destId="{89794047-1F64-4E28-AE1E-1196425A8768}" srcOrd="11"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051F88-A475-4504-85BE-7AD538D59521}" type="doc">
      <dgm:prSet loTypeId="urn:microsoft.com/office/officeart/2005/8/layout/radial6" loCatId="cycle" qsTypeId="urn:microsoft.com/office/officeart/2005/8/quickstyle/simple4" qsCatId="simple" csTypeId="urn:microsoft.com/office/officeart/2005/8/colors/colorful5" csCatId="colorful" phldr="1"/>
      <dgm:spPr/>
      <dgm:t>
        <a:bodyPr/>
        <a:lstStyle/>
        <a:p>
          <a:endParaRPr lang="zh-CN" altLang="en-US"/>
        </a:p>
      </dgm:t>
    </dgm:pt>
    <dgm:pt modelId="{9B2F91E3-8BED-4E9C-826B-F13E7DF3BB97}">
      <dgm:prSet phldrT="[文本]"/>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ltLang="zh-CN" b="1" dirty="0" smtClean="0"/>
            <a:t>The Hundred Schools of Thoughts</a:t>
          </a:r>
          <a:endParaRPr lang="zh-CN" altLang="en-US" b="1" dirty="0"/>
        </a:p>
      </dgm:t>
    </dgm:pt>
    <dgm:pt modelId="{710B9C33-460D-4C33-93F8-0EB4F4047E41}" type="parTrans" cxnId="{4FC517EA-9927-414E-A529-E1BD54802ABA}">
      <dgm:prSet/>
      <dgm:spPr/>
      <dgm:t>
        <a:bodyPr/>
        <a:lstStyle/>
        <a:p>
          <a:endParaRPr lang="zh-CN" altLang="en-US"/>
        </a:p>
      </dgm:t>
    </dgm:pt>
    <dgm:pt modelId="{DAD1A9AE-D8FF-4FD1-91A0-0A8298619338}" type="sibTrans" cxnId="{4FC517EA-9927-414E-A529-E1BD54802ABA}">
      <dgm:prSet/>
      <dgm:spPr/>
      <dgm:t>
        <a:bodyPr/>
        <a:lstStyle/>
        <a:p>
          <a:endParaRPr lang="zh-CN" altLang="en-US"/>
        </a:p>
      </dgm:t>
    </dgm:pt>
    <dgm:pt modelId="{DBCD3D34-3CBE-4FD7-A69B-B99A0288EC49}">
      <dgm:prSet phldrT="[文本]"/>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ltLang="zh-CN" b="1" dirty="0" smtClean="0"/>
            <a:t>Buddhism</a:t>
          </a:r>
          <a:endParaRPr lang="zh-CN" altLang="en-US" b="1" dirty="0"/>
        </a:p>
      </dgm:t>
    </dgm:pt>
    <dgm:pt modelId="{BD63820B-0B64-49D1-B29A-B29B701C252E}" type="parTrans" cxnId="{E7AC9281-3558-4768-83A1-6AD4C65C8C5C}">
      <dgm:prSet/>
      <dgm:spPr/>
      <dgm:t>
        <a:bodyPr/>
        <a:lstStyle/>
        <a:p>
          <a:endParaRPr lang="zh-CN" altLang="en-US"/>
        </a:p>
      </dgm:t>
    </dgm:pt>
    <dgm:pt modelId="{8DA3A15F-3AFC-4862-B2D6-9C7BA31C47DA}" type="sibTrans" cxnId="{E7AC9281-3558-4768-83A1-6AD4C65C8C5C}">
      <dgm:prSet/>
      <dgm:spPr>
        <a:gradFill rotWithShape="0">
          <a:gsLst>
            <a:gs pos="0">
              <a:srgbClr val="00FF00"/>
            </a:gs>
            <a:gs pos="29000">
              <a:srgbClr val="00FF00"/>
            </a:gs>
            <a:gs pos="100000">
              <a:srgbClr val="00B0F0"/>
            </a:gs>
          </a:gsLst>
        </a:gradFill>
      </dgm:spPr>
      <dgm:t>
        <a:bodyPr/>
        <a:lstStyle/>
        <a:p>
          <a:endParaRPr lang="zh-CN" altLang="en-US"/>
        </a:p>
      </dgm:t>
    </dgm:pt>
    <dgm:pt modelId="{31A502B7-F381-4C4C-BABF-A4ACFC183A5C}">
      <dgm:prSet phldrT="[文本]"/>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ltLang="zh-CN" b="1" dirty="0" smtClean="0"/>
            <a:t>Daoism</a:t>
          </a:r>
          <a:endParaRPr lang="zh-CN" altLang="en-US" b="1" dirty="0"/>
        </a:p>
      </dgm:t>
    </dgm:pt>
    <dgm:pt modelId="{A4202307-76FE-44B5-83EF-0C091EEE8539}" type="parTrans" cxnId="{DE456304-A7AE-417B-BA74-B729ED51BC07}">
      <dgm:prSet/>
      <dgm:spPr/>
      <dgm:t>
        <a:bodyPr/>
        <a:lstStyle/>
        <a:p>
          <a:endParaRPr lang="zh-CN" altLang="en-US"/>
        </a:p>
      </dgm:t>
    </dgm:pt>
    <dgm:pt modelId="{8E4B5FD4-B6FC-423B-B0DC-A3FD3D8C99AB}" type="sibTrans" cxnId="{DE456304-A7AE-417B-BA74-B729ED51BC07}">
      <dgm:prSet/>
      <dgm:spPr>
        <a:gradFill flip="none" rotWithShape="1">
          <a:gsLst>
            <a:gs pos="0">
              <a:srgbClr val="FF6600"/>
            </a:gs>
            <a:gs pos="27000">
              <a:srgbClr val="FF6600"/>
            </a:gs>
            <a:gs pos="100000">
              <a:srgbClr val="00FF00"/>
            </a:gs>
          </a:gsLst>
          <a:lin ang="0" scaled="1"/>
          <a:tileRect/>
        </a:gradFill>
      </dgm:spPr>
      <dgm:t>
        <a:bodyPr/>
        <a:lstStyle/>
        <a:p>
          <a:endParaRPr lang="zh-CN" altLang="en-US"/>
        </a:p>
      </dgm:t>
    </dgm:pt>
    <dgm:pt modelId="{8856166A-39D8-4F06-AE21-CE6CA115D3CA}">
      <dgm:prSet phldrT="[文本]"/>
      <dgm:spPr>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ltLang="zh-CN" b="1" dirty="0" smtClean="0"/>
            <a:t>Confucius </a:t>
          </a:r>
          <a:endParaRPr lang="zh-CN" altLang="en-US" b="1" dirty="0"/>
        </a:p>
      </dgm:t>
    </dgm:pt>
    <dgm:pt modelId="{70AD19A8-FD75-47EC-B952-056C7436E374}" type="parTrans" cxnId="{861EA59F-790C-4B3D-BBD2-1A4055FF2C7D}">
      <dgm:prSet/>
      <dgm:spPr/>
      <dgm:t>
        <a:bodyPr/>
        <a:lstStyle/>
        <a:p>
          <a:endParaRPr lang="zh-CN" altLang="en-US"/>
        </a:p>
      </dgm:t>
    </dgm:pt>
    <dgm:pt modelId="{13DA68BD-4046-43B5-A266-249E9C3177A9}" type="sibTrans" cxnId="{861EA59F-790C-4B3D-BBD2-1A4055FF2C7D}">
      <dgm:prSet/>
      <dgm:spPr>
        <a:gradFill rotWithShape="0">
          <a:gsLst>
            <a:gs pos="0">
              <a:srgbClr val="FF6600"/>
            </a:gs>
            <a:gs pos="49000">
              <a:srgbClr val="FF6600"/>
            </a:gs>
            <a:gs pos="100000">
              <a:srgbClr val="00B0F0"/>
            </a:gs>
          </a:gsLst>
        </a:gradFill>
      </dgm:spPr>
      <dgm:t>
        <a:bodyPr/>
        <a:lstStyle/>
        <a:p>
          <a:endParaRPr lang="zh-CN" altLang="en-US"/>
        </a:p>
      </dgm:t>
    </dgm:pt>
    <dgm:pt modelId="{E6DD7223-2EE9-4F7A-A9F0-10DBAB7A3097}" type="pres">
      <dgm:prSet presAssocID="{36051F88-A475-4504-85BE-7AD538D59521}" presName="Name0" presStyleCnt="0">
        <dgm:presLayoutVars>
          <dgm:chMax val="1"/>
          <dgm:dir/>
          <dgm:animLvl val="ctr"/>
          <dgm:resizeHandles val="exact"/>
        </dgm:presLayoutVars>
      </dgm:prSet>
      <dgm:spPr/>
      <dgm:t>
        <a:bodyPr/>
        <a:lstStyle/>
        <a:p>
          <a:endParaRPr lang="zh-CN" altLang="en-US"/>
        </a:p>
      </dgm:t>
    </dgm:pt>
    <dgm:pt modelId="{4FAA31ED-C23D-4748-A3A0-5E6135099E54}" type="pres">
      <dgm:prSet presAssocID="{9B2F91E3-8BED-4E9C-826B-F13E7DF3BB97}" presName="centerShape" presStyleLbl="node0" presStyleIdx="0" presStyleCnt="1"/>
      <dgm:spPr/>
      <dgm:t>
        <a:bodyPr/>
        <a:lstStyle/>
        <a:p>
          <a:endParaRPr lang="zh-CN" altLang="en-US"/>
        </a:p>
      </dgm:t>
    </dgm:pt>
    <dgm:pt modelId="{350FC779-A4B6-40A4-80E2-8969C383EB70}" type="pres">
      <dgm:prSet presAssocID="{DBCD3D34-3CBE-4FD7-A69B-B99A0288EC49}" presName="node" presStyleLbl="node1" presStyleIdx="0" presStyleCnt="3">
        <dgm:presLayoutVars>
          <dgm:bulletEnabled val="1"/>
        </dgm:presLayoutVars>
      </dgm:prSet>
      <dgm:spPr/>
      <dgm:t>
        <a:bodyPr/>
        <a:lstStyle/>
        <a:p>
          <a:endParaRPr lang="zh-CN" altLang="en-US"/>
        </a:p>
      </dgm:t>
    </dgm:pt>
    <dgm:pt modelId="{EC9BD228-DCF8-48CE-B09A-851967580885}" type="pres">
      <dgm:prSet presAssocID="{DBCD3D34-3CBE-4FD7-A69B-B99A0288EC49}" presName="dummy" presStyleCnt="0"/>
      <dgm:spPr/>
    </dgm:pt>
    <dgm:pt modelId="{4243A2C8-3F2D-4347-B751-DDC7064839C2}" type="pres">
      <dgm:prSet presAssocID="{8DA3A15F-3AFC-4862-B2D6-9C7BA31C47DA}" presName="sibTrans" presStyleLbl="sibTrans2D1" presStyleIdx="0" presStyleCnt="3"/>
      <dgm:spPr/>
      <dgm:t>
        <a:bodyPr/>
        <a:lstStyle/>
        <a:p>
          <a:endParaRPr lang="zh-CN" altLang="en-US"/>
        </a:p>
      </dgm:t>
    </dgm:pt>
    <dgm:pt modelId="{6DB3FCC0-D9C9-4757-A26B-0D51E625D3DF}" type="pres">
      <dgm:prSet presAssocID="{31A502B7-F381-4C4C-BABF-A4ACFC183A5C}" presName="node" presStyleLbl="node1" presStyleIdx="1" presStyleCnt="3">
        <dgm:presLayoutVars>
          <dgm:bulletEnabled val="1"/>
        </dgm:presLayoutVars>
      </dgm:prSet>
      <dgm:spPr/>
      <dgm:t>
        <a:bodyPr/>
        <a:lstStyle/>
        <a:p>
          <a:endParaRPr lang="zh-CN" altLang="en-US"/>
        </a:p>
      </dgm:t>
    </dgm:pt>
    <dgm:pt modelId="{DA2C6E9A-CB15-4E70-8B6A-DEC1888BA486}" type="pres">
      <dgm:prSet presAssocID="{31A502B7-F381-4C4C-BABF-A4ACFC183A5C}" presName="dummy" presStyleCnt="0"/>
      <dgm:spPr/>
    </dgm:pt>
    <dgm:pt modelId="{2B8D84B8-8517-478A-8008-CB27A4BFCEF2}" type="pres">
      <dgm:prSet presAssocID="{8E4B5FD4-B6FC-423B-B0DC-A3FD3D8C99AB}" presName="sibTrans" presStyleLbl="sibTrans2D1" presStyleIdx="1" presStyleCnt="3"/>
      <dgm:spPr/>
      <dgm:t>
        <a:bodyPr/>
        <a:lstStyle/>
        <a:p>
          <a:endParaRPr lang="zh-CN" altLang="en-US"/>
        </a:p>
      </dgm:t>
    </dgm:pt>
    <dgm:pt modelId="{38B1CA25-2234-48DB-8EE4-606AA7A35DEA}" type="pres">
      <dgm:prSet presAssocID="{8856166A-39D8-4F06-AE21-CE6CA115D3CA}" presName="node" presStyleLbl="node1" presStyleIdx="2" presStyleCnt="3">
        <dgm:presLayoutVars>
          <dgm:bulletEnabled val="1"/>
        </dgm:presLayoutVars>
      </dgm:prSet>
      <dgm:spPr/>
      <dgm:t>
        <a:bodyPr/>
        <a:lstStyle/>
        <a:p>
          <a:endParaRPr lang="zh-CN" altLang="en-US"/>
        </a:p>
      </dgm:t>
    </dgm:pt>
    <dgm:pt modelId="{DCE72243-5F10-47A2-8EE9-A4F870699955}" type="pres">
      <dgm:prSet presAssocID="{8856166A-39D8-4F06-AE21-CE6CA115D3CA}" presName="dummy" presStyleCnt="0"/>
      <dgm:spPr/>
    </dgm:pt>
    <dgm:pt modelId="{868FFA34-3AD1-4B05-BD1B-E01AB622AC5E}" type="pres">
      <dgm:prSet presAssocID="{13DA68BD-4046-43B5-A266-249E9C3177A9}" presName="sibTrans" presStyleLbl="sibTrans2D1" presStyleIdx="2" presStyleCnt="3"/>
      <dgm:spPr/>
      <dgm:t>
        <a:bodyPr/>
        <a:lstStyle/>
        <a:p>
          <a:endParaRPr lang="zh-CN" altLang="en-US"/>
        </a:p>
      </dgm:t>
    </dgm:pt>
  </dgm:ptLst>
  <dgm:cxnLst>
    <dgm:cxn modelId="{4FC517EA-9927-414E-A529-E1BD54802ABA}" srcId="{36051F88-A475-4504-85BE-7AD538D59521}" destId="{9B2F91E3-8BED-4E9C-826B-F13E7DF3BB97}" srcOrd="0" destOrd="0" parTransId="{710B9C33-460D-4C33-93F8-0EB4F4047E41}" sibTransId="{DAD1A9AE-D8FF-4FD1-91A0-0A8298619338}"/>
    <dgm:cxn modelId="{E2C03096-303E-44DF-9E90-FB961DED7DC1}" type="presOf" srcId="{8E4B5FD4-B6FC-423B-B0DC-A3FD3D8C99AB}" destId="{2B8D84B8-8517-478A-8008-CB27A4BFCEF2}" srcOrd="0" destOrd="0" presId="urn:microsoft.com/office/officeart/2005/8/layout/radial6"/>
    <dgm:cxn modelId="{2A63E7EC-0695-4646-A2E9-C2F1D50428D2}" type="presOf" srcId="{13DA68BD-4046-43B5-A266-249E9C3177A9}" destId="{868FFA34-3AD1-4B05-BD1B-E01AB622AC5E}" srcOrd="0" destOrd="0" presId="urn:microsoft.com/office/officeart/2005/8/layout/radial6"/>
    <dgm:cxn modelId="{B5D52E06-51DC-4027-A8AB-4440A7F89DB6}" type="presOf" srcId="{8856166A-39D8-4F06-AE21-CE6CA115D3CA}" destId="{38B1CA25-2234-48DB-8EE4-606AA7A35DEA}" srcOrd="0" destOrd="0" presId="urn:microsoft.com/office/officeart/2005/8/layout/radial6"/>
    <dgm:cxn modelId="{E7AC9281-3558-4768-83A1-6AD4C65C8C5C}" srcId="{9B2F91E3-8BED-4E9C-826B-F13E7DF3BB97}" destId="{DBCD3D34-3CBE-4FD7-A69B-B99A0288EC49}" srcOrd="0" destOrd="0" parTransId="{BD63820B-0B64-49D1-B29A-B29B701C252E}" sibTransId="{8DA3A15F-3AFC-4862-B2D6-9C7BA31C47DA}"/>
    <dgm:cxn modelId="{DE456304-A7AE-417B-BA74-B729ED51BC07}" srcId="{9B2F91E3-8BED-4E9C-826B-F13E7DF3BB97}" destId="{31A502B7-F381-4C4C-BABF-A4ACFC183A5C}" srcOrd="1" destOrd="0" parTransId="{A4202307-76FE-44B5-83EF-0C091EEE8539}" sibTransId="{8E4B5FD4-B6FC-423B-B0DC-A3FD3D8C99AB}"/>
    <dgm:cxn modelId="{A8E14305-B608-4599-9FEB-DE8F0BC78DD1}" type="presOf" srcId="{8DA3A15F-3AFC-4862-B2D6-9C7BA31C47DA}" destId="{4243A2C8-3F2D-4347-B751-DDC7064839C2}" srcOrd="0" destOrd="0" presId="urn:microsoft.com/office/officeart/2005/8/layout/radial6"/>
    <dgm:cxn modelId="{667056E1-D517-47C2-8100-E1122F73FAE3}" type="presOf" srcId="{DBCD3D34-3CBE-4FD7-A69B-B99A0288EC49}" destId="{350FC779-A4B6-40A4-80E2-8969C383EB70}" srcOrd="0" destOrd="0" presId="urn:microsoft.com/office/officeart/2005/8/layout/radial6"/>
    <dgm:cxn modelId="{39946058-6C92-45A7-8EA8-930AB0824DB6}" type="presOf" srcId="{31A502B7-F381-4C4C-BABF-A4ACFC183A5C}" destId="{6DB3FCC0-D9C9-4757-A26B-0D51E625D3DF}" srcOrd="0" destOrd="0" presId="urn:microsoft.com/office/officeart/2005/8/layout/radial6"/>
    <dgm:cxn modelId="{F4174638-13AE-4ECB-B9DB-A8D930797585}" type="presOf" srcId="{36051F88-A475-4504-85BE-7AD538D59521}" destId="{E6DD7223-2EE9-4F7A-A9F0-10DBAB7A3097}" srcOrd="0" destOrd="0" presId="urn:microsoft.com/office/officeart/2005/8/layout/radial6"/>
    <dgm:cxn modelId="{861EA59F-790C-4B3D-BBD2-1A4055FF2C7D}" srcId="{9B2F91E3-8BED-4E9C-826B-F13E7DF3BB97}" destId="{8856166A-39D8-4F06-AE21-CE6CA115D3CA}" srcOrd="2" destOrd="0" parTransId="{70AD19A8-FD75-47EC-B952-056C7436E374}" sibTransId="{13DA68BD-4046-43B5-A266-249E9C3177A9}"/>
    <dgm:cxn modelId="{8061D4C6-EE73-4B4A-BB64-76EFEA6EAF20}" type="presOf" srcId="{9B2F91E3-8BED-4E9C-826B-F13E7DF3BB97}" destId="{4FAA31ED-C23D-4748-A3A0-5E6135099E54}" srcOrd="0" destOrd="0" presId="urn:microsoft.com/office/officeart/2005/8/layout/radial6"/>
    <dgm:cxn modelId="{1205CA0F-2EDB-45E1-9545-0EFC32F1D9D5}" type="presParOf" srcId="{E6DD7223-2EE9-4F7A-A9F0-10DBAB7A3097}" destId="{4FAA31ED-C23D-4748-A3A0-5E6135099E54}" srcOrd="0" destOrd="0" presId="urn:microsoft.com/office/officeart/2005/8/layout/radial6"/>
    <dgm:cxn modelId="{0B6BE606-4A21-429B-B824-7F43DA8B2C5D}" type="presParOf" srcId="{E6DD7223-2EE9-4F7A-A9F0-10DBAB7A3097}" destId="{350FC779-A4B6-40A4-80E2-8969C383EB70}" srcOrd="1" destOrd="0" presId="urn:microsoft.com/office/officeart/2005/8/layout/radial6"/>
    <dgm:cxn modelId="{D17D32AA-DA7A-428F-B7E8-90CBEEC358C2}" type="presParOf" srcId="{E6DD7223-2EE9-4F7A-A9F0-10DBAB7A3097}" destId="{EC9BD228-DCF8-48CE-B09A-851967580885}" srcOrd="2" destOrd="0" presId="urn:microsoft.com/office/officeart/2005/8/layout/radial6"/>
    <dgm:cxn modelId="{B1473324-0650-499F-AAE2-420861B4960E}" type="presParOf" srcId="{E6DD7223-2EE9-4F7A-A9F0-10DBAB7A3097}" destId="{4243A2C8-3F2D-4347-B751-DDC7064839C2}" srcOrd="3" destOrd="0" presId="urn:microsoft.com/office/officeart/2005/8/layout/radial6"/>
    <dgm:cxn modelId="{8802CDC8-F2FC-4BA9-8B82-A7FC7AB68920}" type="presParOf" srcId="{E6DD7223-2EE9-4F7A-A9F0-10DBAB7A3097}" destId="{6DB3FCC0-D9C9-4757-A26B-0D51E625D3DF}" srcOrd="4" destOrd="0" presId="urn:microsoft.com/office/officeart/2005/8/layout/radial6"/>
    <dgm:cxn modelId="{3C3B483B-538C-47E0-B014-954A674E81FC}" type="presParOf" srcId="{E6DD7223-2EE9-4F7A-A9F0-10DBAB7A3097}" destId="{DA2C6E9A-CB15-4E70-8B6A-DEC1888BA486}" srcOrd="5" destOrd="0" presId="urn:microsoft.com/office/officeart/2005/8/layout/radial6"/>
    <dgm:cxn modelId="{5FF5AD38-8842-4E5F-B932-9A097C1F19B8}" type="presParOf" srcId="{E6DD7223-2EE9-4F7A-A9F0-10DBAB7A3097}" destId="{2B8D84B8-8517-478A-8008-CB27A4BFCEF2}" srcOrd="6" destOrd="0" presId="urn:microsoft.com/office/officeart/2005/8/layout/radial6"/>
    <dgm:cxn modelId="{BF142616-29CA-4483-B76F-799DA111443F}" type="presParOf" srcId="{E6DD7223-2EE9-4F7A-A9F0-10DBAB7A3097}" destId="{38B1CA25-2234-48DB-8EE4-606AA7A35DEA}" srcOrd="7" destOrd="0" presId="urn:microsoft.com/office/officeart/2005/8/layout/radial6"/>
    <dgm:cxn modelId="{07F0A57E-2DC0-4972-9361-0F2E64D6EF54}" type="presParOf" srcId="{E6DD7223-2EE9-4F7A-A9F0-10DBAB7A3097}" destId="{DCE72243-5F10-47A2-8EE9-A4F870699955}" srcOrd="8" destOrd="0" presId="urn:microsoft.com/office/officeart/2005/8/layout/radial6"/>
    <dgm:cxn modelId="{88ACB6DD-4AB4-4EA3-ADF7-AD8E486F89A1}" type="presParOf" srcId="{E6DD7223-2EE9-4F7A-A9F0-10DBAB7A3097}" destId="{868FFA34-3AD1-4B05-BD1B-E01AB622AC5E}" srcOrd="9" destOrd="0" presId="urn:microsoft.com/office/officeart/2005/8/layout/radial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21EC8-00DE-4122-8191-AC2FD7A5C36E}">
      <dsp:nvSpPr>
        <dsp:cNvPr id="0" name=""/>
        <dsp:cNvSpPr/>
      </dsp:nvSpPr>
      <dsp:spPr>
        <a:xfrm>
          <a:off x="2242672" y="1611"/>
          <a:ext cx="1131278" cy="73533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Religion </a:t>
          </a:r>
          <a:endParaRPr lang="en-GB" sz="1600" b="1" kern="1200" dirty="0"/>
        </a:p>
      </dsp:txBody>
      <dsp:txXfrm>
        <a:off x="2278568" y="37507"/>
        <a:ext cx="1059486" cy="663538"/>
      </dsp:txXfrm>
    </dsp:sp>
    <dsp:sp modelId="{261B81C4-BB10-4D75-B062-C835CF1BC009}">
      <dsp:nvSpPr>
        <dsp:cNvPr id="0" name=""/>
        <dsp:cNvSpPr/>
      </dsp:nvSpPr>
      <dsp:spPr>
        <a:xfrm>
          <a:off x="1593412" y="369276"/>
          <a:ext cx="2429798" cy="2429798"/>
        </a:xfrm>
        <a:custGeom>
          <a:avLst/>
          <a:gdLst/>
          <a:ahLst/>
          <a:cxnLst/>
          <a:rect l="0" t="0" r="0" b="0"/>
          <a:pathLst>
            <a:path>
              <a:moveTo>
                <a:pt x="1788688" y="144036"/>
              </a:moveTo>
              <a:arcTo wR="1214899" hR="1214899" stAng="17890995" swAng="2625956"/>
            </a:path>
          </a:pathLst>
        </a:custGeom>
        <a:noFill/>
        <a:ln w="9525" cap="flat" cmpd="sng" algn="ctr">
          <a:solidFill>
            <a:schemeClr val="accent5">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28F28AF-37A5-4084-A805-5C05CC551EC1}">
      <dsp:nvSpPr>
        <dsp:cNvPr id="0" name=""/>
        <dsp:cNvSpPr/>
      </dsp:nvSpPr>
      <dsp:spPr>
        <a:xfrm>
          <a:off x="3457572" y="1216510"/>
          <a:ext cx="1131278" cy="735330"/>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Morality</a:t>
          </a:r>
          <a:endParaRPr lang="en-GB" sz="1600" b="1" kern="1200" dirty="0"/>
        </a:p>
      </dsp:txBody>
      <dsp:txXfrm>
        <a:off x="3493468" y="1252406"/>
        <a:ext cx="1059486" cy="663538"/>
      </dsp:txXfrm>
    </dsp:sp>
    <dsp:sp modelId="{C782EA51-BDBA-49D9-B4E0-9A64C88E21C8}">
      <dsp:nvSpPr>
        <dsp:cNvPr id="0" name=""/>
        <dsp:cNvSpPr/>
      </dsp:nvSpPr>
      <dsp:spPr>
        <a:xfrm>
          <a:off x="1593412" y="369276"/>
          <a:ext cx="2429798" cy="2429798"/>
        </a:xfrm>
        <a:custGeom>
          <a:avLst/>
          <a:gdLst/>
          <a:ahLst/>
          <a:cxnLst/>
          <a:rect l="0" t="0" r="0" b="0"/>
          <a:pathLst>
            <a:path>
              <a:moveTo>
                <a:pt x="2370003" y="1591348"/>
              </a:moveTo>
              <a:arcTo wR="1214899" hR="1214899" stAng="1083049" swAng="2625956"/>
            </a:path>
          </a:pathLst>
        </a:custGeom>
        <a:noFill/>
        <a:ln w="9525" cap="flat" cmpd="sng" algn="ctr">
          <a:solidFill>
            <a:schemeClr val="accent5">
              <a:hueOff val="-3311292"/>
              <a:satOff val="13270"/>
              <a:lumOff val="2876"/>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D830294-8ADE-4068-BB8E-F1A856C577EB}">
      <dsp:nvSpPr>
        <dsp:cNvPr id="0" name=""/>
        <dsp:cNvSpPr/>
      </dsp:nvSpPr>
      <dsp:spPr>
        <a:xfrm>
          <a:off x="2242672" y="2431409"/>
          <a:ext cx="1131278" cy="735330"/>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Psychology</a:t>
          </a:r>
          <a:endParaRPr lang="en-GB" sz="1600" b="1" kern="1200" dirty="0"/>
        </a:p>
      </dsp:txBody>
      <dsp:txXfrm>
        <a:off x="2278568" y="2467305"/>
        <a:ext cx="1059486" cy="663538"/>
      </dsp:txXfrm>
    </dsp:sp>
    <dsp:sp modelId="{86E262A8-DC9F-4D1C-A41E-0E0D7ED07CE7}">
      <dsp:nvSpPr>
        <dsp:cNvPr id="0" name=""/>
        <dsp:cNvSpPr/>
      </dsp:nvSpPr>
      <dsp:spPr>
        <a:xfrm>
          <a:off x="1593412" y="369276"/>
          <a:ext cx="2429798" cy="2429798"/>
        </a:xfrm>
        <a:custGeom>
          <a:avLst/>
          <a:gdLst/>
          <a:ahLst/>
          <a:cxnLst/>
          <a:rect l="0" t="0" r="0" b="0"/>
          <a:pathLst>
            <a:path>
              <a:moveTo>
                <a:pt x="641110" y="2285762"/>
              </a:moveTo>
              <a:arcTo wR="1214899" hR="1214899" stAng="7090995" swAng="2625956"/>
            </a:path>
          </a:pathLst>
        </a:custGeom>
        <a:noFill/>
        <a:ln w="9525" cap="flat" cmpd="sng" algn="ctr">
          <a:solidFill>
            <a:schemeClr val="accent5">
              <a:hueOff val="-6622584"/>
              <a:satOff val="26541"/>
              <a:lumOff val="5752"/>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DBA3AE8E-435B-4236-A017-77195D235974}">
      <dsp:nvSpPr>
        <dsp:cNvPr id="0" name=""/>
        <dsp:cNvSpPr/>
      </dsp:nvSpPr>
      <dsp:spPr>
        <a:xfrm>
          <a:off x="1027773" y="1216510"/>
          <a:ext cx="1131278" cy="73533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Cognition</a:t>
          </a:r>
          <a:endParaRPr lang="en-GB" sz="1600" b="1" kern="1200" dirty="0"/>
        </a:p>
      </dsp:txBody>
      <dsp:txXfrm>
        <a:off x="1063669" y="1252406"/>
        <a:ext cx="1059486" cy="663538"/>
      </dsp:txXfrm>
    </dsp:sp>
    <dsp:sp modelId="{89794047-1F64-4E28-AE1E-1196425A8768}">
      <dsp:nvSpPr>
        <dsp:cNvPr id="0" name=""/>
        <dsp:cNvSpPr/>
      </dsp:nvSpPr>
      <dsp:spPr>
        <a:xfrm>
          <a:off x="1593412" y="369276"/>
          <a:ext cx="2429798" cy="2429798"/>
        </a:xfrm>
        <a:custGeom>
          <a:avLst/>
          <a:gdLst/>
          <a:ahLst/>
          <a:cxnLst/>
          <a:rect l="0" t="0" r="0" b="0"/>
          <a:pathLst>
            <a:path>
              <a:moveTo>
                <a:pt x="59794" y="838450"/>
              </a:moveTo>
              <a:arcTo wR="1214899" hR="1214899" stAng="11883049" swAng="2625956"/>
            </a:path>
          </a:pathLst>
        </a:custGeom>
        <a:noFill/>
        <a:ln w="9525" cap="flat" cmpd="sng" algn="ctr">
          <a:solidFill>
            <a:schemeClr val="accent5">
              <a:hueOff val="-9933876"/>
              <a:satOff val="39811"/>
              <a:lumOff val="8628"/>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FFA34-3AD1-4B05-BD1B-E01AB622AC5E}">
      <dsp:nvSpPr>
        <dsp:cNvPr id="0" name=""/>
        <dsp:cNvSpPr/>
      </dsp:nvSpPr>
      <dsp:spPr>
        <a:xfrm>
          <a:off x="955981" y="371677"/>
          <a:ext cx="2480523" cy="2480523"/>
        </a:xfrm>
        <a:prstGeom prst="blockArc">
          <a:avLst>
            <a:gd name="adj1" fmla="val 9000000"/>
            <a:gd name="adj2" fmla="val 16200000"/>
            <a:gd name="adj3" fmla="val 4637"/>
          </a:avLst>
        </a:prstGeom>
        <a:gradFill rotWithShape="0">
          <a:gsLst>
            <a:gs pos="0">
              <a:srgbClr val="FF6600"/>
            </a:gs>
            <a:gs pos="49000">
              <a:srgbClr val="FF6600"/>
            </a:gs>
            <a:gs pos="100000">
              <a:srgbClr val="00B0F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B8D84B8-8517-478A-8008-CB27A4BFCEF2}">
      <dsp:nvSpPr>
        <dsp:cNvPr id="0" name=""/>
        <dsp:cNvSpPr/>
      </dsp:nvSpPr>
      <dsp:spPr>
        <a:xfrm>
          <a:off x="955981" y="371677"/>
          <a:ext cx="2480523" cy="2480523"/>
        </a:xfrm>
        <a:prstGeom prst="blockArc">
          <a:avLst>
            <a:gd name="adj1" fmla="val 1800000"/>
            <a:gd name="adj2" fmla="val 9000000"/>
            <a:gd name="adj3" fmla="val 4637"/>
          </a:avLst>
        </a:prstGeom>
        <a:gradFill flip="none" rotWithShape="1">
          <a:gsLst>
            <a:gs pos="0">
              <a:srgbClr val="FF6600"/>
            </a:gs>
            <a:gs pos="27000">
              <a:srgbClr val="FF6600"/>
            </a:gs>
            <a:gs pos="100000">
              <a:srgbClr val="00FF00"/>
            </a:gs>
          </a:gsLst>
          <a:lin ang="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43A2C8-3F2D-4347-B751-DDC7064839C2}">
      <dsp:nvSpPr>
        <dsp:cNvPr id="0" name=""/>
        <dsp:cNvSpPr/>
      </dsp:nvSpPr>
      <dsp:spPr>
        <a:xfrm>
          <a:off x="955981" y="371677"/>
          <a:ext cx="2480523" cy="2480523"/>
        </a:xfrm>
        <a:prstGeom prst="blockArc">
          <a:avLst>
            <a:gd name="adj1" fmla="val 16200000"/>
            <a:gd name="adj2" fmla="val 1800000"/>
            <a:gd name="adj3" fmla="val 4637"/>
          </a:avLst>
        </a:prstGeom>
        <a:gradFill rotWithShape="0">
          <a:gsLst>
            <a:gs pos="0">
              <a:srgbClr val="00FF00"/>
            </a:gs>
            <a:gs pos="29000">
              <a:srgbClr val="00FF00"/>
            </a:gs>
            <a:gs pos="100000">
              <a:srgbClr val="00B0F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FAA31ED-C23D-4748-A3A0-5E6135099E54}">
      <dsp:nvSpPr>
        <dsp:cNvPr id="0" name=""/>
        <dsp:cNvSpPr/>
      </dsp:nvSpPr>
      <dsp:spPr>
        <a:xfrm>
          <a:off x="1625734" y="1041430"/>
          <a:ext cx="1141017" cy="1141017"/>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altLang="zh-CN" sz="1300" b="1" kern="1200" dirty="0" smtClean="0"/>
            <a:t>The Hundred Schools of Thoughts</a:t>
          </a:r>
          <a:endParaRPr lang="zh-CN" altLang="en-US" sz="1300" b="1" kern="1200" dirty="0"/>
        </a:p>
      </dsp:txBody>
      <dsp:txXfrm>
        <a:off x="1792832" y="1208528"/>
        <a:ext cx="806821" cy="806821"/>
      </dsp:txXfrm>
    </dsp:sp>
    <dsp:sp modelId="{350FC779-A4B6-40A4-80E2-8969C383EB70}">
      <dsp:nvSpPr>
        <dsp:cNvPr id="0" name=""/>
        <dsp:cNvSpPr/>
      </dsp:nvSpPr>
      <dsp:spPr>
        <a:xfrm>
          <a:off x="1796887" y="1075"/>
          <a:ext cx="798711" cy="79871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altLang="zh-CN" sz="1000" b="1" kern="1200" dirty="0" smtClean="0"/>
            <a:t>Buddhism</a:t>
          </a:r>
          <a:endParaRPr lang="zh-CN" altLang="en-US" sz="1000" b="1" kern="1200" dirty="0"/>
        </a:p>
      </dsp:txBody>
      <dsp:txXfrm>
        <a:off x="1913856" y="118044"/>
        <a:ext cx="564773" cy="564773"/>
      </dsp:txXfrm>
    </dsp:sp>
    <dsp:sp modelId="{6DB3FCC0-D9C9-4757-A26B-0D51E625D3DF}">
      <dsp:nvSpPr>
        <dsp:cNvPr id="0" name=""/>
        <dsp:cNvSpPr/>
      </dsp:nvSpPr>
      <dsp:spPr>
        <a:xfrm>
          <a:off x="2846084" y="1818337"/>
          <a:ext cx="798711" cy="798711"/>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altLang="zh-CN" sz="1000" b="1" kern="1200" dirty="0" smtClean="0"/>
            <a:t>Daoism</a:t>
          </a:r>
          <a:endParaRPr lang="zh-CN" altLang="en-US" sz="1000" b="1" kern="1200" dirty="0"/>
        </a:p>
      </dsp:txBody>
      <dsp:txXfrm>
        <a:off x="2963053" y="1935306"/>
        <a:ext cx="564773" cy="564773"/>
      </dsp:txXfrm>
    </dsp:sp>
    <dsp:sp modelId="{38B1CA25-2234-48DB-8EE4-606AA7A35DEA}">
      <dsp:nvSpPr>
        <dsp:cNvPr id="0" name=""/>
        <dsp:cNvSpPr/>
      </dsp:nvSpPr>
      <dsp:spPr>
        <a:xfrm>
          <a:off x="747690" y="1818337"/>
          <a:ext cx="798711" cy="798711"/>
        </a:xfrm>
        <a:prstGeom prst="ellipse">
          <a:avLst/>
        </a:prstGeom>
        <a:solidFill>
          <a:srgbClr val="FF660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altLang="zh-CN" sz="1000" b="1" kern="1200" dirty="0" smtClean="0"/>
            <a:t>Confucius </a:t>
          </a:r>
          <a:endParaRPr lang="zh-CN" altLang="en-US" sz="1000" b="1" kern="1200" dirty="0"/>
        </a:p>
      </dsp:txBody>
      <dsp:txXfrm>
        <a:off x="864659" y="1935306"/>
        <a:ext cx="564773" cy="564773"/>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EE2CA6-ED7B-4228-9DB3-580D793A6ECB}" type="datetimeFigureOut">
              <a:rPr lang="zh-CN" altLang="en-US" smtClean="0"/>
              <a:t>2015/11/26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9B235E-9563-4723-B7BD-58AFD3D07C59}" type="slidenum">
              <a:rPr lang="zh-CN" altLang="en-US" smtClean="0"/>
              <a:t>‹#›</a:t>
            </a:fld>
            <a:endParaRPr lang="zh-CN" altLang="en-US"/>
          </a:p>
        </p:txBody>
      </p:sp>
    </p:spTree>
    <p:extLst>
      <p:ext uri="{BB962C8B-B14F-4D97-AF65-F5344CB8AC3E}">
        <p14:creationId xmlns:p14="http://schemas.microsoft.com/office/powerpoint/2010/main" val="3994622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静中观心 （</a:t>
            </a:r>
            <a:r>
              <a:rPr lang="en-US" altLang="zh-CN" dirty="0" smtClean="0"/>
              <a:t>Heart-observation</a:t>
            </a:r>
            <a:r>
              <a:rPr lang="en-US" altLang="zh-CN" baseline="0" dirty="0" smtClean="0"/>
              <a:t> in Stillness</a:t>
            </a:r>
            <a:r>
              <a:rPr lang="zh-CN" altLang="en-US" dirty="0" smtClean="0"/>
              <a:t>）</a:t>
            </a:r>
            <a:r>
              <a:rPr lang="en-US" altLang="zh-CN" dirty="0" smtClean="0"/>
              <a:t/>
            </a:r>
            <a:br>
              <a:rPr lang="en-US" altLang="zh-CN" dirty="0" smtClean="0"/>
            </a:br>
            <a:r>
              <a:rPr lang="zh-CN" altLang="en-US" sz="1200" b="0" i="0" kern="1200" dirty="0" smtClean="0">
                <a:solidFill>
                  <a:schemeClr val="tx1"/>
                </a:solidFill>
                <a:effectLst/>
                <a:latin typeface="+mn-lt"/>
                <a:ea typeface="+mn-ea"/>
                <a:cs typeface="+mn-cs"/>
              </a:rPr>
              <a:t>“观自在”是观世音菩萨的另外一个名号，意思是说，只要你能观照自己，你能认识自己，你就可以自在了。</a:t>
            </a:r>
            <a:endParaRPr lang="zh-CN" altLang="en-US" dirty="0"/>
          </a:p>
        </p:txBody>
      </p:sp>
      <p:sp>
        <p:nvSpPr>
          <p:cNvPr id="4" name="灯片编号占位符 3"/>
          <p:cNvSpPr>
            <a:spLocks noGrp="1"/>
          </p:cNvSpPr>
          <p:nvPr>
            <p:ph type="sldNum" sz="quarter" idx="10"/>
          </p:nvPr>
        </p:nvSpPr>
        <p:spPr/>
        <p:txBody>
          <a:bodyPr/>
          <a:lstStyle/>
          <a:p>
            <a:fld id="{F49B235E-9563-4723-B7BD-58AFD3D07C59}" type="slidenum">
              <a:rPr lang="zh-CN" altLang="en-US" smtClean="0"/>
              <a:t>2</a:t>
            </a:fld>
            <a:endParaRPr lang="zh-CN" altLang="en-US"/>
          </a:p>
        </p:txBody>
      </p:sp>
    </p:spTree>
    <p:extLst>
      <p:ext uri="{BB962C8B-B14F-4D97-AF65-F5344CB8AC3E}">
        <p14:creationId xmlns:p14="http://schemas.microsoft.com/office/powerpoint/2010/main" val="3775098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t>To maximize the potential for </a:t>
            </a:r>
            <a:r>
              <a:rPr lang="en-US" altLang="zh-CN" sz="1200" dirty="0" err="1" smtClean="0"/>
              <a:t>counterflows</a:t>
            </a:r>
            <a:r>
              <a:rPr lang="en-US" altLang="zh-CN" sz="1200" dirty="0" smtClean="0"/>
              <a:t> in the future, it will be important to be overcome potential barriers that have served to restrict the exchange of knowledge from LMIC to HIC. These include dominant power structures, a comparative lack of research being conducted in LMIC, challenges associated with measuring </a:t>
            </a:r>
            <a:r>
              <a:rPr lang="en-US" altLang="zh-CN" sz="1200" dirty="0" err="1" smtClean="0"/>
              <a:t>counterflows</a:t>
            </a:r>
            <a:r>
              <a:rPr lang="en-US" altLang="zh-CN" sz="1200" dirty="0" smtClean="0"/>
              <a:t>, and prejudicial attitudes towards non-western approaches. Only if these barriers can be overcome, will opportunities emerge to realize a global mental health that is truly global in scope</a:t>
            </a:r>
            <a:endParaRPr lang="zh-CN" altLang="en-US" dirty="0"/>
          </a:p>
        </p:txBody>
      </p:sp>
      <p:sp>
        <p:nvSpPr>
          <p:cNvPr id="4" name="灯片编号占位符 3"/>
          <p:cNvSpPr>
            <a:spLocks noGrp="1"/>
          </p:cNvSpPr>
          <p:nvPr>
            <p:ph type="sldNum" sz="quarter" idx="10"/>
          </p:nvPr>
        </p:nvSpPr>
        <p:spPr/>
        <p:txBody>
          <a:bodyPr/>
          <a:lstStyle/>
          <a:p>
            <a:fld id="{F49B235E-9563-4723-B7BD-58AFD3D07C59}" type="slidenum">
              <a:rPr lang="zh-CN" altLang="en-US" smtClean="0"/>
              <a:t>16</a:t>
            </a:fld>
            <a:endParaRPr lang="zh-CN" altLang="en-US"/>
          </a:p>
        </p:txBody>
      </p:sp>
    </p:spTree>
    <p:extLst>
      <p:ext uri="{BB962C8B-B14F-4D97-AF65-F5344CB8AC3E}">
        <p14:creationId xmlns:p14="http://schemas.microsoft.com/office/powerpoint/2010/main" val="906169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t>To maximize the potential for </a:t>
            </a:r>
            <a:r>
              <a:rPr lang="en-US" altLang="zh-CN" sz="1200" dirty="0" err="1" smtClean="0"/>
              <a:t>counterflows</a:t>
            </a:r>
            <a:r>
              <a:rPr lang="en-US" altLang="zh-CN" sz="1200" dirty="0" smtClean="0"/>
              <a:t> in the future, it will be important to be overcome potential barriers that have served to restrict the exchange of knowledge from LMIC to HIC. These include dominant power structures, a comparative lack of research being conducted in LMIC, challenges associated with measuring </a:t>
            </a:r>
            <a:r>
              <a:rPr lang="en-US" altLang="zh-CN" sz="1200" dirty="0" err="1" smtClean="0"/>
              <a:t>counterflows</a:t>
            </a:r>
            <a:r>
              <a:rPr lang="en-US" altLang="zh-CN" sz="1200" dirty="0" smtClean="0"/>
              <a:t>, and prejudicial attitudes towards non-western approaches. Only if these barriers can be overcome, will opportunities emerge to realize a global mental health that is truly global in scope</a:t>
            </a:r>
            <a:endParaRPr lang="zh-CN" altLang="en-US" dirty="0"/>
          </a:p>
        </p:txBody>
      </p:sp>
      <p:sp>
        <p:nvSpPr>
          <p:cNvPr id="4" name="灯片编号占位符 3"/>
          <p:cNvSpPr>
            <a:spLocks noGrp="1"/>
          </p:cNvSpPr>
          <p:nvPr>
            <p:ph type="sldNum" sz="quarter" idx="10"/>
          </p:nvPr>
        </p:nvSpPr>
        <p:spPr/>
        <p:txBody>
          <a:bodyPr/>
          <a:lstStyle/>
          <a:p>
            <a:fld id="{F49B235E-9563-4723-B7BD-58AFD3D07C59}" type="slidenum">
              <a:rPr lang="zh-CN" altLang="en-US" smtClean="0"/>
              <a:t>17</a:t>
            </a:fld>
            <a:endParaRPr lang="zh-CN" altLang="en-US"/>
          </a:p>
        </p:txBody>
      </p:sp>
    </p:spTree>
    <p:extLst>
      <p:ext uri="{BB962C8B-B14F-4D97-AF65-F5344CB8AC3E}">
        <p14:creationId xmlns:p14="http://schemas.microsoft.com/office/powerpoint/2010/main" val="906169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‘The growing connectivity, integration, and interdependence between people across the world that is the defining feature of the process of globalisation can create great opportunities for progress. But this process of connection is only as good as the ideas that are shared… by collating and exchanging knowledge from across the world…’</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F49B235E-9563-4723-B7BD-58AFD3D07C59}" type="slidenum">
              <a:rPr lang="zh-CN" altLang="en-US" smtClean="0"/>
              <a:t>18</a:t>
            </a:fld>
            <a:endParaRPr lang="zh-CN" altLang="en-US"/>
          </a:p>
        </p:txBody>
      </p:sp>
    </p:spTree>
    <p:extLst>
      <p:ext uri="{BB962C8B-B14F-4D97-AF65-F5344CB8AC3E}">
        <p14:creationId xmlns:p14="http://schemas.microsoft.com/office/powerpoint/2010/main" val="90616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en-GB" altLang="zh-CN" sz="1800" b="1" dirty="0" smtClean="0"/>
              <a:t>Religious dimension </a:t>
            </a:r>
          </a:p>
          <a:p>
            <a:pPr lvl="1"/>
            <a:r>
              <a:rPr lang="en-GB" altLang="zh-CN" sz="1400" b="1" dirty="0" smtClean="0"/>
              <a:t>Buddhism Enlightenment </a:t>
            </a:r>
          </a:p>
          <a:p>
            <a:pPr lvl="1"/>
            <a:r>
              <a:rPr lang="en-GB" altLang="zh-CN" sz="1400" b="1" dirty="0" smtClean="0"/>
              <a:t>Overcome ‘suffering’</a:t>
            </a:r>
          </a:p>
          <a:p>
            <a:pPr lvl="0"/>
            <a:r>
              <a:rPr lang="en-GB" altLang="zh-CN" sz="1800" b="1" dirty="0" smtClean="0"/>
              <a:t>Moral dimension</a:t>
            </a:r>
          </a:p>
          <a:p>
            <a:pPr lvl="1"/>
            <a:r>
              <a:rPr lang="en-GB" altLang="zh-CN" sz="1400" b="1" dirty="0" smtClean="0"/>
              <a:t>See beyond ones’ own suffering</a:t>
            </a:r>
          </a:p>
          <a:p>
            <a:pPr lvl="1"/>
            <a:r>
              <a:rPr lang="en-GB" altLang="zh-CN" sz="1400" b="1" dirty="0" smtClean="0"/>
              <a:t>Ease the suffering of others</a:t>
            </a:r>
          </a:p>
          <a:p>
            <a:pPr lvl="0"/>
            <a:r>
              <a:rPr lang="en-GB" altLang="zh-CN" sz="1800" b="1" dirty="0" smtClean="0"/>
              <a:t>Psychological dimension</a:t>
            </a:r>
          </a:p>
          <a:p>
            <a:pPr lvl="1"/>
            <a:r>
              <a:rPr lang="en-GB" altLang="zh-CN" sz="1400" b="1" dirty="0" smtClean="0"/>
              <a:t>‘True balance’</a:t>
            </a:r>
          </a:p>
          <a:p>
            <a:pPr lvl="1"/>
            <a:r>
              <a:rPr lang="en-GB" altLang="zh-CN" sz="1400" b="1" dirty="0" smtClean="0"/>
              <a:t>Tame the ‘wild calf’ of the uncontrolled mind</a:t>
            </a:r>
          </a:p>
          <a:p>
            <a:pPr lvl="0"/>
            <a:r>
              <a:rPr lang="en-GB" altLang="zh-CN" sz="1800" b="1" dirty="0" smtClean="0"/>
              <a:t>Cognitive dimension</a:t>
            </a:r>
          </a:p>
          <a:p>
            <a:pPr lvl="1"/>
            <a:r>
              <a:rPr lang="en-GB" altLang="zh-CN" sz="1400" b="1" dirty="0" smtClean="0"/>
              <a:t>Understanding of ‘self’, phenomena and the world</a:t>
            </a:r>
          </a:p>
          <a:p>
            <a:pPr lvl="1"/>
            <a:r>
              <a:rPr lang="en-GB" altLang="zh-CN" sz="1400" b="1" dirty="0" smtClean="0"/>
              <a:t>Continuous cognitive transformation </a:t>
            </a:r>
            <a:br>
              <a:rPr lang="en-GB" altLang="zh-CN" sz="1400" b="1" dirty="0" smtClean="0"/>
            </a:br>
            <a:r>
              <a:rPr lang="en-US" altLang="zh-CN" sz="1200" b="0" i="0" kern="1200" dirty="0" smtClean="0">
                <a:solidFill>
                  <a:schemeClr val="tx1"/>
                </a:solidFill>
                <a:effectLst/>
                <a:latin typeface="+mn-lt"/>
                <a:ea typeface="+mn-ea"/>
                <a:cs typeface="+mn-cs"/>
              </a:rPr>
              <a:t>It reached China around the 1st century A.D., where Mahayana Buddhism later became the predominant school of thought, as many of its principles were compatible with the philosophies of Chinese scholars Lao </a:t>
            </a:r>
            <a:r>
              <a:rPr lang="en-US" altLang="zh-CN" sz="1200" b="0" i="0" kern="1200" dirty="0" err="1" smtClean="0">
                <a:solidFill>
                  <a:schemeClr val="tx1"/>
                </a:solidFill>
                <a:effectLst/>
                <a:latin typeface="+mn-lt"/>
                <a:ea typeface="+mn-ea"/>
                <a:cs typeface="+mn-cs"/>
              </a:rPr>
              <a:t>Tse</a:t>
            </a:r>
            <a:r>
              <a:rPr lang="en-US" altLang="zh-CN" sz="1200" b="0" i="0" kern="1200" dirty="0" smtClean="0">
                <a:solidFill>
                  <a:schemeClr val="tx1"/>
                </a:solidFill>
                <a:effectLst/>
                <a:latin typeface="+mn-lt"/>
                <a:ea typeface="+mn-ea"/>
                <a:cs typeface="+mn-cs"/>
              </a:rPr>
              <a:t> and Confucius. Several hundred years later, Buddhism spread to Korea and Japan, and towards Tibet.</a:t>
            </a:r>
          </a:p>
          <a:p>
            <a:pPr lvl="1"/>
            <a:r>
              <a:rPr lang="en-GB" altLang="zh-CN" sz="1400" b="1" dirty="0" smtClean="0"/>
              <a:t>http://www.buddhisttemple.ca/buddhism/timeline</a:t>
            </a:r>
          </a:p>
          <a:p>
            <a:endParaRPr lang="zh-CN" altLang="en-US" dirty="0"/>
          </a:p>
        </p:txBody>
      </p:sp>
      <p:sp>
        <p:nvSpPr>
          <p:cNvPr id="4" name="灯片编号占位符 3"/>
          <p:cNvSpPr>
            <a:spLocks noGrp="1"/>
          </p:cNvSpPr>
          <p:nvPr>
            <p:ph type="sldNum" sz="quarter" idx="10"/>
          </p:nvPr>
        </p:nvSpPr>
        <p:spPr/>
        <p:txBody>
          <a:bodyPr/>
          <a:lstStyle/>
          <a:p>
            <a:fld id="{F49B235E-9563-4723-B7BD-58AFD3D07C59}" type="slidenum">
              <a:rPr lang="zh-CN" altLang="en-US" smtClean="0"/>
              <a:t>4</a:t>
            </a:fld>
            <a:endParaRPr lang="zh-CN" altLang="en-US"/>
          </a:p>
        </p:txBody>
      </p:sp>
    </p:spTree>
    <p:extLst>
      <p:ext uri="{BB962C8B-B14F-4D97-AF65-F5344CB8AC3E}">
        <p14:creationId xmlns:p14="http://schemas.microsoft.com/office/powerpoint/2010/main" val="2948809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金文（今，“吟”）（心，表示惦记），表示口吟心忆。</a:t>
            </a:r>
            <a:r>
              <a:rPr lang="zh-CN" altLang="en-US" sz="1200" b="1" i="0" kern="1200" dirty="0" smtClean="0">
                <a:solidFill>
                  <a:schemeClr val="tx1"/>
                </a:solidFill>
                <a:effectLst/>
                <a:latin typeface="+mn-lt"/>
                <a:ea typeface="+mn-ea"/>
                <a:cs typeface="+mn-cs"/>
              </a:rPr>
              <a:t>造字本义：</a:t>
            </a:r>
            <a:r>
              <a:rPr lang="zh-CN" altLang="en-US" sz="1200" b="1" i="0" u="sng" kern="1200" dirty="0" smtClean="0">
                <a:solidFill>
                  <a:schemeClr val="tx1"/>
                </a:solidFill>
                <a:effectLst/>
                <a:latin typeface="+mn-lt"/>
                <a:ea typeface="+mn-ea"/>
                <a:cs typeface="+mn-cs"/>
              </a:rPr>
              <a:t>心中有所忆，口中有所吟</a:t>
            </a:r>
            <a:r>
              <a:rPr lang="zh-CN" altLang="en-US" sz="1200" b="0" i="0" kern="1200" dirty="0" smtClean="0">
                <a:solidFill>
                  <a:schemeClr val="tx1"/>
                </a:solidFill>
                <a:effectLst/>
                <a:latin typeface="+mn-lt"/>
                <a:ea typeface="+mn-ea"/>
                <a:cs typeface="+mn-cs"/>
              </a:rPr>
              <a:t>。</a:t>
            </a:r>
            <a:endParaRPr lang="en-US" altLang="zh-CN" sz="1200" b="0" i="0" kern="1200" dirty="0" smtClean="0">
              <a:solidFill>
                <a:schemeClr val="tx1"/>
              </a:solidFill>
              <a:effectLst/>
              <a:latin typeface="+mn-lt"/>
              <a:ea typeface="+mn-ea"/>
              <a:cs typeface="+mn-cs"/>
            </a:endParaRPr>
          </a:p>
          <a:p>
            <a:pPr marL="0" indent="0">
              <a:buNone/>
            </a:pPr>
            <a:r>
              <a:rPr lang="zh-CN" altLang="en-US" dirty="0" smtClean="0"/>
              <a:t>阴阳消长：一个整体（事物，思想，精神）中阴阳两部分的消长关系（相互制约转化）。</a:t>
            </a:r>
            <a:endParaRPr lang="en-US" altLang="zh-CN" dirty="0" smtClean="0"/>
          </a:p>
          <a:p>
            <a:pPr>
              <a:buFontTx/>
              <a:buChar char="-"/>
            </a:pPr>
            <a:r>
              <a:rPr lang="zh-CN" altLang="en-US" dirty="0" smtClean="0"/>
              <a:t>易经，变化，阴阳消长，变化是时时现象，不变是恒常规律</a:t>
            </a:r>
            <a:r>
              <a:rPr lang="en-US" altLang="zh-CN" dirty="0" smtClean="0"/>
              <a:t/>
            </a:r>
            <a:br>
              <a:rPr lang="en-US" altLang="zh-CN" dirty="0" smtClean="0"/>
            </a:br>
            <a:r>
              <a:rPr lang="en-US" altLang="zh-CN" dirty="0" smtClean="0"/>
              <a:t/>
            </a:r>
            <a:br>
              <a:rPr lang="en-US" altLang="zh-CN" dirty="0" smtClean="0"/>
            </a:br>
            <a:r>
              <a:rPr lang="zh-CN" altLang="en-US" dirty="0" smtClean="0"/>
              <a:t>两种观念共同塑造中华民族伦理道德佛教的慈悲观和孔子的仁学观，都是关于人类伦理道德建设的根本性观念，是关于人性修养上的基本目标和要求。</a:t>
            </a:r>
            <a:endParaRPr lang="en-US" altLang="zh-CN" dirty="0" smtClean="0"/>
          </a:p>
          <a:p>
            <a:pPr>
              <a:buFontTx/>
              <a:buChar char="-"/>
            </a:pPr>
            <a:endParaRPr lang="en-US" altLang="zh-CN" dirty="0" smtClean="0"/>
          </a:p>
          <a:p>
            <a:pPr marL="0" indent="0">
              <a:buNone/>
            </a:pPr>
            <a:r>
              <a:rPr lang="zh-CN" altLang="en-US" dirty="0" smtClean="0"/>
              <a:t>大慈与一切众生乐，大悲拔一切众生苦。大慈以喜乐因缘与众生，大悲以利苦因缘与众生。”“慈”是慈爱众生，给予快乐，“悲”是悲悯众生，拔除痛苦，二者合称为慈悲。简言之，慈悲就是“与乐拔苦”</a:t>
            </a:r>
            <a:endParaRPr lang="en-US" altLang="zh-CN" dirty="0" smtClean="0"/>
          </a:p>
          <a:p>
            <a:pPr marL="0" indent="0">
              <a:buNone/>
            </a:pPr>
            <a:endParaRPr lang="en-US" altLang="zh-CN" dirty="0" smtClean="0"/>
          </a:p>
          <a:p>
            <a:pPr marL="0" indent="0">
              <a:buNone/>
            </a:pPr>
            <a:r>
              <a:rPr lang="zh-CN" altLang="en-US" dirty="0" smtClean="0"/>
              <a:t>孔子的仁学观是孔子思想体系的核心价值。孔子将“仁”的观念系统化，铸造起以“仁”为核心的哲学范畴</a:t>
            </a:r>
            <a:r>
              <a:rPr lang="en-US" altLang="zh-CN" dirty="0" smtClean="0"/>
              <a:t>——</a:t>
            </a:r>
            <a:r>
              <a:rPr lang="zh-CN" altLang="en-US" dirty="0" smtClean="0"/>
              <a:t>即“仁学观”，成为儒学和中华民族伦理道德的根本观念导向。 “仁”，即“爱人”，这是一种博大的同情心和爱心，它既是一种生命的相互感通，是人、我、群、己之间的普通联系与相互关照，又是一种主体内在的意识自觉，是可以自己决定的道德自律和价值追求。儒家通过推广这种具有崇高道德价值的“仁爱之心”，提升人的精神，使之超脱寻常的人与我、物与我之别，从而达到“天人合一”的理想境界。</a:t>
            </a:r>
            <a:endParaRPr lang="en-US" altLang="zh-CN" dirty="0" smtClean="0"/>
          </a:p>
          <a:p>
            <a:pPr marL="0" indent="0">
              <a:buNone/>
            </a:pPr>
            <a:r>
              <a:rPr lang="zh-CN" altLang="en-US" dirty="0" smtClean="0"/>
              <a:t>大乘佛教认为，没有广大众生的解脱，就没有个人真正的解脱。只有求得所有众生得到解脱，才能使自身得到彻底的解脱。这是大乘佛教慈悲救苦的菩萨行的最高要求。佛教的这种慈爱众生、同情众生、帮助众生、解救众生苦难的观念，对中国古代中华民族伦理道德的形成，产生了巨大的影响。</a:t>
            </a:r>
            <a:endParaRPr lang="en-US" altLang="zh-CN" dirty="0" smtClean="0"/>
          </a:p>
          <a:p>
            <a:pPr marL="0" indent="0">
              <a:buNone/>
            </a:pPr>
            <a:r>
              <a:rPr lang="zh-CN" altLang="en-US" dirty="0" smtClean="0"/>
              <a:t>要求修行者要认识到世界万事万物都是因缘和合而生，一切现象都是各种条件和合形成的假相，是没有自性的，在本质上是空的</a:t>
            </a:r>
            <a:endParaRPr lang="en-US" altLang="zh-CN" dirty="0" smtClean="0"/>
          </a:p>
          <a:p>
            <a:pPr marL="0" indent="0">
              <a:buNone/>
            </a:pPr>
            <a:endParaRPr lang="en-US" altLang="zh-CN" dirty="0" smtClean="0"/>
          </a:p>
          <a:p>
            <a:r>
              <a:rPr lang="en-US" altLang="zh-CN" sz="1200" b="0" i="0" kern="1200" dirty="0" smtClean="0">
                <a:solidFill>
                  <a:schemeClr val="tx1"/>
                </a:solidFill>
                <a:effectLst/>
                <a:latin typeface="+mn-lt"/>
                <a:ea typeface="+mn-ea"/>
                <a:cs typeface="+mn-cs"/>
              </a:rPr>
              <a:t/>
            </a:r>
            <a:br>
              <a:rPr lang="en-US" altLang="zh-CN"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https://books.google.co.uk/books?id=N5aPlu9kKmoC&amp;pg=PA30&amp;lpg=PA30&amp;dq=%E6%AD%A3%E5%BF%B5+%E8%80%81%E5%AD%90&amp;source=bl&amp;ots=HDQaBxR4OO&amp;sig=RrN7VytGlGAvykjbillzd_QSdQE&amp;hl=en&amp;sa=X&amp;ved=0CFsQ6AEwCWoVChMIqsO5y7iQyQIVxVkaCh1cwQRJ#v=onepage&amp;q=%E6%AD%A3%E5%BF%B5%20%E8%80%81%E5%AD%90&amp;f=false</a:t>
            </a:r>
          </a:p>
          <a:p>
            <a:r>
              <a:rPr lang="en-US" altLang="zh-CN" sz="1200" b="0" i="0" kern="1200" dirty="0" smtClean="0">
                <a:solidFill>
                  <a:schemeClr val="tx1"/>
                </a:solidFill>
                <a:effectLst/>
                <a:latin typeface="+mn-lt"/>
                <a:ea typeface="+mn-ea"/>
                <a:cs typeface="+mn-cs"/>
              </a:rPr>
              <a:t>http://www.zgfoxue.com/news/8438867.html</a:t>
            </a:r>
          </a:p>
          <a:p>
            <a:r>
              <a:rPr lang="en-US" altLang="zh-CN" sz="1200" b="0" i="0" kern="1200" dirty="0" smtClean="0">
                <a:solidFill>
                  <a:schemeClr val="tx1"/>
                </a:solidFill>
                <a:effectLst/>
                <a:latin typeface="+mn-lt"/>
                <a:ea typeface="+mn-ea"/>
                <a:cs typeface="+mn-cs"/>
              </a:rPr>
              <a:t>https://zh.wikipedia.org/wiki/%E4%B8%AD%E5%9B%BD%E5%93%B2%E5%AD%A6</a:t>
            </a:r>
          </a:p>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F49B235E-9563-4723-B7BD-58AFD3D07C59}" type="slidenum">
              <a:rPr lang="zh-CN" altLang="en-US" smtClean="0"/>
              <a:t>5</a:t>
            </a:fld>
            <a:endParaRPr lang="zh-CN" altLang="en-US"/>
          </a:p>
        </p:txBody>
      </p:sp>
    </p:spTree>
    <p:extLst>
      <p:ext uri="{BB962C8B-B14F-4D97-AF65-F5344CB8AC3E}">
        <p14:creationId xmlns:p14="http://schemas.microsoft.com/office/powerpoint/2010/main" val="1595958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金文（今，“吟”）（心，表示惦记），表示口吟心忆。</a:t>
            </a:r>
            <a:r>
              <a:rPr lang="zh-CN" altLang="en-US" sz="1200" b="1" i="0" kern="1200" dirty="0" smtClean="0">
                <a:solidFill>
                  <a:schemeClr val="tx1"/>
                </a:solidFill>
                <a:effectLst/>
                <a:latin typeface="+mn-lt"/>
                <a:ea typeface="+mn-ea"/>
                <a:cs typeface="+mn-cs"/>
              </a:rPr>
              <a:t>造字本义：</a:t>
            </a:r>
            <a:r>
              <a:rPr lang="zh-CN" altLang="en-US" sz="1200" b="1" i="0" u="sng" kern="1200" dirty="0" smtClean="0">
                <a:solidFill>
                  <a:schemeClr val="tx1"/>
                </a:solidFill>
                <a:effectLst/>
                <a:latin typeface="+mn-lt"/>
                <a:ea typeface="+mn-ea"/>
                <a:cs typeface="+mn-cs"/>
              </a:rPr>
              <a:t>心中有所忆，口中有所吟</a:t>
            </a:r>
            <a:r>
              <a:rPr lang="zh-CN" altLang="en-US" sz="1200" b="0" i="0" kern="1200" dirty="0" smtClean="0">
                <a:solidFill>
                  <a:schemeClr val="tx1"/>
                </a:solidFill>
                <a:effectLst/>
                <a:latin typeface="+mn-lt"/>
                <a:ea typeface="+mn-ea"/>
                <a:cs typeface="+mn-cs"/>
              </a:rPr>
              <a:t>。</a:t>
            </a:r>
            <a:endParaRPr lang="en-US" altLang="zh-CN" sz="1200" b="0" i="0" kern="1200" dirty="0" smtClean="0">
              <a:solidFill>
                <a:schemeClr val="tx1"/>
              </a:solidFill>
              <a:effectLst/>
              <a:latin typeface="+mn-lt"/>
              <a:ea typeface="+mn-ea"/>
              <a:cs typeface="+mn-cs"/>
            </a:endParaRPr>
          </a:p>
          <a:p>
            <a:pPr marL="0" indent="0">
              <a:buNone/>
            </a:pPr>
            <a:r>
              <a:rPr lang="zh-CN" altLang="en-US" dirty="0" smtClean="0"/>
              <a:t>阴阳消长：一个整体（事物，思想，精神）中阴阳两部分的消长关系（相互制约转化）。</a:t>
            </a:r>
            <a:endParaRPr lang="en-US" altLang="zh-CN" dirty="0" smtClean="0"/>
          </a:p>
          <a:p>
            <a:pPr>
              <a:buFontTx/>
              <a:buChar char="-"/>
            </a:pPr>
            <a:r>
              <a:rPr lang="zh-CN" altLang="en-US" dirty="0" smtClean="0"/>
              <a:t>易经，变化，阴阳消长，变化是时时现象，不变是恒常规律</a:t>
            </a:r>
            <a:r>
              <a:rPr lang="en-US" altLang="zh-CN" dirty="0" smtClean="0"/>
              <a:t/>
            </a:r>
            <a:br>
              <a:rPr lang="en-US" altLang="zh-CN" dirty="0" smtClean="0"/>
            </a:br>
            <a:r>
              <a:rPr lang="en-US" altLang="zh-CN" dirty="0" smtClean="0"/>
              <a:t/>
            </a:r>
            <a:br>
              <a:rPr lang="en-US" altLang="zh-CN" dirty="0" smtClean="0"/>
            </a:br>
            <a:r>
              <a:rPr lang="zh-CN" altLang="en-US" dirty="0" smtClean="0"/>
              <a:t>两种观念共同塑造中华民族伦理道德佛教的慈悲观和孔子的仁学观，都是关于人类伦理道德建设的根本性观念，是关于人性修养上的基本目标和要求。</a:t>
            </a:r>
            <a:endParaRPr lang="en-US" altLang="zh-CN" dirty="0" smtClean="0"/>
          </a:p>
          <a:p>
            <a:pPr>
              <a:buFontTx/>
              <a:buChar char="-"/>
            </a:pPr>
            <a:endParaRPr lang="en-US" altLang="zh-CN" dirty="0" smtClean="0"/>
          </a:p>
          <a:p>
            <a:pPr marL="0" indent="0">
              <a:buNone/>
            </a:pPr>
            <a:r>
              <a:rPr lang="zh-CN" altLang="en-US" dirty="0" smtClean="0"/>
              <a:t>大慈与一切众生乐，大悲拔一切众生苦。大慈以喜乐因缘与众生，大悲以利苦因缘与众生。”“慈”是慈爱众生，给予快乐，“悲”是悲悯众生，拔除痛苦，二者合称为慈悲。简言之，慈悲就是“与乐拔苦”</a:t>
            </a:r>
            <a:endParaRPr lang="en-US" altLang="zh-CN" dirty="0" smtClean="0"/>
          </a:p>
          <a:p>
            <a:pPr marL="0" indent="0">
              <a:buNone/>
            </a:pPr>
            <a:endParaRPr lang="en-US" altLang="zh-CN" dirty="0" smtClean="0"/>
          </a:p>
          <a:p>
            <a:pPr marL="0" indent="0">
              <a:buNone/>
            </a:pPr>
            <a:r>
              <a:rPr lang="zh-CN" altLang="en-US" dirty="0" smtClean="0"/>
              <a:t>孔子的仁学观是孔子思想体系的核心价值。孔子将“仁”的观念系统化，铸造起以“仁”为核心的哲学范畴</a:t>
            </a:r>
            <a:r>
              <a:rPr lang="en-US" altLang="zh-CN" dirty="0" smtClean="0"/>
              <a:t>——</a:t>
            </a:r>
            <a:r>
              <a:rPr lang="zh-CN" altLang="en-US" dirty="0" smtClean="0"/>
              <a:t>即“仁学观”，成为儒学和中华民族伦理道德的根本观念导向。 “仁”，即“爱人”，这是一种博大的同情心和爱心，它既是一种生命的相互感通，是人、我、群、己之间的普通联系与相互关照，又是一种主体内在的意识自觉，是可以自己决定的道德自律和价值追求。儒家通过推广这种具有崇高道德价值的“仁爱之心”，提升人的精神，使之超脱寻常的人与我、物与我之别，从而达到“天人合一”的理想境界。</a:t>
            </a:r>
            <a:endParaRPr lang="en-US" altLang="zh-CN" dirty="0" smtClean="0"/>
          </a:p>
          <a:p>
            <a:pPr marL="0" indent="0">
              <a:buNone/>
            </a:pPr>
            <a:r>
              <a:rPr lang="zh-CN" altLang="en-US" dirty="0" smtClean="0"/>
              <a:t>大乘佛教认为，没有广大众生的解脱，就没有个人真正的解脱。只有求得所有众生得到解脱，才能使自身得到彻底的解脱。这是大乘佛教慈悲救苦的菩萨行的最高要求。佛教的这种慈爱众生、同情众生、帮助众生、解救众生苦难的观念，对中国古代中华民族伦理道德的形成，产生了巨大的影响。</a:t>
            </a:r>
            <a:endParaRPr lang="en-US" altLang="zh-CN" dirty="0" smtClean="0"/>
          </a:p>
          <a:p>
            <a:pPr marL="0" indent="0">
              <a:buNone/>
            </a:pPr>
            <a:r>
              <a:rPr lang="zh-CN" altLang="en-US" dirty="0" smtClean="0"/>
              <a:t>要求修行者要认识到世界万事万物都是因缘和合而生，一切现象都是各种条件和合形成的假相，是没有自性的，在本质上是空的</a:t>
            </a:r>
            <a:endParaRPr lang="en-US" altLang="zh-CN" dirty="0" smtClean="0"/>
          </a:p>
          <a:p>
            <a:pPr marL="0" indent="0">
              <a:buNone/>
            </a:pPr>
            <a:endParaRPr lang="en-US" altLang="zh-CN" dirty="0" smtClean="0"/>
          </a:p>
          <a:p>
            <a:r>
              <a:rPr lang="en-US" altLang="zh-CN" sz="1200" b="0" i="0" kern="1200" dirty="0" smtClean="0">
                <a:solidFill>
                  <a:schemeClr val="tx1"/>
                </a:solidFill>
                <a:effectLst/>
                <a:latin typeface="+mn-lt"/>
                <a:ea typeface="+mn-ea"/>
                <a:cs typeface="+mn-cs"/>
              </a:rPr>
              <a:t/>
            </a:r>
            <a:br>
              <a:rPr lang="en-US" altLang="zh-CN"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https://books.google.co.uk/books?id=N5aPlu9kKmoC&amp;pg=PA30&amp;lpg=PA30&amp;dq=%E6%AD%A3%E5%BF%B5+%E8%80%81%E5%AD%90&amp;source=bl&amp;ots=HDQaBxR4OO&amp;sig=RrN7VytGlGAvykjbillzd_QSdQE&amp;hl=en&amp;sa=X&amp;ved=0CFsQ6AEwCWoVChMIqsO5y7iQyQIVxVkaCh1cwQRJ#v=onepage&amp;q=%E6%AD%A3%E5%BF%B5%20%E8%80%81%E5%AD%90&amp;f=false</a:t>
            </a:r>
          </a:p>
          <a:p>
            <a:r>
              <a:rPr lang="en-US" altLang="zh-CN" sz="1200" b="0" i="0" kern="1200" dirty="0" smtClean="0">
                <a:solidFill>
                  <a:schemeClr val="tx1"/>
                </a:solidFill>
                <a:effectLst/>
                <a:latin typeface="+mn-lt"/>
                <a:ea typeface="+mn-ea"/>
                <a:cs typeface="+mn-cs"/>
              </a:rPr>
              <a:t>http://www.zgfoxue.com/news/8438867.html</a:t>
            </a:r>
          </a:p>
          <a:p>
            <a:r>
              <a:rPr lang="en-US" altLang="zh-CN" sz="1200" b="0" i="0" kern="1200" dirty="0" smtClean="0">
                <a:solidFill>
                  <a:schemeClr val="tx1"/>
                </a:solidFill>
                <a:effectLst/>
                <a:latin typeface="+mn-lt"/>
                <a:ea typeface="+mn-ea"/>
                <a:cs typeface="+mn-cs"/>
              </a:rPr>
              <a:t>https://zh.wikipedia.org/wiki/%E4%B8%AD%E5%9B%BD%E5%93%B2%E5%AD%A6</a:t>
            </a:r>
          </a:p>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F49B235E-9563-4723-B7BD-58AFD3D07C59}" type="slidenum">
              <a:rPr lang="zh-CN" altLang="en-US" smtClean="0"/>
              <a:t>6</a:t>
            </a:fld>
            <a:endParaRPr lang="zh-CN" altLang="en-US"/>
          </a:p>
        </p:txBody>
      </p:sp>
    </p:spTree>
    <p:extLst>
      <p:ext uri="{BB962C8B-B14F-4D97-AF65-F5344CB8AC3E}">
        <p14:creationId xmlns:p14="http://schemas.microsoft.com/office/powerpoint/2010/main" val="1595958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Mindfulness Based Therapies are an effective treatment for a variety of psychological problems, and are especially effective for reducing anxiety, depression, and stress (</a:t>
            </a:r>
            <a:r>
              <a:rPr lang="en-US" altLang="zh-CN" dirty="0" err="1" smtClean="0"/>
              <a:t>Khoury</a:t>
            </a:r>
            <a:r>
              <a:rPr lang="en-US" altLang="zh-CN" dirty="0" smtClean="0"/>
              <a:t> et al., 2013).</a:t>
            </a:r>
          </a:p>
          <a:p>
            <a:endParaRPr lang="zh-CN" altLang="en-US" dirty="0"/>
          </a:p>
        </p:txBody>
      </p:sp>
      <p:sp>
        <p:nvSpPr>
          <p:cNvPr id="4" name="灯片编号占位符 3"/>
          <p:cNvSpPr>
            <a:spLocks noGrp="1"/>
          </p:cNvSpPr>
          <p:nvPr>
            <p:ph type="sldNum" sz="quarter" idx="10"/>
          </p:nvPr>
        </p:nvSpPr>
        <p:spPr/>
        <p:txBody>
          <a:bodyPr/>
          <a:lstStyle/>
          <a:p>
            <a:fld id="{F49B235E-9563-4723-B7BD-58AFD3D07C59}" type="slidenum">
              <a:rPr lang="zh-CN" altLang="en-US" smtClean="0"/>
              <a:t>7</a:t>
            </a:fld>
            <a:endParaRPr lang="zh-CN" altLang="en-US"/>
          </a:p>
        </p:txBody>
      </p:sp>
    </p:spTree>
    <p:extLst>
      <p:ext uri="{BB962C8B-B14F-4D97-AF65-F5344CB8AC3E}">
        <p14:creationId xmlns:p14="http://schemas.microsoft.com/office/powerpoint/2010/main" val="725070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http://www.amazon.com/Mindful-America-Transformation-Buddhist-Meditation/dp/1491589671 </a:t>
            </a:r>
          </a:p>
          <a:p>
            <a:r>
              <a:rPr lang="en-US" altLang="zh-CN" sz="1200" b="1" i="0" kern="1200" dirty="0" smtClean="0">
                <a:solidFill>
                  <a:schemeClr val="tx1"/>
                </a:solidFill>
                <a:effectLst/>
                <a:latin typeface="+mn-lt"/>
                <a:ea typeface="+mn-ea"/>
                <a:cs typeface="+mn-cs"/>
              </a:rPr>
              <a:t>Mindfulness</a:t>
            </a:r>
            <a:r>
              <a:rPr lang="en-US" altLang="zh-CN" sz="1200" b="0" i="0" kern="1200" dirty="0" smtClean="0">
                <a:solidFill>
                  <a:schemeClr val="tx1"/>
                </a:solidFill>
                <a:effectLst/>
                <a:latin typeface="+mn-lt"/>
                <a:ea typeface="+mn-ea"/>
                <a:cs typeface="+mn-cs"/>
              </a:rPr>
              <a:t> has its </a:t>
            </a:r>
            <a:r>
              <a:rPr lang="en-US" altLang="zh-CN" sz="1200" b="1" i="0" kern="1200" dirty="0" smtClean="0">
                <a:solidFill>
                  <a:schemeClr val="tx1"/>
                </a:solidFill>
                <a:effectLst/>
                <a:latin typeface="+mn-lt"/>
                <a:ea typeface="+mn-ea"/>
                <a:cs typeface="+mn-cs"/>
              </a:rPr>
              <a:t>origins</a:t>
            </a:r>
            <a:r>
              <a:rPr lang="en-US" altLang="zh-CN" sz="1200" b="0" i="0" kern="1200" dirty="0" smtClean="0">
                <a:solidFill>
                  <a:schemeClr val="tx1"/>
                </a:solidFill>
                <a:effectLst/>
                <a:latin typeface="+mn-lt"/>
                <a:ea typeface="+mn-ea"/>
                <a:cs typeface="+mn-cs"/>
              </a:rPr>
              <a:t> in ancient meditation practices. The founder of modern day </a:t>
            </a:r>
            <a:r>
              <a:rPr lang="en-US" altLang="zh-CN" sz="1200" b="1" i="0" kern="1200" dirty="0" err="1" smtClean="0">
                <a:solidFill>
                  <a:schemeClr val="tx1"/>
                </a:solidFill>
                <a:effectLst/>
                <a:latin typeface="+mn-lt"/>
                <a:ea typeface="+mn-ea"/>
                <a:cs typeface="+mn-cs"/>
              </a:rPr>
              <a:t>Mindfulness</a:t>
            </a:r>
            <a:r>
              <a:rPr lang="en-US" altLang="zh-CN" sz="1200" b="0" i="0" kern="1200" dirty="0" err="1" smtClean="0">
                <a:solidFill>
                  <a:schemeClr val="tx1"/>
                </a:solidFill>
                <a:effectLst/>
                <a:latin typeface="+mn-lt"/>
                <a:ea typeface="+mn-ea"/>
                <a:cs typeface="+mn-cs"/>
              </a:rPr>
              <a:t>is</a:t>
            </a:r>
            <a:r>
              <a:rPr lang="en-US" altLang="zh-CN" sz="1200" b="0" i="0" kern="1200" dirty="0" smtClean="0">
                <a:solidFill>
                  <a:schemeClr val="tx1"/>
                </a:solidFill>
                <a:effectLst/>
                <a:latin typeface="+mn-lt"/>
                <a:ea typeface="+mn-ea"/>
                <a:cs typeface="+mn-cs"/>
              </a:rPr>
              <a:t> Jon </a:t>
            </a:r>
            <a:r>
              <a:rPr lang="en-US" altLang="zh-CN" sz="1200" b="0" i="0" kern="1200" dirty="0" err="1" smtClean="0">
                <a:solidFill>
                  <a:schemeClr val="tx1"/>
                </a:solidFill>
                <a:effectLst/>
                <a:latin typeface="+mn-lt"/>
                <a:ea typeface="+mn-ea"/>
                <a:cs typeface="+mn-cs"/>
              </a:rPr>
              <a:t>Kabat-Zinn</a:t>
            </a:r>
            <a:r>
              <a:rPr lang="en-US" altLang="zh-CN" sz="1200" b="0" i="0" kern="1200" dirty="0" smtClean="0">
                <a:solidFill>
                  <a:schemeClr val="tx1"/>
                </a:solidFill>
                <a:effectLst/>
                <a:latin typeface="+mn-lt"/>
                <a:ea typeface="+mn-ea"/>
                <a:cs typeface="+mn-cs"/>
              </a:rPr>
              <a:t> who founded the Stress Reduction Clinic at the University of Massachusetts Medical School in the late 1970's.</a:t>
            </a:r>
            <a:endParaRPr lang="zh-CN" altLang="en-US" dirty="0"/>
          </a:p>
        </p:txBody>
      </p:sp>
      <p:sp>
        <p:nvSpPr>
          <p:cNvPr id="4" name="灯片编号占位符 3"/>
          <p:cNvSpPr>
            <a:spLocks noGrp="1"/>
          </p:cNvSpPr>
          <p:nvPr>
            <p:ph type="sldNum" sz="quarter" idx="10"/>
          </p:nvPr>
        </p:nvSpPr>
        <p:spPr/>
        <p:txBody>
          <a:bodyPr/>
          <a:lstStyle/>
          <a:p>
            <a:fld id="{F49B235E-9563-4723-B7BD-58AFD3D07C59}" type="slidenum">
              <a:rPr lang="zh-CN" altLang="en-US" smtClean="0"/>
              <a:t>9</a:t>
            </a:fld>
            <a:endParaRPr lang="zh-CN" altLang="en-US"/>
          </a:p>
        </p:txBody>
      </p:sp>
    </p:spTree>
    <p:extLst>
      <p:ext uri="{BB962C8B-B14F-4D97-AF65-F5344CB8AC3E}">
        <p14:creationId xmlns:p14="http://schemas.microsoft.com/office/powerpoint/2010/main" val="1102465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1" u="none" strike="noStrike" kern="1200" baseline="0" dirty="0" smtClean="0">
                <a:solidFill>
                  <a:schemeClr val="tx1"/>
                </a:solidFill>
                <a:latin typeface="+mn-lt"/>
                <a:ea typeface="+mn-ea"/>
                <a:cs typeface="+mn-cs"/>
              </a:rPr>
              <a:t>Mindfulness, </a:t>
            </a:r>
            <a:r>
              <a:rPr lang="en-US" altLang="zh-CN" sz="1200" b="0" i="0" u="none" strike="noStrike" kern="1200" baseline="0" dirty="0" smtClean="0">
                <a:solidFill>
                  <a:schemeClr val="tx1"/>
                </a:solidFill>
                <a:latin typeface="+mn-lt"/>
                <a:ea typeface="+mn-ea"/>
                <a:cs typeface="+mn-cs"/>
              </a:rPr>
              <a:t>in the intercultural communication competence context, means</a:t>
            </a:r>
          </a:p>
          <a:p>
            <a:r>
              <a:rPr lang="en-US" altLang="zh-CN" sz="1200" b="0" i="0" u="none" strike="noStrike" kern="1200" baseline="0" dirty="0" smtClean="0">
                <a:solidFill>
                  <a:schemeClr val="tx1"/>
                </a:solidFill>
                <a:latin typeface="+mn-lt"/>
                <a:ea typeface="+mn-ea"/>
                <a:cs typeface="+mn-cs"/>
              </a:rPr>
              <a:t>attending to one’s internal communication assumptions, cognitions, and emotions</a:t>
            </a:r>
          </a:p>
          <a:p>
            <a:r>
              <a:rPr lang="en-US" altLang="zh-CN" sz="1200" b="0" i="0" u="none" strike="noStrike" kern="1200" baseline="0" dirty="0" smtClean="0">
                <a:solidFill>
                  <a:schemeClr val="tx1"/>
                </a:solidFill>
                <a:latin typeface="+mn-lt"/>
                <a:ea typeface="+mn-ea"/>
                <a:cs typeface="+mn-cs"/>
              </a:rPr>
              <a:t>and, at the same time, becoming exquisitely attuned to the other’s communication</a:t>
            </a:r>
          </a:p>
          <a:p>
            <a:r>
              <a:rPr lang="en-US" altLang="zh-CN" sz="1200" b="0" i="0" u="none" strike="noStrike" kern="1200" baseline="0" dirty="0" smtClean="0">
                <a:solidFill>
                  <a:schemeClr val="tx1"/>
                </a:solidFill>
                <a:latin typeface="+mn-lt"/>
                <a:ea typeface="+mn-ea"/>
                <a:cs typeface="+mn-cs"/>
              </a:rPr>
              <a:t>assumptions, cognitions, and emotions (</a:t>
            </a:r>
            <a:r>
              <a:rPr lang="en-US" altLang="zh-CN" sz="1200" b="0" i="0" u="none" strike="noStrike" kern="1200" baseline="0" dirty="0" err="1" smtClean="0">
                <a:solidFill>
                  <a:schemeClr val="tx1"/>
                </a:solidFill>
                <a:latin typeface="+mn-lt"/>
                <a:ea typeface="+mn-ea"/>
                <a:cs typeface="+mn-cs"/>
              </a:rPr>
              <a:t>LeBaron</a:t>
            </a:r>
            <a:r>
              <a:rPr lang="en-US" altLang="zh-CN" sz="1200" b="0" i="0" u="none" strike="noStrike" kern="1200" baseline="0" dirty="0" smtClean="0">
                <a:solidFill>
                  <a:schemeClr val="tx1"/>
                </a:solidFill>
                <a:latin typeface="+mn-lt"/>
                <a:ea typeface="+mn-ea"/>
                <a:cs typeface="+mn-cs"/>
              </a:rPr>
              <a:t>, 2003; </a:t>
            </a:r>
            <a:r>
              <a:rPr lang="en-US" altLang="zh-CN" sz="1200" b="0" i="0" u="none" strike="noStrike" kern="1200" baseline="0" dirty="0" err="1" smtClean="0">
                <a:solidFill>
                  <a:schemeClr val="tx1"/>
                </a:solidFill>
                <a:latin typeface="+mn-lt"/>
                <a:ea typeface="+mn-ea"/>
                <a:cs typeface="+mn-cs"/>
              </a:rPr>
              <a:t>Thich</a:t>
            </a:r>
            <a:r>
              <a:rPr lang="en-US" altLang="zh-CN" sz="1200" b="0" i="0" u="none" strike="noStrike" kern="1200" baseline="0" dirty="0" smtClean="0">
                <a:solidFill>
                  <a:schemeClr val="tx1"/>
                </a:solidFill>
                <a:latin typeface="+mn-lt"/>
                <a:ea typeface="+mn-ea"/>
                <a:cs typeface="+mn-cs"/>
              </a:rPr>
              <a:t>, 1991, 1998; Ting-</a:t>
            </a:r>
          </a:p>
          <a:p>
            <a:r>
              <a:rPr lang="en-US" altLang="zh-CN" sz="1200" b="0" i="0" u="none" strike="noStrike" kern="1200" baseline="0" dirty="0" smtClean="0">
                <a:solidFill>
                  <a:schemeClr val="tx1"/>
                </a:solidFill>
                <a:latin typeface="+mn-lt"/>
                <a:ea typeface="+mn-ea"/>
                <a:cs typeface="+mn-cs"/>
              </a:rPr>
              <a:t>Toomey, 1999). Mindful reflexivity requires us to tune into our own cultural and</a:t>
            </a:r>
          </a:p>
          <a:p>
            <a:r>
              <a:rPr lang="en-US" altLang="zh-CN" sz="1200" b="0" i="0" u="none" strike="noStrike" kern="1200" baseline="0" dirty="0" smtClean="0">
                <a:solidFill>
                  <a:schemeClr val="tx1"/>
                </a:solidFill>
                <a:latin typeface="+mn-lt"/>
                <a:ea typeface="+mn-ea"/>
                <a:cs typeface="+mn-cs"/>
              </a:rPr>
              <a:t>personal habitual assumptions in scanning a problematic interaction scene. To be</a:t>
            </a:r>
          </a:p>
          <a:p>
            <a:r>
              <a:rPr lang="en-US" altLang="zh-CN" sz="1200" b="0" i="0" u="none" strike="noStrike" kern="1200" baseline="0" dirty="0" smtClean="0">
                <a:solidFill>
                  <a:schemeClr val="tx1"/>
                </a:solidFill>
                <a:latin typeface="+mn-lt"/>
                <a:ea typeface="+mn-ea"/>
                <a:cs typeface="+mn-cs"/>
              </a:rPr>
              <a:t>mindful of intercultural conflict differences, we have to learn to see the unfamiliar</a:t>
            </a:r>
          </a:p>
          <a:p>
            <a:r>
              <a:rPr lang="en-US" altLang="zh-CN" sz="1200" b="0" i="0" u="none" strike="noStrike" kern="1200" baseline="0" dirty="0" smtClean="0">
                <a:solidFill>
                  <a:schemeClr val="tx1"/>
                </a:solidFill>
                <a:latin typeface="+mn-lt"/>
                <a:ea typeface="+mn-ea"/>
                <a:cs typeface="+mn-cs"/>
              </a:rPr>
              <a:t>behavior from multiple cultural angles (Langer, 1989, 1997). In the context of the</a:t>
            </a:r>
          </a:p>
          <a:p>
            <a:r>
              <a:rPr lang="en-US" altLang="zh-CN" sz="1200" b="0" i="0" u="none" strike="noStrike" kern="1200" baseline="0" dirty="0" smtClean="0">
                <a:solidFill>
                  <a:schemeClr val="tx1"/>
                </a:solidFill>
                <a:latin typeface="+mn-lt"/>
                <a:ea typeface="+mn-ea"/>
                <a:cs typeface="+mn-cs"/>
              </a:rPr>
              <a:t>intercultural conflict negotiation process, for example, we have to deal with our</a:t>
            </a:r>
          </a:p>
          <a:p>
            <a:r>
              <a:rPr lang="en-US" altLang="zh-CN" sz="1200" b="0" i="0" u="none" strike="noStrike" kern="1200" baseline="0" dirty="0" smtClean="0">
                <a:solidFill>
                  <a:schemeClr val="tx1"/>
                </a:solidFill>
                <a:latin typeface="+mn-lt"/>
                <a:ea typeface="+mn-ea"/>
                <a:cs typeface="+mn-cs"/>
              </a:rPr>
              <a:t>own vulnerable emotions regarding identity and face-threatening behaviors.</a:t>
            </a:r>
          </a:p>
          <a:p>
            <a:r>
              <a:rPr lang="en-US" altLang="zh-CN" sz="1200" b="0" i="0" u="none" strike="noStrike" kern="1200" baseline="0" dirty="0" smtClean="0">
                <a:solidFill>
                  <a:schemeClr val="tx1"/>
                </a:solidFill>
                <a:latin typeface="+mn-lt"/>
                <a:ea typeface="+mn-ea"/>
                <a:cs typeface="+mn-cs"/>
              </a:rPr>
              <a:t>Concurrently, we have to be responsive to new interaction scripts awaiting us.</a:t>
            </a:r>
          </a:p>
          <a:p>
            <a:r>
              <a:rPr lang="en-US" altLang="zh-CN" sz="1200" b="0" i="0" u="none" strike="noStrike" kern="1200" baseline="0" dirty="0" smtClean="0">
                <a:solidFill>
                  <a:schemeClr val="tx1"/>
                </a:solidFill>
                <a:latin typeface="+mn-lt"/>
                <a:ea typeface="+mn-ea"/>
                <a:cs typeface="+mn-cs"/>
              </a:rPr>
              <a:t>We also need to develop multiple lenses in understanding the culture-level and</a:t>
            </a:r>
          </a:p>
          <a:p>
            <a:r>
              <a:rPr lang="en-US" altLang="zh-CN" sz="1200" b="0" i="0" u="none" strike="noStrike" kern="1200" baseline="0" dirty="0" smtClean="0">
                <a:solidFill>
                  <a:schemeClr val="tx1"/>
                </a:solidFill>
                <a:latin typeface="+mn-lt"/>
                <a:ea typeface="+mn-ea"/>
                <a:cs typeface="+mn-cs"/>
              </a:rPr>
              <a:t>situational-level factors that shape the problematic conflict episode. Mindfulness is</a:t>
            </a:r>
          </a:p>
          <a:p>
            <a:r>
              <a:rPr lang="en-US" altLang="zh-CN" sz="1200" b="0" i="0" u="none" strike="noStrike" kern="1200" baseline="0" dirty="0" smtClean="0">
                <a:solidFill>
                  <a:schemeClr val="tx1"/>
                </a:solidFill>
                <a:latin typeface="+mn-lt"/>
                <a:ea typeface="+mn-ea"/>
                <a:cs typeface="+mn-cs"/>
              </a:rPr>
              <a:t>part of the metacognition process that is a key feature in the cultural intelligence</a:t>
            </a:r>
          </a:p>
          <a:p>
            <a:r>
              <a:rPr lang="en-US" altLang="zh-CN" sz="1200" b="0" i="0" u="none" strike="noStrike" kern="1200" baseline="0" dirty="0" smtClean="0">
                <a:solidFill>
                  <a:schemeClr val="tx1"/>
                </a:solidFill>
                <a:latin typeface="+mn-lt"/>
                <a:ea typeface="+mn-ea"/>
                <a:cs typeface="+mn-cs"/>
              </a:rPr>
              <a:t>research literature (</a:t>
            </a:r>
            <a:r>
              <a:rPr lang="en-US" altLang="zh-CN" sz="1200" b="0" i="0" u="none" strike="noStrike" kern="1200" baseline="0" dirty="0" err="1" smtClean="0">
                <a:solidFill>
                  <a:schemeClr val="tx1"/>
                </a:solidFill>
                <a:latin typeface="+mn-lt"/>
                <a:ea typeface="+mn-ea"/>
                <a:cs typeface="+mn-cs"/>
              </a:rPr>
              <a:t>Earley</a:t>
            </a:r>
            <a:r>
              <a:rPr lang="en-US" altLang="zh-CN" sz="1200" b="0" i="0" u="none" strike="noStrike" kern="1200" baseline="0" dirty="0" smtClean="0">
                <a:solidFill>
                  <a:schemeClr val="tx1"/>
                </a:solidFill>
                <a:latin typeface="+mn-lt"/>
                <a:ea typeface="+mn-ea"/>
                <a:cs typeface="+mn-cs"/>
              </a:rPr>
              <a:t> &amp; </a:t>
            </a:r>
            <a:r>
              <a:rPr lang="en-US" altLang="zh-CN" sz="1200" b="0" i="0" u="none" strike="noStrike" kern="1200" baseline="0" dirty="0" err="1" smtClean="0">
                <a:solidFill>
                  <a:schemeClr val="tx1"/>
                </a:solidFill>
                <a:latin typeface="+mn-lt"/>
                <a:ea typeface="+mn-ea"/>
                <a:cs typeface="+mn-cs"/>
              </a:rPr>
              <a:t>Ang</a:t>
            </a:r>
            <a:r>
              <a:rPr lang="en-US" altLang="zh-CN" sz="1200" b="0" i="0" u="none" strike="noStrike" kern="1200" baseline="0" dirty="0" smtClean="0">
                <a:solidFill>
                  <a:schemeClr val="tx1"/>
                </a:solidFill>
                <a:latin typeface="+mn-lt"/>
                <a:ea typeface="+mn-ea"/>
                <a:cs typeface="+mn-cs"/>
              </a:rPr>
              <a:t>, 2003; </a:t>
            </a:r>
            <a:r>
              <a:rPr lang="en-US" altLang="zh-CN" sz="1200" b="0" i="0" u="none" strike="noStrike" kern="1200" baseline="0" dirty="0" err="1" smtClean="0">
                <a:solidFill>
                  <a:schemeClr val="tx1"/>
                </a:solidFill>
                <a:latin typeface="+mn-lt"/>
                <a:ea typeface="+mn-ea"/>
                <a:cs typeface="+mn-cs"/>
              </a:rPr>
              <a:t>Earley</a:t>
            </a:r>
            <a:r>
              <a:rPr lang="en-US" altLang="zh-CN" sz="1200" b="0" i="0" u="none" strike="noStrike" kern="1200" baseline="0" dirty="0" smtClean="0">
                <a:solidFill>
                  <a:schemeClr val="tx1"/>
                </a:solidFill>
                <a:latin typeface="+mn-lt"/>
                <a:ea typeface="+mn-ea"/>
                <a:cs typeface="+mn-cs"/>
              </a:rPr>
              <a:t> &amp; Peterson, 2004). According to </a:t>
            </a:r>
            <a:r>
              <a:rPr lang="en-US" altLang="zh-CN" sz="1200" b="0" i="0" u="none" strike="noStrike" kern="1200" baseline="0" dirty="0" err="1" smtClean="0">
                <a:solidFill>
                  <a:schemeClr val="tx1"/>
                </a:solidFill>
                <a:latin typeface="+mn-lt"/>
                <a:ea typeface="+mn-ea"/>
                <a:cs typeface="+mn-cs"/>
              </a:rPr>
              <a:t>Ang</a:t>
            </a:r>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et al. (2007), metacognition refers to the “higher-order mental capability to think</a:t>
            </a:r>
          </a:p>
          <a:p>
            <a:r>
              <a:rPr lang="en-US" altLang="zh-CN" sz="1200" b="0" i="0" u="none" strike="noStrike" kern="1200" baseline="0" dirty="0" smtClean="0">
                <a:solidFill>
                  <a:schemeClr val="tx1"/>
                </a:solidFill>
                <a:latin typeface="+mn-lt"/>
                <a:ea typeface="+mn-ea"/>
                <a:cs typeface="+mn-cs"/>
              </a:rPr>
              <a:t>about personal thought processes, anticipate cultural preferences of others and</a:t>
            </a:r>
          </a:p>
          <a:p>
            <a:r>
              <a:rPr lang="en-US" altLang="zh-CN" sz="1200" b="0" i="0" u="none" strike="noStrike" kern="1200" baseline="0" dirty="0" smtClean="0">
                <a:solidFill>
                  <a:schemeClr val="tx1"/>
                </a:solidFill>
                <a:latin typeface="+mn-lt"/>
                <a:ea typeface="+mn-ea"/>
                <a:cs typeface="+mn-cs"/>
              </a:rPr>
              <a:t>adjust mental models during and after intercultural experiences” (p. 341). </a:t>
            </a:r>
            <a:r>
              <a:rPr lang="en-US" altLang="zh-CN" sz="1200" b="0" i="1" u="none" strike="noStrike" kern="1200" baseline="0" dirty="0" smtClean="0">
                <a:solidFill>
                  <a:schemeClr val="tx1"/>
                </a:solidFill>
                <a:latin typeface="+mn-lt"/>
                <a:ea typeface="+mn-ea"/>
                <a:cs typeface="+mn-cs"/>
              </a:rPr>
              <a:t>Mindfulness</a:t>
            </a:r>
          </a:p>
          <a:p>
            <a:r>
              <a:rPr lang="en-US" altLang="zh-CN" sz="1200" b="0" i="1" u="none" strike="noStrike" kern="1200" baseline="0" dirty="0" smtClean="0">
                <a:solidFill>
                  <a:schemeClr val="tx1"/>
                </a:solidFill>
                <a:latin typeface="+mn-lt"/>
                <a:ea typeface="+mn-ea"/>
                <a:cs typeface="+mn-cs"/>
              </a:rPr>
              <a:t>of the mind </a:t>
            </a:r>
            <a:r>
              <a:rPr lang="en-US" altLang="zh-CN" sz="1200" b="0" i="0" u="none" strike="noStrike" kern="1200" baseline="0" dirty="0" smtClean="0">
                <a:solidFill>
                  <a:schemeClr val="tx1"/>
                </a:solidFill>
                <a:latin typeface="+mn-lt"/>
                <a:ea typeface="+mn-ea"/>
                <a:cs typeface="+mn-cs"/>
              </a:rPr>
              <a:t>is the mediating step in linking knowledge with the intentional</a:t>
            </a:r>
          </a:p>
          <a:p>
            <a:r>
              <a:rPr lang="en-US" altLang="zh-CN" sz="1200" b="0" i="0" u="none" strike="noStrike" kern="1200" baseline="0" dirty="0" smtClean="0">
                <a:solidFill>
                  <a:schemeClr val="tx1"/>
                </a:solidFill>
                <a:latin typeface="+mn-lt"/>
                <a:ea typeface="+mn-ea"/>
                <a:cs typeface="+mn-cs"/>
              </a:rPr>
              <a:t>application of constructive conflict skill practice.</a:t>
            </a:r>
            <a:endParaRPr lang="zh-CN" altLang="en-US" dirty="0"/>
          </a:p>
        </p:txBody>
      </p:sp>
      <p:sp>
        <p:nvSpPr>
          <p:cNvPr id="4" name="灯片编号占位符 3"/>
          <p:cNvSpPr>
            <a:spLocks noGrp="1"/>
          </p:cNvSpPr>
          <p:nvPr>
            <p:ph type="sldNum" sz="quarter" idx="10"/>
          </p:nvPr>
        </p:nvSpPr>
        <p:spPr/>
        <p:txBody>
          <a:bodyPr/>
          <a:lstStyle/>
          <a:p>
            <a:fld id="{F49B235E-9563-4723-B7BD-58AFD3D07C59}" type="slidenum">
              <a:rPr lang="zh-CN" altLang="en-US" smtClean="0"/>
              <a:t>10</a:t>
            </a:fld>
            <a:endParaRPr lang="zh-CN" altLang="en-US"/>
          </a:p>
        </p:txBody>
      </p:sp>
    </p:spTree>
    <p:extLst>
      <p:ext uri="{BB962C8B-B14F-4D97-AF65-F5344CB8AC3E}">
        <p14:creationId xmlns:p14="http://schemas.microsoft.com/office/powerpoint/2010/main" val="4190363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Ellen Langer, a professor at Harvard, is also the mother of the psychological concept of </a:t>
            </a:r>
            <a:r>
              <a:rPr lang="en-US" altLang="zh-CN" i="1" dirty="0" smtClean="0"/>
              <a:t>mindfulness</a:t>
            </a:r>
            <a:r>
              <a:rPr lang="en-US" altLang="zh-CN" dirty="0" smtClean="0"/>
              <a:t>.</a:t>
            </a:r>
            <a:br>
              <a:rPr lang="en-US" altLang="zh-CN" dirty="0" smtClean="0"/>
            </a:br>
            <a:r>
              <a:rPr lang="en-US" altLang="zh-CN" dirty="0" smtClean="0"/>
              <a:t/>
            </a:r>
            <a:br>
              <a:rPr lang="en-US" altLang="zh-CN" dirty="0" smtClean="0"/>
            </a:br>
            <a:r>
              <a:rPr lang="en-US" altLang="zh-CN" sz="1200" b="0" i="0" u="none" strike="noStrike" kern="1200" baseline="0" dirty="0" smtClean="0">
                <a:solidFill>
                  <a:schemeClr val="tx1"/>
                </a:solidFill>
                <a:latin typeface="+mn-lt"/>
                <a:ea typeface="+mn-ea"/>
                <a:cs typeface="+mn-cs"/>
              </a:rPr>
              <a:t>Mindfulness Dimension[ Mindfulness </a:t>
            </a:r>
            <a:r>
              <a:rPr lang="en-US" altLang="zh-CN" sz="1200" b="0" i="0" u="none" strike="noStrike" kern="1200" baseline="0" dirty="0" err="1" smtClean="0">
                <a:solidFill>
                  <a:schemeClr val="tx1"/>
                </a:solidFill>
                <a:latin typeface="+mn-lt"/>
                <a:ea typeface="+mn-ea"/>
                <a:cs typeface="+mn-cs"/>
              </a:rPr>
              <a:t>Thich</a:t>
            </a:r>
            <a:r>
              <a:rPr lang="en-US" altLang="zh-CN" sz="1200" b="0" i="0" u="none" strike="noStrike" kern="1200" baseline="0" dirty="0" smtClean="0">
                <a:solidFill>
                  <a:schemeClr val="tx1"/>
                </a:solidFill>
                <a:latin typeface="+mn-lt"/>
                <a:ea typeface="+mn-ea"/>
                <a:cs typeface="+mn-cs"/>
              </a:rPr>
              <a:t>(1991) means attending to</a:t>
            </a:r>
          </a:p>
          <a:p>
            <a:r>
              <a:rPr lang="en-US" altLang="zh-CN" sz="1200" b="0" i="0" u="none" strike="noStrike" kern="1200" baseline="0" dirty="0" err="1" smtClean="0">
                <a:solidFill>
                  <a:schemeClr val="tx1"/>
                </a:solidFill>
                <a:latin typeface="+mn-lt"/>
                <a:ea typeface="+mn-ea"/>
                <a:cs typeface="+mn-cs"/>
              </a:rPr>
              <a:t>one|s</a:t>
            </a:r>
            <a:r>
              <a:rPr lang="en-US" altLang="zh-CN" sz="1200" b="0" i="0" u="none" strike="noStrike" kern="1200" baseline="0" dirty="0" smtClean="0">
                <a:solidFill>
                  <a:schemeClr val="tx1"/>
                </a:solidFill>
                <a:latin typeface="+mn-lt"/>
                <a:ea typeface="+mn-ea"/>
                <a:cs typeface="+mn-cs"/>
              </a:rPr>
              <a:t> internal assumptions\ cognitions and emotions and simultaneously</a:t>
            </a:r>
          </a:p>
          <a:p>
            <a:r>
              <a:rPr lang="en-US" altLang="zh-CN" sz="1200" b="0" i="0" u="none" strike="noStrike" kern="1200" baseline="0" dirty="0" smtClean="0">
                <a:solidFill>
                  <a:schemeClr val="tx1"/>
                </a:solidFill>
                <a:latin typeface="+mn-lt"/>
                <a:ea typeface="+mn-ea"/>
                <a:cs typeface="+mn-cs"/>
              </a:rPr>
              <a:t>attuning attentively to the </a:t>
            </a:r>
            <a:r>
              <a:rPr lang="en-US" altLang="zh-CN" sz="1200" b="0" i="0" u="none" strike="noStrike" kern="1200" baseline="0" dirty="0" err="1" smtClean="0">
                <a:solidFill>
                  <a:schemeClr val="tx1"/>
                </a:solidFill>
                <a:latin typeface="+mn-lt"/>
                <a:ea typeface="+mn-ea"/>
                <a:cs typeface="+mn-cs"/>
              </a:rPr>
              <a:t>other|s</a:t>
            </a:r>
            <a:r>
              <a:rPr lang="en-US" altLang="zh-CN" sz="1200" b="0" i="0" u="none" strike="noStrike" kern="1200" baseline="0" dirty="0" smtClean="0">
                <a:solidFill>
                  <a:schemeClr val="tx1"/>
                </a:solidFill>
                <a:latin typeface="+mn-lt"/>
                <a:ea typeface="+mn-ea"/>
                <a:cs typeface="+mn-cs"/>
              </a:rPr>
              <a:t> assumptions\ cognitions and emotions</a:t>
            </a:r>
          </a:p>
          <a:p>
            <a:r>
              <a:rPr lang="en-US" altLang="zh-CN" sz="1200" b="0" i="0" u="none" strike="noStrike" kern="1200" baseline="0" dirty="0" smtClean="0">
                <a:solidFill>
                  <a:schemeClr val="tx1"/>
                </a:solidFill>
                <a:latin typeface="+mn-lt"/>
                <a:ea typeface="+mn-ea"/>
                <a:cs typeface="+mn-cs"/>
              </a:rPr>
              <a:t>while focusing the _</a:t>
            </a:r>
            <a:r>
              <a:rPr lang="en-US" altLang="zh-CN" sz="1200" b="0" i="0" u="none" strike="noStrike" kern="1200" baseline="0" dirty="0" err="1" smtClean="0">
                <a:solidFill>
                  <a:schemeClr val="tx1"/>
                </a:solidFill>
                <a:latin typeface="+mn-lt"/>
                <a:ea typeface="+mn-ea"/>
                <a:cs typeface="+mn-cs"/>
              </a:rPr>
              <a:t>ve</a:t>
            </a:r>
            <a:r>
              <a:rPr lang="en-US" altLang="zh-CN" sz="1200" b="0" i="0" u="none" strike="noStrike" kern="1200" baseline="0" dirty="0" smtClean="0">
                <a:solidFill>
                  <a:schemeClr val="tx1"/>
                </a:solidFill>
                <a:latin typeface="+mn-lt"/>
                <a:ea typeface="+mn-ea"/>
                <a:cs typeface="+mn-cs"/>
              </a:rPr>
              <a:t> senses[ Mindful </a:t>
            </a:r>
            <a:r>
              <a:rPr lang="en-US" altLang="zh-CN" sz="1200" b="0" i="0" u="none" strike="noStrike" kern="1200" baseline="0" dirty="0" err="1" smtClean="0">
                <a:solidFill>
                  <a:schemeClr val="tx1"/>
                </a:solidFill>
                <a:latin typeface="+mn-lt"/>
                <a:ea typeface="+mn-ea"/>
                <a:cs typeface="+mn-cs"/>
              </a:rPr>
              <a:t>re~exivity</a:t>
            </a:r>
            <a:r>
              <a:rPr lang="en-US" altLang="zh-CN" sz="1200" b="0" i="0" u="none" strike="noStrike" kern="1200" baseline="0" dirty="0" smtClean="0">
                <a:solidFill>
                  <a:schemeClr val="tx1"/>
                </a:solidFill>
                <a:latin typeface="+mn-lt"/>
                <a:ea typeface="+mn-ea"/>
                <a:cs typeface="+mn-cs"/>
              </a:rPr>
              <a:t> requires us to </a:t>
            </a:r>
            <a:r>
              <a:rPr lang="en-US" altLang="zh-CN" sz="1200" b="0" i="0" u="none" strike="noStrike" kern="1200" baseline="0" dirty="0" err="1" smtClean="0">
                <a:solidFill>
                  <a:schemeClr val="tx1"/>
                </a:solidFill>
                <a:latin typeface="+mn-lt"/>
                <a:ea typeface="+mn-ea"/>
                <a:cs typeface="+mn-cs"/>
              </a:rPr>
              <a:t>tune!in</a:t>
            </a:r>
            <a:r>
              <a:rPr lang="en-US" altLang="zh-CN" sz="1200" b="0" i="0" u="none" strike="noStrike" kern="1200" baseline="0" dirty="0" smtClean="0">
                <a:solidFill>
                  <a:schemeClr val="tx1"/>
                </a:solidFill>
                <a:latin typeface="+mn-lt"/>
                <a:ea typeface="+mn-ea"/>
                <a:cs typeface="+mn-cs"/>
              </a:rPr>
              <a:t> to</a:t>
            </a:r>
          </a:p>
          <a:p>
            <a:r>
              <a:rPr lang="en-US" altLang="zh-CN" sz="1200" b="0" i="0" u="none" strike="noStrike" kern="1200" baseline="0" dirty="0" smtClean="0">
                <a:solidFill>
                  <a:schemeClr val="tx1"/>
                </a:solidFill>
                <a:latin typeface="+mn-lt"/>
                <a:ea typeface="+mn-ea"/>
                <a:cs typeface="+mn-cs"/>
              </a:rPr>
              <a:t>our own cultural and habitual assumptions in viewing a </a:t>
            </a:r>
            <a:r>
              <a:rPr lang="en-US" altLang="zh-CN" sz="1200" b="0" i="0" u="none" strike="noStrike" kern="1200" baseline="0" dirty="0" err="1" smtClean="0">
                <a:solidFill>
                  <a:schemeClr val="tx1"/>
                </a:solidFill>
                <a:latin typeface="+mn-lt"/>
                <a:ea typeface="+mn-ea"/>
                <a:cs typeface="+mn-cs"/>
              </a:rPr>
              <a:t>con~ict</a:t>
            </a:r>
            <a:r>
              <a:rPr lang="en-US" altLang="zh-CN" sz="1200" b="0" i="0" u="none" strike="noStrike" kern="1200" baseline="0" dirty="0" smtClean="0">
                <a:solidFill>
                  <a:schemeClr val="tx1"/>
                </a:solidFill>
                <a:latin typeface="+mn-lt"/>
                <a:ea typeface="+mn-ea"/>
                <a:cs typeface="+mn-cs"/>
              </a:rPr>
              <a:t> episode[</a:t>
            </a:r>
          </a:p>
          <a:p>
            <a:r>
              <a:rPr lang="en-US" altLang="zh-CN" sz="1200" b="0" i="0" u="none" strike="noStrike" kern="1200" baseline="0" dirty="0" smtClean="0">
                <a:solidFill>
                  <a:schemeClr val="tx1"/>
                </a:solidFill>
                <a:latin typeface="+mn-lt"/>
                <a:ea typeface="+mn-ea"/>
                <a:cs typeface="+mn-cs"/>
              </a:rPr>
              <a:t>By being mindful of the {{</a:t>
            </a:r>
            <a:r>
              <a:rPr lang="en-US" altLang="zh-CN" sz="1200" b="0" i="0" u="none" strike="noStrike" kern="1200" baseline="0" dirty="0" err="1" smtClean="0">
                <a:solidFill>
                  <a:schemeClr val="tx1"/>
                </a:solidFill>
                <a:latin typeface="+mn-lt"/>
                <a:ea typeface="+mn-ea"/>
                <a:cs typeface="+mn-cs"/>
              </a:rPr>
              <a:t>I!identity</a:t>
            </a:r>
            <a:r>
              <a:rPr lang="en-US" altLang="zh-CN" sz="1200" b="0" i="0" u="none" strike="noStrike" kern="1200" baseline="0" dirty="0" smtClean="0">
                <a:solidFill>
                  <a:schemeClr val="tx1"/>
                </a:solidFill>
                <a:latin typeface="+mn-lt"/>
                <a:ea typeface="+mn-ea"/>
                <a:cs typeface="+mn-cs"/>
              </a:rPr>
              <a:t>|| or the {{</a:t>
            </a:r>
            <a:r>
              <a:rPr lang="en-US" altLang="zh-CN" sz="1200" b="0" i="0" u="none" strike="noStrike" kern="1200" baseline="0" dirty="0" err="1" smtClean="0">
                <a:solidFill>
                  <a:schemeClr val="tx1"/>
                </a:solidFill>
                <a:latin typeface="+mn-lt"/>
                <a:ea typeface="+mn-ea"/>
                <a:cs typeface="+mn-cs"/>
              </a:rPr>
              <a:t>we!identity</a:t>
            </a:r>
            <a:r>
              <a:rPr lang="en-US" altLang="zh-CN" sz="1200" b="0" i="0" u="none" strike="noStrike" kern="1200" baseline="0" dirty="0" smtClean="0">
                <a:solidFill>
                  <a:schemeClr val="tx1"/>
                </a:solidFill>
                <a:latin typeface="+mn-lt"/>
                <a:ea typeface="+mn-ea"/>
                <a:cs typeface="+mn-cs"/>
              </a:rPr>
              <a:t>|| </a:t>
            </a:r>
            <a:r>
              <a:rPr lang="en-US" altLang="zh-CN" sz="1200" b="0" i="0" u="none" strike="noStrike" kern="1200" baseline="0" dirty="0" err="1" smtClean="0">
                <a:solidFill>
                  <a:schemeClr val="tx1"/>
                </a:solidFill>
                <a:latin typeface="+mn-lt"/>
                <a:ea typeface="+mn-ea"/>
                <a:cs typeface="+mn-cs"/>
              </a:rPr>
              <a:t>facework</a:t>
            </a:r>
            <a:r>
              <a:rPr lang="en-US" altLang="zh-CN" sz="1200" b="0" i="0" u="none" strike="noStrike" kern="1200" baseline="0" dirty="0" smtClean="0">
                <a:solidFill>
                  <a:schemeClr val="tx1"/>
                </a:solidFill>
                <a:latin typeface="+mn-lt"/>
                <a:ea typeface="+mn-ea"/>
                <a:cs typeface="+mn-cs"/>
              </a:rPr>
              <a:t> model\</a:t>
            </a:r>
          </a:p>
          <a:p>
            <a:r>
              <a:rPr lang="en-US" altLang="zh-CN" sz="1200" b="0" i="0" u="none" strike="noStrike" kern="1200" baseline="0" dirty="0" smtClean="0">
                <a:solidFill>
                  <a:schemeClr val="tx1"/>
                </a:solidFill>
                <a:latin typeface="+mn-lt"/>
                <a:ea typeface="+mn-ea"/>
                <a:cs typeface="+mn-cs"/>
              </a:rPr>
              <a:t>we may be able to monitor our ethnocentric evaluations and biases more</a:t>
            </a:r>
          </a:p>
          <a:p>
            <a:r>
              <a:rPr lang="en-US" altLang="zh-CN" sz="1200" b="0" i="0" u="none" strike="noStrike" kern="1200" baseline="0" dirty="0" smtClean="0">
                <a:solidFill>
                  <a:schemeClr val="tx1"/>
                </a:solidFill>
                <a:latin typeface="+mn-lt"/>
                <a:ea typeface="+mn-ea"/>
                <a:cs typeface="+mn-cs"/>
              </a:rPr>
              <a:t>constructively[</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F49B235E-9563-4723-B7BD-58AFD3D07C59}" type="slidenum">
              <a:rPr lang="zh-CN" altLang="en-US" smtClean="0"/>
              <a:t>12</a:t>
            </a:fld>
            <a:endParaRPr lang="zh-CN" altLang="en-US"/>
          </a:p>
        </p:txBody>
      </p:sp>
    </p:spTree>
    <p:extLst>
      <p:ext uri="{BB962C8B-B14F-4D97-AF65-F5344CB8AC3E}">
        <p14:creationId xmlns:p14="http://schemas.microsoft.com/office/powerpoint/2010/main" val="43423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9B235E-9563-4723-B7BD-58AFD3D07C59}" type="slidenum">
              <a:rPr lang="zh-CN" altLang="en-US" smtClean="0"/>
              <a:t>15</a:t>
            </a:fld>
            <a:endParaRPr lang="zh-CN" altLang="en-US"/>
          </a:p>
        </p:txBody>
      </p:sp>
    </p:spTree>
    <p:extLst>
      <p:ext uri="{BB962C8B-B14F-4D97-AF65-F5344CB8AC3E}">
        <p14:creationId xmlns:p14="http://schemas.microsoft.com/office/powerpoint/2010/main" val="906169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1127EC-8C4F-4A6F-BD9F-DB492BF0BC37}" type="datetime1">
              <a:rPr lang="zh-CN" altLang="en-US" smtClean="0"/>
              <a:t>2015/11/26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A0805F-E64A-44E6-B458-9DF0D6CFD64E}" type="slidenum">
              <a:rPr lang="zh-CN" altLang="en-US" smtClean="0"/>
              <a:t>‹#›</a:t>
            </a:fld>
            <a:endParaRPr lang="zh-CN" altLang="en-US"/>
          </a:p>
        </p:txBody>
      </p:sp>
    </p:spTree>
    <p:extLst>
      <p:ext uri="{BB962C8B-B14F-4D97-AF65-F5344CB8AC3E}">
        <p14:creationId xmlns:p14="http://schemas.microsoft.com/office/powerpoint/2010/main" val="187893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B1C0B24-5E0E-4900-8689-8B7B562677CA}" type="datetime1">
              <a:rPr lang="zh-CN" altLang="en-US" smtClean="0"/>
              <a:t>2015/11/26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A0805F-E64A-44E6-B458-9DF0D6CFD64E}" type="slidenum">
              <a:rPr lang="zh-CN" altLang="en-US" smtClean="0"/>
              <a:t>‹#›</a:t>
            </a:fld>
            <a:endParaRPr lang="zh-CN" altLang="en-US"/>
          </a:p>
        </p:txBody>
      </p:sp>
    </p:spTree>
    <p:extLst>
      <p:ext uri="{BB962C8B-B14F-4D97-AF65-F5344CB8AC3E}">
        <p14:creationId xmlns:p14="http://schemas.microsoft.com/office/powerpoint/2010/main" val="149065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37833F2-D46F-4EDB-B35B-2F0381F94000}" type="datetime1">
              <a:rPr lang="zh-CN" altLang="en-US" smtClean="0"/>
              <a:t>2015/11/26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A0805F-E64A-44E6-B458-9DF0D6CFD64E}" type="slidenum">
              <a:rPr lang="zh-CN" altLang="en-US" smtClean="0"/>
              <a:t>‹#›</a:t>
            </a:fld>
            <a:endParaRPr lang="zh-CN" altLang="en-US"/>
          </a:p>
        </p:txBody>
      </p:sp>
    </p:spTree>
    <p:extLst>
      <p:ext uri="{BB962C8B-B14F-4D97-AF65-F5344CB8AC3E}">
        <p14:creationId xmlns:p14="http://schemas.microsoft.com/office/powerpoint/2010/main" val="35350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B88F972-D462-4EC9-B7B7-4E9BDFCCE2C4}" type="datetime1">
              <a:rPr lang="zh-CN" altLang="en-US" smtClean="0"/>
              <a:t>2015/11/26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A0805F-E64A-44E6-B458-9DF0D6CFD64E}" type="slidenum">
              <a:rPr lang="zh-CN" altLang="en-US" smtClean="0"/>
              <a:t>‹#›</a:t>
            </a:fld>
            <a:endParaRPr lang="zh-CN" altLang="en-US"/>
          </a:p>
        </p:txBody>
      </p:sp>
    </p:spTree>
    <p:extLst>
      <p:ext uri="{BB962C8B-B14F-4D97-AF65-F5344CB8AC3E}">
        <p14:creationId xmlns:p14="http://schemas.microsoft.com/office/powerpoint/2010/main" val="222878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AD0B6AF-AE85-459C-97F5-1C6F6FC516F4}" type="datetime1">
              <a:rPr lang="zh-CN" altLang="en-US" smtClean="0"/>
              <a:t>2015/11/26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A0805F-E64A-44E6-B458-9DF0D6CFD64E}" type="slidenum">
              <a:rPr lang="zh-CN" altLang="en-US" smtClean="0"/>
              <a:t>‹#›</a:t>
            </a:fld>
            <a:endParaRPr lang="zh-CN" altLang="en-US"/>
          </a:p>
        </p:txBody>
      </p:sp>
    </p:spTree>
    <p:extLst>
      <p:ext uri="{BB962C8B-B14F-4D97-AF65-F5344CB8AC3E}">
        <p14:creationId xmlns:p14="http://schemas.microsoft.com/office/powerpoint/2010/main" val="20084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4EBC775-20FA-4018-96B5-C655254860C4}" type="datetime1">
              <a:rPr lang="zh-CN" altLang="en-US" smtClean="0"/>
              <a:t>2015/11/26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A0805F-E64A-44E6-B458-9DF0D6CFD64E}" type="slidenum">
              <a:rPr lang="zh-CN" altLang="en-US" smtClean="0"/>
              <a:t>‹#›</a:t>
            </a:fld>
            <a:endParaRPr lang="zh-CN" altLang="en-US"/>
          </a:p>
        </p:txBody>
      </p:sp>
    </p:spTree>
    <p:extLst>
      <p:ext uri="{BB962C8B-B14F-4D97-AF65-F5344CB8AC3E}">
        <p14:creationId xmlns:p14="http://schemas.microsoft.com/office/powerpoint/2010/main" val="310986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A517411-44C8-4D53-A4E5-F537DF70C237}" type="datetime1">
              <a:rPr lang="zh-CN" altLang="en-US" smtClean="0"/>
              <a:t>2015/11/26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7A0805F-E64A-44E6-B458-9DF0D6CFD64E}" type="slidenum">
              <a:rPr lang="zh-CN" altLang="en-US" smtClean="0"/>
              <a:t>‹#›</a:t>
            </a:fld>
            <a:endParaRPr lang="zh-CN" altLang="en-US"/>
          </a:p>
        </p:txBody>
      </p:sp>
    </p:spTree>
    <p:extLst>
      <p:ext uri="{BB962C8B-B14F-4D97-AF65-F5344CB8AC3E}">
        <p14:creationId xmlns:p14="http://schemas.microsoft.com/office/powerpoint/2010/main" val="696790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2BDF8C-3B32-4A3E-B690-22DD3142DD7F}" type="datetime1">
              <a:rPr lang="zh-CN" altLang="en-US" smtClean="0"/>
              <a:t>2015/11/26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7A0805F-E64A-44E6-B458-9DF0D6CFD64E}" type="slidenum">
              <a:rPr lang="zh-CN" altLang="en-US" smtClean="0"/>
              <a:t>‹#›</a:t>
            </a:fld>
            <a:endParaRPr lang="zh-CN" altLang="en-US"/>
          </a:p>
        </p:txBody>
      </p:sp>
    </p:spTree>
    <p:extLst>
      <p:ext uri="{BB962C8B-B14F-4D97-AF65-F5344CB8AC3E}">
        <p14:creationId xmlns:p14="http://schemas.microsoft.com/office/powerpoint/2010/main" val="4163261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1F2D25-96E9-448A-A93A-34BE3F165241}" type="datetime1">
              <a:rPr lang="zh-CN" altLang="en-US" smtClean="0"/>
              <a:t>2015/11/26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7A0805F-E64A-44E6-B458-9DF0D6CFD64E}" type="slidenum">
              <a:rPr lang="zh-CN" altLang="en-US" smtClean="0"/>
              <a:t>‹#›</a:t>
            </a:fld>
            <a:endParaRPr lang="zh-CN" altLang="en-US"/>
          </a:p>
        </p:txBody>
      </p:sp>
    </p:spTree>
    <p:extLst>
      <p:ext uri="{BB962C8B-B14F-4D97-AF65-F5344CB8AC3E}">
        <p14:creationId xmlns:p14="http://schemas.microsoft.com/office/powerpoint/2010/main" val="156935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688437B-354D-4E26-9ED7-A739BAE8A947}" type="datetime1">
              <a:rPr lang="zh-CN" altLang="en-US" smtClean="0"/>
              <a:t>2015/11/26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A0805F-E64A-44E6-B458-9DF0D6CFD64E}" type="slidenum">
              <a:rPr lang="zh-CN" altLang="en-US" smtClean="0"/>
              <a:t>‹#›</a:t>
            </a:fld>
            <a:endParaRPr lang="zh-CN" altLang="en-US"/>
          </a:p>
        </p:txBody>
      </p:sp>
    </p:spTree>
    <p:extLst>
      <p:ext uri="{BB962C8B-B14F-4D97-AF65-F5344CB8AC3E}">
        <p14:creationId xmlns:p14="http://schemas.microsoft.com/office/powerpoint/2010/main" val="2047070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F62DE2D-930C-4386-8E5A-1DC7616CCF27}" type="datetime1">
              <a:rPr lang="zh-CN" altLang="en-US" smtClean="0"/>
              <a:t>2015/11/26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A0805F-E64A-44E6-B458-9DF0D6CFD64E}" type="slidenum">
              <a:rPr lang="zh-CN" altLang="en-US" smtClean="0"/>
              <a:t>‹#›</a:t>
            </a:fld>
            <a:endParaRPr lang="zh-CN" altLang="en-US"/>
          </a:p>
        </p:txBody>
      </p:sp>
    </p:spTree>
    <p:extLst>
      <p:ext uri="{BB962C8B-B14F-4D97-AF65-F5344CB8AC3E}">
        <p14:creationId xmlns:p14="http://schemas.microsoft.com/office/powerpoint/2010/main" val="1346595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6BEF0-EBA5-4315-AE81-94957044CA62}" type="datetime1">
              <a:rPr lang="zh-CN" altLang="en-US" smtClean="0"/>
              <a:t>2015/11/26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0805F-E64A-44E6-B458-9DF0D6CFD64E}" type="slidenum">
              <a:rPr lang="zh-CN" altLang="en-US" smtClean="0"/>
              <a:t>‹#›</a:t>
            </a:fld>
            <a:endParaRPr lang="zh-CN" altLang="en-US"/>
          </a:p>
        </p:txBody>
      </p:sp>
    </p:spTree>
    <p:extLst>
      <p:ext uri="{BB962C8B-B14F-4D97-AF65-F5344CB8AC3E}">
        <p14:creationId xmlns:p14="http://schemas.microsoft.com/office/powerpoint/2010/main" val="45146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9.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gif"/><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diagramDrawing" Target="../diagrams/drawing2.xml"/><Relationship Id="rId3" Type="http://schemas.openxmlformats.org/officeDocument/2006/relationships/image" Target="../media/image14.jpeg"/><Relationship Id="rId7" Type="http://schemas.openxmlformats.org/officeDocument/2006/relationships/image" Target="../media/image17.png"/><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diagramQuickStyle" Target="../diagrams/quickStyle2.xml"/><Relationship Id="rId5" Type="http://schemas.microsoft.com/office/2007/relationships/hdphoto" Target="../media/hdphoto2.wdp"/><Relationship Id="rId10" Type="http://schemas.openxmlformats.org/officeDocument/2006/relationships/diagramLayout" Target="../diagrams/layout2.xml"/><Relationship Id="rId4" Type="http://schemas.openxmlformats.org/officeDocument/2006/relationships/image" Target="../media/image15.png"/><Relationship Id="rId9"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3528" y="2348880"/>
            <a:ext cx="8496944" cy="1251570"/>
          </a:xfrm>
        </p:spPr>
        <p:txBody>
          <a:bodyPr>
            <a:noAutofit/>
          </a:bodyPr>
          <a:lstStyle/>
          <a:p>
            <a:r>
              <a:rPr lang="en-US" altLang="zh-CN" sz="3200" b="1" i="1" dirty="0" smtClean="0"/>
              <a:t>Intercultural knowledge-work and the transcultural development of ideas:</a:t>
            </a:r>
            <a:r>
              <a:rPr lang="en-US" altLang="zh-CN" sz="3200" i="1" dirty="0" smtClean="0"/>
              <a:t/>
            </a:r>
            <a:br>
              <a:rPr lang="en-US" altLang="zh-CN" sz="3200" i="1" dirty="0" smtClean="0"/>
            </a:br>
            <a:r>
              <a:rPr lang="zh-CN" altLang="en-US" sz="3200" i="1" dirty="0" smtClean="0"/>
              <a:t>念</a:t>
            </a:r>
            <a:r>
              <a:rPr lang="en-US" altLang="zh-CN" sz="3200" i="1" dirty="0" smtClean="0"/>
              <a:t>(</a:t>
            </a:r>
            <a:r>
              <a:rPr lang="en-US" altLang="zh-CN" sz="3200" i="1" dirty="0" err="1" smtClean="0"/>
              <a:t>niàn</a:t>
            </a:r>
            <a:r>
              <a:rPr lang="en-US" altLang="zh-CN" sz="3200" i="1" dirty="0" smtClean="0"/>
              <a:t>)/mindfulness, intercultural communication, and psychotherapy</a:t>
            </a:r>
            <a:endParaRPr lang="zh-CN" altLang="en-US" sz="3200" i="1" dirty="0"/>
          </a:p>
        </p:txBody>
      </p:sp>
      <p:sp>
        <p:nvSpPr>
          <p:cNvPr id="3" name="副标题 2"/>
          <p:cNvSpPr>
            <a:spLocks noGrp="1"/>
          </p:cNvSpPr>
          <p:nvPr>
            <p:ph type="subTitle" idx="1"/>
          </p:nvPr>
        </p:nvSpPr>
        <p:spPr>
          <a:xfrm>
            <a:off x="1403648" y="4509120"/>
            <a:ext cx="6120680" cy="1296144"/>
          </a:xfrm>
        </p:spPr>
        <p:txBody>
          <a:bodyPr>
            <a:normAutofit fontScale="85000" lnSpcReduction="20000"/>
          </a:bodyPr>
          <a:lstStyle/>
          <a:p>
            <a:r>
              <a:rPr lang="en-US" altLang="zh-CN" b="1" dirty="0" err="1" smtClean="0"/>
              <a:t>Zhuomin</a:t>
            </a:r>
            <a:r>
              <a:rPr lang="en-US" altLang="zh-CN" b="1" dirty="0" smtClean="0"/>
              <a:t> Huang</a:t>
            </a:r>
          </a:p>
          <a:p>
            <a:r>
              <a:rPr lang="en-US" altLang="zh-CN" b="1" dirty="0" smtClean="0"/>
              <a:t>Richard Fay</a:t>
            </a:r>
          </a:p>
          <a:p>
            <a:r>
              <a:rPr lang="en-US" altLang="zh-CN" b="1" dirty="0" smtClean="0"/>
              <a:t>Ross White</a:t>
            </a:r>
          </a:p>
          <a:p>
            <a:endParaRPr lang="en-US" altLang="zh-CN" b="1" dirty="0"/>
          </a:p>
          <a:p>
            <a:endParaRPr lang="en-US" altLang="zh-CN" b="1" dirty="0" smtClean="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40179" y="340179"/>
            <a:ext cx="1179815" cy="49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副标题 2"/>
          <p:cNvSpPr txBox="1">
            <a:spLocks/>
          </p:cNvSpPr>
          <p:nvPr/>
        </p:nvSpPr>
        <p:spPr>
          <a:xfrm>
            <a:off x="2411760" y="188640"/>
            <a:ext cx="4320480" cy="99117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zh-CN" sz="2000" b="1" i="1" dirty="0" smtClean="0"/>
              <a:t>The 15</a:t>
            </a:r>
            <a:r>
              <a:rPr lang="en-US" altLang="zh-CN" sz="2000" b="1" i="1" baseline="30000" dirty="0" smtClean="0"/>
              <a:t>th</a:t>
            </a:r>
            <a:r>
              <a:rPr lang="en-US" altLang="zh-CN" sz="2000" b="1" i="1" dirty="0" smtClean="0"/>
              <a:t> IALIC Conference </a:t>
            </a:r>
          </a:p>
          <a:p>
            <a:r>
              <a:rPr lang="en-US" altLang="zh-CN" sz="2000" b="1" i="1" dirty="0" smtClean="0"/>
              <a:t>(Beijing, Nov., 2015)</a:t>
            </a:r>
            <a:endParaRPr lang="zh-CN" altLang="en-US" sz="2000" b="1" i="1" dirty="0"/>
          </a:p>
        </p:txBody>
      </p:sp>
      <p:pic>
        <p:nvPicPr>
          <p:cNvPr id="1026" name="Picture 2" descr="http://www.onlineveterinaryanatomy.net/sites/default/files/Glasgow%20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87955" y="1679475"/>
            <a:ext cx="1296146" cy="474713"/>
          </a:xfrm>
          <a:prstGeom prst="rect">
            <a:avLst/>
          </a:prstGeom>
          <a:noFill/>
          <a:extLst>
            <a:ext uri="{909E8E84-426E-40DD-AFC4-6F175D3DCCD1}">
              <a14:hiddenFill xmlns:a14="http://schemas.microsoft.com/office/drawing/2010/main">
                <a:solidFill>
                  <a:srgbClr val="FFFFFF"/>
                </a:solidFill>
              </a14:hiddenFill>
            </a:ext>
          </a:extLst>
        </p:spPr>
      </p:pic>
      <p:sp>
        <p:nvSpPr>
          <p:cNvPr id="6" name="灯片编号占位符 5"/>
          <p:cNvSpPr>
            <a:spLocks noGrp="1"/>
          </p:cNvSpPr>
          <p:nvPr>
            <p:ph type="sldNum" sz="quarter" idx="12"/>
          </p:nvPr>
        </p:nvSpPr>
        <p:spPr/>
        <p:txBody>
          <a:bodyPr/>
          <a:lstStyle/>
          <a:p>
            <a:fld id="{17A0805F-E64A-44E6-B458-9DF0D6CFD64E}" type="slidenum">
              <a:rPr lang="zh-CN" altLang="en-US" smtClean="0"/>
              <a:t>1</a:t>
            </a:fld>
            <a:endParaRPr lang="zh-CN" altLang="en-US"/>
          </a:p>
        </p:txBody>
      </p:sp>
    </p:spTree>
    <p:extLst>
      <p:ext uri="{BB962C8B-B14F-4D97-AF65-F5344CB8AC3E}">
        <p14:creationId xmlns:p14="http://schemas.microsoft.com/office/powerpoint/2010/main" val="760233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32853"/>
            <a:ext cx="8229600" cy="1143000"/>
          </a:xfrm>
        </p:spPr>
        <p:txBody>
          <a:bodyPr/>
          <a:lstStyle/>
          <a:p>
            <a:r>
              <a:rPr lang="en-US" altLang="zh-CN" b="1" dirty="0" smtClean="0"/>
              <a:t>Mindfulness in IC</a:t>
            </a:r>
            <a:endParaRPr lang="zh-CN" altLang="en-US" b="1" dirty="0"/>
          </a:p>
        </p:txBody>
      </p:sp>
      <p:sp>
        <p:nvSpPr>
          <p:cNvPr id="3" name="内容占位符 2"/>
          <p:cNvSpPr>
            <a:spLocks noGrp="1"/>
          </p:cNvSpPr>
          <p:nvPr>
            <p:ph idx="1"/>
          </p:nvPr>
        </p:nvSpPr>
        <p:spPr>
          <a:xfrm>
            <a:off x="251520" y="1196752"/>
            <a:ext cx="8579296" cy="5400600"/>
          </a:xfrm>
        </p:spPr>
        <p:txBody>
          <a:bodyPr>
            <a:normAutofit fontScale="62500" lnSpcReduction="20000"/>
          </a:bodyPr>
          <a:lstStyle/>
          <a:p>
            <a:pPr>
              <a:buClr>
                <a:schemeClr val="tx1"/>
              </a:buClr>
            </a:pPr>
            <a:r>
              <a:rPr lang="en-US" altLang="zh-CN" sz="5100" b="1" dirty="0" smtClean="0"/>
              <a:t>Intercultural Communication </a:t>
            </a:r>
            <a:r>
              <a:rPr lang="en-US" altLang="zh-CN" sz="5100" b="1" dirty="0"/>
              <a:t>C</a:t>
            </a:r>
            <a:r>
              <a:rPr lang="en-US" altLang="zh-CN" sz="5100" b="1" dirty="0" smtClean="0"/>
              <a:t>ompetences: </a:t>
            </a:r>
          </a:p>
          <a:p>
            <a:pPr marL="0" indent="0">
              <a:buClr>
                <a:schemeClr val="tx1"/>
              </a:buClr>
              <a:buNone/>
            </a:pPr>
            <a:r>
              <a:rPr lang="en-US" altLang="zh-CN" sz="4200" dirty="0"/>
              <a:t>M</a:t>
            </a:r>
            <a:r>
              <a:rPr lang="en-US" altLang="zh-CN" sz="4200" dirty="0" smtClean="0"/>
              <a:t>indfulness means </a:t>
            </a:r>
            <a:r>
              <a:rPr lang="en-US" altLang="zh-CN" sz="4200" b="1" dirty="0" smtClean="0"/>
              <a:t>attending </a:t>
            </a:r>
            <a:r>
              <a:rPr lang="en-US" altLang="zh-CN" sz="4200" dirty="0"/>
              <a:t>to </a:t>
            </a:r>
            <a:r>
              <a:rPr lang="en-US" altLang="zh-CN" sz="4200" b="1" dirty="0">
                <a:solidFill>
                  <a:srgbClr val="FF0000"/>
                </a:solidFill>
              </a:rPr>
              <a:t>one’s</a:t>
            </a:r>
            <a:r>
              <a:rPr lang="en-US" altLang="zh-CN" sz="4200" b="1" dirty="0"/>
              <a:t> internal communication </a:t>
            </a:r>
            <a:r>
              <a:rPr lang="en-US" altLang="zh-CN" sz="4200" b="1" dirty="0">
                <a:solidFill>
                  <a:srgbClr val="FF0000"/>
                </a:solidFill>
              </a:rPr>
              <a:t>assumptions</a:t>
            </a:r>
            <a:r>
              <a:rPr lang="en-US" altLang="zh-CN" sz="4200" b="1" dirty="0"/>
              <a:t>, </a:t>
            </a:r>
            <a:r>
              <a:rPr lang="en-US" altLang="zh-CN" sz="4200" b="1" dirty="0">
                <a:solidFill>
                  <a:srgbClr val="FF0000"/>
                </a:solidFill>
              </a:rPr>
              <a:t>cognitions</a:t>
            </a:r>
            <a:r>
              <a:rPr lang="en-US" altLang="zh-CN" sz="4200" b="1" dirty="0"/>
              <a:t>,</a:t>
            </a:r>
            <a:r>
              <a:rPr lang="en-US" altLang="zh-CN" sz="4200" dirty="0"/>
              <a:t> and </a:t>
            </a:r>
            <a:r>
              <a:rPr lang="en-US" altLang="zh-CN" sz="4200" b="1" dirty="0" smtClean="0">
                <a:solidFill>
                  <a:srgbClr val="FF0000"/>
                </a:solidFill>
              </a:rPr>
              <a:t>emotions</a:t>
            </a:r>
            <a:r>
              <a:rPr lang="en-US" altLang="zh-CN" sz="4200" dirty="0" smtClean="0"/>
              <a:t> and</a:t>
            </a:r>
            <a:r>
              <a:rPr lang="en-US" altLang="zh-CN" sz="4200" dirty="0"/>
              <a:t>, at the same time, becoming exquisitely attuned to the </a:t>
            </a:r>
            <a:r>
              <a:rPr lang="en-US" altLang="zh-CN" sz="4200" dirty="0" smtClean="0"/>
              <a:t> above of </a:t>
            </a:r>
            <a:r>
              <a:rPr lang="en-US" altLang="zh-CN" sz="4200" b="1" dirty="0" smtClean="0">
                <a:solidFill>
                  <a:srgbClr val="FF0000"/>
                </a:solidFill>
              </a:rPr>
              <a:t>the other’s</a:t>
            </a:r>
            <a:r>
              <a:rPr lang="en-US" altLang="zh-CN" sz="4200" b="1" dirty="0" smtClean="0"/>
              <a:t>.</a:t>
            </a:r>
          </a:p>
          <a:p>
            <a:pPr marL="0" indent="0">
              <a:buClr>
                <a:schemeClr val="tx1"/>
              </a:buClr>
              <a:buNone/>
            </a:pPr>
            <a:endParaRPr lang="en-US" altLang="zh-CN" sz="4200" dirty="0" smtClean="0"/>
          </a:p>
          <a:p>
            <a:pPr>
              <a:buClr>
                <a:schemeClr val="tx1"/>
              </a:buClr>
            </a:pPr>
            <a:r>
              <a:rPr lang="en-US" altLang="zh-CN" sz="5100" b="1" dirty="0" smtClean="0"/>
              <a:t>Psychology</a:t>
            </a:r>
            <a:r>
              <a:rPr lang="en-US" altLang="zh-CN" sz="5100" dirty="0" smtClean="0"/>
              <a:t>: </a:t>
            </a:r>
          </a:p>
          <a:p>
            <a:pPr marL="0" indent="0">
              <a:buClr>
                <a:schemeClr val="tx1"/>
              </a:buClr>
              <a:buNone/>
            </a:pPr>
            <a:r>
              <a:rPr lang="en-US" altLang="zh-CN" sz="4200" dirty="0" smtClean="0"/>
              <a:t>Mindfulness </a:t>
            </a:r>
            <a:r>
              <a:rPr lang="en-US" altLang="zh-CN" sz="4200" dirty="0"/>
              <a:t>is </a:t>
            </a:r>
            <a:r>
              <a:rPr lang="en-US" altLang="zh-CN" sz="4200" b="1" dirty="0"/>
              <a:t>a state of mind </a:t>
            </a:r>
            <a:r>
              <a:rPr lang="en-US" altLang="zh-CN" sz="4200" dirty="0"/>
              <a:t>that results from drawing </a:t>
            </a:r>
            <a:r>
              <a:rPr lang="en-US" altLang="zh-CN" sz="4200" b="1" dirty="0"/>
              <a:t>novel distinctions</a:t>
            </a:r>
            <a:r>
              <a:rPr lang="en-US" altLang="zh-CN" sz="4200" dirty="0"/>
              <a:t>, examining information from </a:t>
            </a:r>
            <a:r>
              <a:rPr lang="en-US" altLang="zh-CN" sz="4200" b="1" dirty="0"/>
              <a:t>new perspectives</a:t>
            </a:r>
            <a:r>
              <a:rPr lang="en-US" altLang="zh-CN" sz="4200" dirty="0"/>
              <a:t>, and being </a:t>
            </a:r>
            <a:r>
              <a:rPr lang="en-US" altLang="zh-CN" sz="4200" b="1" dirty="0"/>
              <a:t>sensitive to context</a:t>
            </a:r>
            <a:r>
              <a:rPr lang="en-US" altLang="zh-CN" sz="4200" dirty="0"/>
              <a:t>. It is an </a:t>
            </a:r>
            <a:r>
              <a:rPr lang="en-US" altLang="zh-CN" sz="4200" b="1" dirty="0">
                <a:solidFill>
                  <a:srgbClr val="FF0000"/>
                </a:solidFill>
              </a:rPr>
              <a:t>open, creative, probabilistic state of mind </a:t>
            </a:r>
            <a:r>
              <a:rPr lang="en-US" altLang="zh-CN" sz="4200" dirty="0"/>
              <a:t>in which the individual might be led to finding </a:t>
            </a:r>
            <a:r>
              <a:rPr lang="en-US" altLang="zh-CN" sz="4200" b="1" dirty="0"/>
              <a:t>differences among </a:t>
            </a:r>
            <a:r>
              <a:rPr lang="en-US" altLang="zh-CN" sz="4200" dirty="0"/>
              <a:t>things thought </a:t>
            </a:r>
            <a:r>
              <a:rPr lang="en-US" altLang="zh-CN" sz="4200" b="1" dirty="0"/>
              <a:t>similar</a:t>
            </a:r>
            <a:r>
              <a:rPr lang="en-US" altLang="zh-CN" sz="4200" dirty="0"/>
              <a:t> and </a:t>
            </a:r>
            <a:r>
              <a:rPr lang="en-US" altLang="zh-CN" sz="4200" b="1" dirty="0"/>
              <a:t>similarities among </a:t>
            </a:r>
            <a:r>
              <a:rPr lang="en-US" altLang="zh-CN" sz="4200" dirty="0"/>
              <a:t>things thought </a:t>
            </a:r>
            <a:r>
              <a:rPr lang="en-US" altLang="zh-CN" sz="4200" b="1" dirty="0" smtClean="0"/>
              <a:t>different.</a:t>
            </a:r>
            <a:endParaRPr lang="en-US" altLang="zh-CN" sz="4200" dirty="0"/>
          </a:p>
          <a:p>
            <a:pPr>
              <a:buClr>
                <a:srgbClr val="FF0000"/>
              </a:buClr>
            </a:pPr>
            <a:endParaRPr lang="en-US" altLang="zh-CN" dirty="0" smtClean="0"/>
          </a:p>
          <a:p>
            <a:pPr marL="0" indent="0">
              <a:buNone/>
            </a:pPr>
            <a:endParaRPr lang="en-US" altLang="zh-CN" dirty="0"/>
          </a:p>
        </p:txBody>
      </p:sp>
      <p:sp>
        <p:nvSpPr>
          <p:cNvPr id="4" name="灯片编号占位符 3"/>
          <p:cNvSpPr>
            <a:spLocks noGrp="1"/>
          </p:cNvSpPr>
          <p:nvPr>
            <p:ph type="sldNum" sz="quarter" idx="12"/>
          </p:nvPr>
        </p:nvSpPr>
        <p:spPr/>
        <p:txBody>
          <a:bodyPr/>
          <a:lstStyle/>
          <a:p>
            <a:fld id="{17A0805F-E64A-44E6-B458-9DF0D6CFD64E}" type="slidenum">
              <a:rPr lang="zh-CN" altLang="en-US" smtClean="0"/>
              <a:t>10</a:t>
            </a:fld>
            <a:endParaRPr lang="zh-CN" altLang="en-US" dirty="0"/>
          </a:p>
        </p:txBody>
      </p:sp>
      <p:sp>
        <p:nvSpPr>
          <p:cNvPr id="5" name="Rectangle 4"/>
          <p:cNvSpPr/>
          <p:nvPr/>
        </p:nvSpPr>
        <p:spPr>
          <a:xfrm>
            <a:off x="3995936" y="6091028"/>
            <a:ext cx="4735669" cy="338554"/>
          </a:xfrm>
          <a:prstGeom prst="rect">
            <a:avLst/>
          </a:prstGeom>
        </p:spPr>
        <p:txBody>
          <a:bodyPr wrap="square">
            <a:spAutoFit/>
          </a:bodyPr>
          <a:lstStyle/>
          <a:p>
            <a:pPr>
              <a:buClr>
                <a:schemeClr val="tx1"/>
              </a:buClr>
            </a:pPr>
            <a:r>
              <a:rPr lang="en-US" altLang="zh-CN" sz="1600" i="1" dirty="0"/>
              <a:t>(</a:t>
            </a:r>
            <a:r>
              <a:rPr lang="en-US" altLang="zh-CN" sz="1600" i="1" dirty="0" err="1"/>
              <a:t>Thich</a:t>
            </a:r>
            <a:r>
              <a:rPr lang="en-US" altLang="zh-CN" sz="1600" i="1" dirty="0"/>
              <a:t>, 1991, 1998; Ting-Toomey, </a:t>
            </a:r>
            <a:r>
              <a:rPr lang="en-US" altLang="zh-CN" sz="1600" i="1" dirty="0" smtClean="0"/>
              <a:t>1999; Langer</a:t>
            </a:r>
            <a:r>
              <a:rPr lang="en-US" altLang="zh-CN" sz="1600" i="1" dirty="0"/>
              <a:t>, </a:t>
            </a:r>
            <a:r>
              <a:rPr lang="en-US" altLang="zh-CN" sz="1600" i="1" dirty="0" smtClean="0"/>
              <a:t>1993)</a:t>
            </a:r>
            <a:endParaRPr lang="en-US" altLang="zh-CN" sz="1600" i="1" dirty="0"/>
          </a:p>
        </p:txBody>
      </p:sp>
    </p:spTree>
    <p:extLst>
      <p:ext uri="{BB962C8B-B14F-4D97-AF65-F5344CB8AC3E}">
        <p14:creationId xmlns:p14="http://schemas.microsoft.com/office/powerpoint/2010/main" val="2410976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smtClean="0"/>
              <a:t>The Origins of Mindfulness in IC?</a:t>
            </a:r>
            <a:endParaRPr lang="zh-CN" altLang="en-US" b="1" dirty="0"/>
          </a:p>
        </p:txBody>
      </p:sp>
      <p:sp>
        <p:nvSpPr>
          <p:cNvPr id="3" name="内容占位符 2"/>
          <p:cNvSpPr>
            <a:spLocks noGrp="1"/>
          </p:cNvSpPr>
          <p:nvPr>
            <p:ph idx="1"/>
          </p:nvPr>
        </p:nvSpPr>
        <p:spPr/>
        <p:txBody>
          <a:bodyPr/>
          <a:lstStyle/>
          <a:p>
            <a:r>
              <a:rPr lang="en-US" altLang="zh-CN" dirty="0" err="1"/>
              <a:t>Gudykunst</a:t>
            </a:r>
            <a:r>
              <a:rPr lang="en-US" altLang="zh-CN" b="1" i="1" dirty="0"/>
              <a:t> </a:t>
            </a:r>
            <a:r>
              <a:rPr lang="en-US" altLang="zh-CN" dirty="0"/>
              <a:t>(1995): Mindfulness</a:t>
            </a:r>
            <a:r>
              <a:rPr lang="en-US" altLang="zh-CN" i="1" dirty="0"/>
              <a:t> </a:t>
            </a:r>
            <a:r>
              <a:rPr lang="en-US" altLang="zh-CN" dirty="0"/>
              <a:t>is the way that in-group members and strangers can </a:t>
            </a:r>
            <a:r>
              <a:rPr lang="en-US" altLang="zh-CN" b="1" i="1" dirty="0">
                <a:solidFill>
                  <a:srgbClr val="FF0000"/>
                </a:solidFill>
              </a:rPr>
              <a:t>reduce</a:t>
            </a:r>
            <a:r>
              <a:rPr lang="en-US" altLang="zh-CN" b="1" i="1" dirty="0"/>
              <a:t> their </a:t>
            </a:r>
            <a:r>
              <a:rPr lang="en-US" altLang="zh-CN" b="1" i="1" dirty="0">
                <a:solidFill>
                  <a:srgbClr val="FF0000"/>
                </a:solidFill>
              </a:rPr>
              <a:t>anxiety</a:t>
            </a:r>
            <a:r>
              <a:rPr lang="en-US" altLang="zh-CN" b="1" i="1" dirty="0"/>
              <a:t> and uncertainty</a:t>
            </a:r>
            <a:r>
              <a:rPr lang="en-US" altLang="zh-CN" dirty="0"/>
              <a:t> to optimum levels. </a:t>
            </a:r>
            <a:endParaRPr lang="en-US" altLang="zh-CN" dirty="0" smtClean="0"/>
          </a:p>
          <a:p>
            <a:pPr marL="0" indent="0">
              <a:buNone/>
            </a:pPr>
            <a:endParaRPr lang="en-US" altLang="zh-CN" dirty="0"/>
          </a:p>
          <a:p>
            <a:r>
              <a:rPr lang="en-US" altLang="zh-CN" dirty="0"/>
              <a:t>Ting-Toomey (1998): Mindfulness (</a:t>
            </a:r>
            <a:r>
              <a:rPr lang="en-US" altLang="zh-CN" b="1" dirty="0" err="1"/>
              <a:t>Thich</a:t>
            </a:r>
            <a:r>
              <a:rPr lang="en-US" altLang="zh-CN" dirty="0"/>
              <a:t>, 1991) means … According to </a:t>
            </a:r>
            <a:r>
              <a:rPr lang="en-US" altLang="zh-CN" b="1" dirty="0"/>
              <a:t>Langer</a:t>
            </a:r>
            <a:r>
              <a:rPr lang="en-US" altLang="zh-CN" dirty="0"/>
              <a:t> (1989; 1997</a:t>
            </a:r>
            <a:r>
              <a:rPr lang="en-US" altLang="zh-CN" dirty="0" smtClean="0"/>
              <a:t>), </a:t>
            </a:r>
            <a:r>
              <a:rPr lang="en-US" altLang="zh-CN" dirty="0"/>
              <a:t>to act mindfully</a:t>
            </a:r>
            <a:r>
              <a:rPr lang="en-US" altLang="zh-CN" dirty="0" smtClean="0"/>
              <a:t>, </a:t>
            </a:r>
            <a:r>
              <a:rPr lang="en-US" altLang="zh-CN" dirty="0"/>
              <a:t>we </a:t>
            </a:r>
            <a:r>
              <a:rPr lang="en-US" altLang="zh-CN" dirty="0" smtClean="0"/>
              <a:t>should learn to…</a:t>
            </a:r>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17A0805F-E64A-44E6-B458-9DF0D6CFD64E}" type="slidenum">
              <a:rPr lang="zh-CN" altLang="en-US" smtClean="0"/>
              <a:t>11</a:t>
            </a:fld>
            <a:endParaRPr lang="zh-CN" altLang="en-US"/>
          </a:p>
        </p:txBody>
      </p:sp>
    </p:spTree>
    <p:extLst>
      <p:ext uri="{BB962C8B-B14F-4D97-AF65-F5344CB8AC3E}">
        <p14:creationId xmlns:p14="http://schemas.microsoft.com/office/powerpoint/2010/main" val="606260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Acknowledging Sources/Credentials</a:t>
            </a:r>
            <a:endParaRPr lang="zh-CN" altLang="en-US" dirty="0"/>
          </a:p>
        </p:txBody>
      </p:sp>
      <p:sp>
        <p:nvSpPr>
          <p:cNvPr id="3" name="内容占位符 2"/>
          <p:cNvSpPr>
            <a:spLocks noGrp="1"/>
          </p:cNvSpPr>
          <p:nvPr>
            <p:ph idx="1"/>
          </p:nvPr>
        </p:nvSpPr>
        <p:spPr>
          <a:xfrm>
            <a:off x="457200" y="1600200"/>
            <a:ext cx="8229600" cy="4853136"/>
          </a:xfrm>
        </p:spPr>
        <p:txBody>
          <a:bodyPr>
            <a:normAutofit/>
          </a:bodyPr>
          <a:lstStyle/>
          <a:p>
            <a:r>
              <a:rPr lang="en-US" altLang="zh-CN" dirty="0" smtClean="0"/>
              <a:t>The </a:t>
            </a:r>
            <a:r>
              <a:rPr lang="en-US" altLang="zh-CN" dirty="0" smtClean="0"/>
              <a:t>origin </a:t>
            </a:r>
            <a:r>
              <a:rPr lang="en-US" altLang="zh-CN" dirty="0" smtClean="0"/>
              <a:t>of mindfulness is </a:t>
            </a:r>
            <a:r>
              <a:rPr lang="en-US" altLang="zh-CN" b="1" dirty="0" smtClean="0">
                <a:solidFill>
                  <a:srgbClr val="FF0000"/>
                </a:solidFill>
              </a:rPr>
              <a:t>absent</a:t>
            </a:r>
            <a:r>
              <a:rPr lang="en-US" altLang="zh-CN" dirty="0" smtClean="0"/>
              <a:t> in most of the IC literature. </a:t>
            </a:r>
          </a:p>
          <a:p>
            <a:pPr marL="0" indent="0">
              <a:buNone/>
            </a:pPr>
            <a:endParaRPr lang="en-US" altLang="zh-CN" dirty="0" smtClean="0"/>
          </a:p>
          <a:p>
            <a:r>
              <a:rPr lang="en-US" altLang="zh-CN" dirty="0" smtClean="0"/>
              <a:t>Thomas (2006): Mindfulness </a:t>
            </a:r>
            <a:r>
              <a:rPr lang="en-US" altLang="zh-CN" dirty="0"/>
              <a:t>is a concept that </a:t>
            </a:r>
            <a:r>
              <a:rPr lang="en-US" altLang="zh-CN" b="1" dirty="0"/>
              <a:t>originated</a:t>
            </a:r>
            <a:r>
              <a:rPr lang="en-US" altLang="zh-CN" dirty="0"/>
              <a:t> in </a:t>
            </a:r>
            <a:r>
              <a:rPr lang="en-US" altLang="zh-CN" b="1" dirty="0">
                <a:solidFill>
                  <a:srgbClr val="FF0000"/>
                </a:solidFill>
              </a:rPr>
              <a:t>Buddhism</a:t>
            </a:r>
            <a:r>
              <a:rPr lang="en-US" altLang="zh-CN" dirty="0"/>
              <a:t> (</a:t>
            </a:r>
            <a:r>
              <a:rPr lang="en-US" altLang="zh-CN" dirty="0" err="1"/>
              <a:t>Thich</a:t>
            </a:r>
            <a:r>
              <a:rPr lang="en-US" altLang="zh-CN" dirty="0"/>
              <a:t>, </a:t>
            </a:r>
            <a:r>
              <a:rPr lang="en-US" altLang="zh-CN" dirty="0" smtClean="0"/>
              <a:t>1991), was </a:t>
            </a:r>
            <a:r>
              <a:rPr lang="en-US" altLang="zh-CN" b="1" dirty="0" smtClean="0"/>
              <a:t>introduced</a:t>
            </a:r>
            <a:r>
              <a:rPr lang="en-US" altLang="zh-CN" dirty="0" smtClean="0"/>
              <a:t> </a:t>
            </a:r>
            <a:r>
              <a:rPr lang="en-US" altLang="zh-CN" dirty="0"/>
              <a:t>into the </a:t>
            </a:r>
            <a:r>
              <a:rPr lang="en-US" altLang="zh-CN" b="1" dirty="0">
                <a:solidFill>
                  <a:srgbClr val="FF0000"/>
                </a:solidFill>
              </a:rPr>
              <a:t>psychology</a:t>
            </a:r>
            <a:r>
              <a:rPr lang="en-US" altLang="zh-CN" dirty="0"/>
              <a:t> literature by Langer (1989), and has </a:t>
            </a:r>
            <a:r>
              <a:rPr lang="en-US" altLang="zh-CN" dirty="0" smtClean="0"/>
              <a:t>recently been </a:t>
            </a:r>
            <a:r>
              <a:rPr lang="en-US" altLang="zh-CN" b="1" dirty="0"/>
              <a:t>applied</a:t>
            </a:r>
            <a:r>
              <a:rPr lang="en-US" altLang="zh-CN" dirty="0"/>
              <a:t> to </a:t>
            </a:r>
            <a:r>
              <a:rPr lang="en-US" altLang="zh-CN" b="1" dirty="0">
                <a:solidFill>
                  <a:srgbClr val="FF0000"/>
                </a:solidFill>
              </a:rPr>
              <a:t>cross-cultural communication</a:t>
            </a:r>
            <a:r>
              <a:rPr lang="en-US" altLang="zh-CN" b="1" dirty="0"/>
              <a:t> </a:t>
            </a:r>
            <a:r>
              <a:rPr lang="en-US" altLang="zh-CN" dirty="0"/>
              <a:t>(Ting-Toomey, </a:t>
            </a:r>
            <a:r>
              <a:rPr lang="en-US" altLang="zh-CN" dirty="0" smtClean="0"/>
              <a:t>1998).</a:t>
            </a:r>
            <a:endParaRPr lang="zh-CN" altLang="en-US" dirty="0"/>
          </a:p>
        </p:txBody>
      </p:sp>
      <p:sp>
        <p:nvSpPr>
          <p:cNvPr id="4" name="灯片编号占位符 3"/>
          <p:cNvSpPr>
            <a:spLocks noGrp="1"/>
          </p:cNvSpPr>
          <p:nvPr>
            <p:ph type="sldNum" sz="quarter" idx="12"/>
          </p:nvPr>
        </p:nvSpPr>
        <p:spPr/>
        <p:txBody>
          <a:bodyPr/>
          <a:lstStyle/>
          <a:p>
            <a:fld id="{17A0805F-E64A-44E6-B458-9DF0D6CFD64E}" type="slidenum">
              <a:rPr lang="zh-CN" altLang="en-US" smtClean="0"/>
              <a:t>12</a:t>
            </a:fld>
            <a:endParaRPr lang="zh-CN" altLang="en-US"/>
          </a:p>
        </p:txBody>
      </p:sp>
    </p:spTree>
    <p:extLst>
      <p:ext uri="{BB962C8B-B14F-4D97-AF65-F5344CB8AC3E}">
        <p14:creationId xmlns:p14="http://schemas.microsoft.com/office/powerpoint/2010/main" val="1677130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207132"/>
            <a:ext cx="8229600" cy="1143000"/>
          </a:xfrm>
        </p:spPr>
        <p:txBody>
          <a:bodyPr>
            <a:noAutofit/>
          </a:bodyPr>
          <a:lstStyle/>
          <a:p>
            <a:r>
              <a:rPr lang="en-US" altLang="zh-CN" b="1" dirty="0"/>
              <a:t>T</a:t>
            </a:r>
            <a:r>
              <a:rPr lang="en-US" altLang="zh-CN" b="1" dirty="0" smtClean="0"/>
              <a:t>he Conceptual Migration of Mindfulness</a:t>
            </a:r>
            <a:endParaRPr lang="zh-CN" altLang="en-US" b="1" dirty="0"/>
          </a:p>
        </p:txBody>
      </p:sp>
      <p:sp>
        <p:nvSpPr>
          <p:cNvPr id="3" name="灯片编号占位符 2"/>
          <p:cNvSpPr>
            <a:spLocks noGrp="1"/>
          </p:cNvSpPr>
          <p:nvPr>
            <p:ph type="sldNum" sz="quarter" idx="12"/>
          </p:nvPr>
        </p:nvSpPr>
        <p:spPr/>
        <p:txBody>
          <a:bodyPr/>
          <a:lstStyle/>
          <a:p>
            <a:fld id="{17A0805F-E64A-44E6-B458-9DF0D6CFD64E}" type="slidenum">
              <a:rPr lang="zh-CN" altLang="en-US" smtClean="0"/>
              <a:t>13</a:t>
            </a:fld>
            <a:endParaRPr lang="zh-CN" altLang="en-US"/>
          </a:p>
        </p:txBody>
      </p:sp>
      <p:sp>
        <p:nvSpPr>
          <p:cNvPr id="4" name="标题 1"/>
          <p:cNvSpPr txBox="1">
            <a:spLocks/>
          </p:cNvSpPr>
          <p:nvPr/>
        </p:nvSpPr>
        <p:spPr>
          <a:xfrm>
            <a:off x="457200" y="2348880"/>
            <a:ext cx="8507288" cy="3600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900" b="1" dirty="0" smtClean="0"/>
              <a:t>A map of the migratory </a:t>
            </a:r>
            <a:r>
              <a:rPr lang="en-US" altLang="zh-CN" sz="2900" b="1" dirty="0"/>
              <a:t>c</a:t>
            </a:r>
            <a:r>
              <a:rPr lang="en-US" altLang="zh-CN" sz="2900" b="1" dirty="0" smtClean="0"/>
              <a:t>omplexity involving:</a:t>
            </a:r>
          </a:p>
          <a:p>
            <a:pPr marL="2952750" indent="-179388" algn="l">
              <a:buFont typeface="Arial" pitchFamily="34" charset="0"/>
              <a:buChar char="•"/>
            </a:pPr>
            <a:endParaRPr lang="en-US" altLang="zh-CN" sz="2400" b="1" i="1" dirty="0" smtClean="0"/>
          </a:p>
          <a:p>
            <a:pPr marL="2952750" indent="-179388" algn="l">
              <a:buFont typeface="Arial" pitchFamily="34" charset="0"/>
              <a:buChar char="•"/>
            </a:pPr>
            <a:r>
              <a:rPr lang="en-US" altLang="zh-CN" sz="2400" b="1" i="1" dirty="0" smtClean="0"/>
              <a:t>Multi-lingual</a:t>
            </a:r>
          </a:p>
          <a:p>
            <a:pPr marL="2952750" indent="-179388" algn="l">
              <a:buFont typeface="Arial" pitchFamily="34" charset="0"/>
              <a:buChar char="•"/>
            </a:pPr>
            <a:r>
              <a:rPr lang="en-US" altLang="zh-CN" sz="2400" b="1" i="1" dirty="0"/>
              <a:t>M</a:t>
            </a:r>
            <a:r>
              <a:rPr lang="en-US" altLang="zh-CN" sz="2400" b="1" i="1" dirty="0" smtClean="0"/>
              <a:t>ulti-disciplinary</a:t>
            </a:r>
          </a:p>
          <a:p>
            <a:pPr marL="2952750" indent="-179388" algn="l">
              <a:buFont typeface="Arial" pitchFamily="34" charset="0"/>
              <a:buChar char="•"/>
            </a:pPr>
            <a:r>
              <a:rPr lang="en-US" altLang="zh-CN" sz="2400" b="1" i="1" dirty="0" smtClean="0"/>
              <a:t>Multi-directional</a:t>
            </a:r>
          </a:p>
          <a:p>
            <a:pPr marL="2952750" indent="-179388" algn="l">
              <a:buFont typeface="Arial" pitchFamily="34" charset="0"/>
              <a:buChar char="•"/>
            </a:pPr>
            <a:r>
              <a:rPr lang="en-US" altLang="zh-CN" sz="2400" b="1" i="1" dirty="0" smtClean="0"/>
              <a:t>Multi-ideology</a:t>
            </a:r>
          </a:p>
          <a:p>
            <a:pPr marL="2952750" indent="-179388" algn="l">
              <a:buFont typeface="Arial" pitchFamily="34" charset="0"/>
              <a:buChar char="•"/>
            </a:pPr>
            <a:r>
              <a:rPr lang="en-US" altLang="zh-CN" sz="2400" b="1" i="1" dirty="0" smtClean="0"/>
              <a:t>Multi-cultural </a:t>
            </a:r>
          </a:p>
          <a:p>
            <a:pPr marL="2952750" indent="-179388" algn="l">
              <a:buFont typeface="Arial" pitchFamily="34" charset="0"/>
              <a:buChar char="•"/>
            </a:pPr>
            <a:r>
              <a:rPr lang="en-US" altLang="zh-CN" sz="2400" b="1" i="1" dirty="0" smtClean="0"/>
              <a:t>Time</a:t>
            </a:r>
          </a:p>
          <a:p>
            <a:pPr marL="2773362" algn="l"/>
            <a:endParaRPr lang="zh-CN" altLang="en-US" sz="2400" b="1" i="1" dirty="0"/>
          </a:p>
        </p:txBody>
      </p:sp>
      <p:sp>
        <p:nvSpPr>
          <p:cNvPr id="6" name="Rectangle 5"/>
          <p:cNvSpPr/>
          <p:nvPr/>
        </p:nvSpPr>
        <p:spPr>
          <a:xfrm>
            <a:off x="6516217" y="4180438"/>
            <a:ext cx="1375056" cy="369332"/>
          </a:xfrm>
          <a:prstGeom prst="rect">
            <a:avLst/>
          </a:prstGeom>
        </p:spPr>
        <p:txBody>
          <a:bodyPr wrap="none">
            <a:spAutoFit/>
          </a:bodyPr>
          <a:lstStyle/>
          <a:p>
            <a:r>
              <a:rPr lang="en-US" b="1" dirty="0" smtClean="0"/>
              <a:t>Perspectives</a:t>
            </a:r>
            <a:endParaRPr lang="en-GB" dirty="0"/>
          </a:p>
        </p:txBody>
      </p:sp>
      <p:sp>
        <p:nvSpPr>
          <p:cNvPr id="7" name="右大括号 7"/>
          <p:cNvSpPr/>
          <p:nvPr/>
        </p:nvSpPr>
        <p:spPr>
          <a:xfrm>
            <a:off x="5724127" y="3284984"/>
            <a:ext cx="792089" cy="2160240"/>
          </a:xfrm>
          <a:prstGeom prst="rightBrace">
            <a:avLst>
              <a:gd name="adj1" fmla="val 79218"/>
              <a:gd name="adj2" fmla="val 50198"/>
            </a:avLst>
          </a:prstGeom>
          <a:gradFill flip="none" rotWithShape="1">
            <a:gsLst>
              <a:gs pos="0">
                <a:srgbClr val="FF0000"/>
              </a:gs>
              <a:gs pos="19000">
                <a:srgbClr val="FF0000"/>
              </a:gs>
              <a:gs pos="100000">
                <a:schemeClr val="bg1"/>
              </a:gs>
            </a:gsLst>
            <a:lin ang="10800000" scaled="1"/>
            <a:tileRect/>
          </a:gradFill>
          <a:ln>
            <a:solidFill>
              <a:srgbClr val="FF66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122205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linds(horizontal)">
                                      <p:cBhvr>
                                        <p:cTn id="13" dur="500"/>
                                        <p:tgtEl>
                                          <p:spTgt spid="4">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linds(horizontal)">
                                      <p:cBhvr>
                                        <p:cTn id="16" dur="500"/>
                                        <p:tgtEl>
                                          <p:spTgt spid="4">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blinds(horizontal)">
                                      <p:cBhvr>
                                        <p:cTn id="19" dur="500"/>
                                        <p:tgtEl>
                                          <p:spTgt spid="4">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blinds(horizontal)">
                                      <p:cBhvr>
                                        <p:cTn id="25" dur="500"/>
                                        <p:tgtEl>
                                          <p:spTgt spid="4">
                                            <p:txEl>
                                              <p:pRg st="7" end="7"/>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直接箭头连接符 107"/>
          <p:cNvCxnSpPr>
            <a:stCxn id="14" idx="0"/>
          </p:cNvCxnSpPr>
          <p:nvPr/>
        </p:nvCxnSpPr>
        <p:spPr>
          <a:xfrm flipV="1">
            <a:off x="606303" y="669230"/>
            <a:ext cx="7742799" cy="5640090"/>
          </a:xfrm>
          <a:prstGeom prst="straightConnector1">
            <a:avLst/>
          </a:prstGeom>
          <a:ln w="28575">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611560" y="6309320"/>
            <a:ext cx="8136904" cy="0"/>
          </a:xfrm>
          <a:prstGeom prst="straightConnector1">
            <a:avLst/>
          </a:prstGeom>
          <a:ln>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 name="直接箭头连接符 5"/>
          <p:cNvCxnSpPr/>
          <p:nvPr/>
        </p:nvCxnSpPr>
        <p:spPr>
          <a:xfrm>
            <a:off x="611560" y="548680"/>
            <a:ext cx="0" cy="5760640"/>
          </a:xfrm>
          <a:prstGeom prst="straightConnector1">
            <a:avLst/>
          </a:prstGeom>
          <a:ln>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 name="矩形 12"/>
          <p:cNvSpPr/>
          <p:nvPr/>
        </p:nvSpPr>
        <p:spPr>
          <a:xfrm>
            <a:off x="107255" y="179348"/>
            <a:ext cx="1008609" cy="369332"/>
          </a:xfrm>
          <a:prstGeom prst="rect">
            <a:avLst/>
          </a:prstGeom>
        </p:spPr>
        <p:txBody>
          <a:bodyPr wrap="none">
            <a:spAutoFit/>
          </a:bodyPr>
          <a:lstStyle/>
          <a:p>
            <a:r>
              <a:rPr lang="en-US" altLang="zh-CN" b="1" dirty="0" smtClean="0"/>
              <a:t>Timeline</a:t>
            </a:r>
            <a:endParaRPr lang="zh-CN" altLang="en-US" dirty="0"/>
          </a:p>
        </p:txBody>
      </p:sp>
      <p:sp>
        <p:nvSpPr>
          <p:cNvPr id="14" name="矩形 13"/>
          <p:cNvSpPr/>
          <p:nvPr/>
        </p:nvSpPr>
        <p:spPr>
          <a:xfrm>
            <a:off x="208854" y="6309320"/>
            <a:ext cx="794898" cy="369332"/>
          </a:xfrm>
          <a:prstGeom prst="rect">
            <a:avLst/>
          </a:prstGeom>
        </p:spPr>
        <p:txBody>
          <a:bodyPr wrap="none">
            <a:spAutoFit/>
          </a:bodyPr>
          <a:lstStyle/>
          <a:p>
            <a:r>
              <a:rPr lang="en-US" altLang="zh-CN" b="1" dirty="0" smtClean="0"/>
              <a:t>Orient</a:t>
            </a:r>
            <a:endParaRPr lang="zh-CN" altLang="en-US" dirty="0"/>
          </a:p>
        </p:txBody>
      </p:sp>
      <p:sp>
        <p:nvSpPr>
          <p:cNvPr id="15" name="矩形 14"/>
          <p:cNvSpPr/>
          <p:nvPr/>
        </p:nvSpPr>
        <p:spPr>
          <a:xfrm>
            <a:off x="8349102" y="6326697"/>
            <a:ext cx="670825" cy="369332"/>
          </a:xfrm>
          <a:prstGeom prst="rect">
            <a:avLst/>
          </a:prstGeom>
        </p:spPr>
        <p:txBody>
          <a:bodyPr wrap="none">
            <a:spAutoFit/>
          </a:bodyPr>
          <a:lstStyle/>
          <a:p>
            <a:r>
              <a:rPr lang="en-US" altLang="zh-CN" b="1" dirty="0" smtClean="0"/>
              <a:t>West</a:t>
            </a:r>
            <a:endParaRPr lang="zh-CN" altLang="en-US" dirty="0"/>
          </a:p>
        </p:txBody>
      </p:sp>
      <p:sp>
        <p:nvSpPr>
          <p:cNvPr id="16" name="TextBox 15"/>
          <p:cNvSpPr txBox="1"/>
          <p:nvPr/>
        </p:nvSpPr>
        <p:spPr>
          <a:xfrm>
            <a:off x="638418" y="5662989"/>
            <a:ext cx="1224136" cy="646331"/>
          </a:xfrm>
          <a:prstGeom prst="rect">
            <a:avLst/>
          </a:prstGeom>
          <a:noFill/>
        </p:spPr>
        <p:txBody>
          <a:bodyPr wrap="square" rtlCol="0">
            <a:spAutoFit/>
          </a:bodyPr>
          <a:lstStyle/>
          <a:p>
            <a:pPr algn="ctr"/>
            <a:r>
              <a:rPr lang="en-US" altLang="zh-CN" b="1" dirty="0" smtClean="0"/>
              <a:t>Indian Buddhism </a:t>
            </a:r>
            <a:endParaRPr lang="zh-CN" altLang="en-US" b="1" dirty="0"/>
          </a:p>
        </p:txBody>
      </p:sp>
      <p:sp>
        <p:nvSpPr>
          <p:cNvPr id="17" name="TextBox 16"/>
          <p:cNvSpPr txBox="1"/>
          <p:nvPr/>
        </p:nvSpPr>
        <p:spPr>
          <a:xfrm>
            <a:off x="2270347" y="4263942"/>
            <a:ext cx="1474811" cy="584775"/>
          </a:xfrm>
          <a:prstGeom prst="rect">
            <a:avLst/>
          </a:prstGeom>
          <a:noFill/>
        </p:spPr>
        <p:txBody>
          <a:bodyPr wrap="square" rtlCol="0">
            <a:spAutoFit/>
          </a:bodyPr>
          <a:lstStyle/>
          <a:p>
            <a:pPr algn="ctr"/>
            <a:r>
              <a:rPr lang="en-US" altLang="zh-CN" sz="1400" b="1" dirty="0" smtClean="0"/>
              <a:t>East Asia: e.g. </a:t>
            </a:r>
            <a:r>
              <a:rPr lang="en-US" altLang="zh-CN" b="1" dirty="0" smtClean="0"/>
              <a:t>China </a:t>
            </a:r>
            <a:r>
              <a:rPr lang="zh-CN" altLang="en-US" b="1" dirty="0" smtClean="0"/>
              <a:t>念</a:t>
            </a:r>
            <a:r>
              <a:rPr lang="en-US" altLang="zh-CN" dirty="0" smtClean="0"/>
              <a:t>(</a:t>
            </a:r>
            <a:r>
              <a:rPr lang="en-US" altLang="zh-CN" dirty="0" err="1" smtClean="0"/>
              <a:t>niàn</a:t>
            </a:r>
            <a:r>
              <a:rPr lang="en-US" altLang="zh-CN" dirty="0"/>
              <a:t>)</a:t>
            </a:r>
            <a:endParaRPr lang="en-US" altLang="zh-CN" dirty="0" smtClean="0"/>
          </a:p>
        </p:txBody>
      </p:sp>
      <p:sp>
        <p:nvSpPr>
          <p:cNvPr id="18" name="TextBox 17"/>
          <p:cNvSpPr txBox="1"/>
          <p:nvPr/>
        </p:nvSpPr>
        <p:spPr>
          <a:xfrm>
            <a:off x="1329640" y="4367835"/>
            <a:ext cx="1110989" cy="954107"/>
          </a:xfrm>
          <a:prstGeom prst="rect">
            <a:avLst/>
          </a:prstGeom>
          <a:noFill/>
        </p:spPr>
        <p:txBody>
          <a:bodyPr wrap="square" rtlCol="0">
            <a:spAutoFit/>
          </a:bodyPr>
          <a:lstStyle/>
          <a:p>
            <a:pPr algn="ctr"/>
            <a:r>
              <a:rPr lang="en-US" altLang="zh-CN" sz="1400" b="1" dirty="0" smtClean="0"/>
              <a:t>Southeast Asia: e.g. Thailand </a:t>
            </a:r>
          </a:p>
          <a:p>
            <a:pPr algn="ctr"/>
            <a:r>
              <a:rPr lang="th-TH" altLang="zh-CN" sz="1400" b="1" dirty="0" smtClean="0"/>
              <a:t>สติ</a:t>
            </a:r>
            <a:r>
              <a:rPr lang="en-US" altLang="zh-CN" sz="1400" b="1" dirty="0" smtClean="0"/>
              <a:t> </a:t>
            </a:r>
            <a:r>
              <a:rPr lang="en-US" altLang="zh-CN" sz="1400" dirty="0"/>
              <a:t>(</a:t>
            </a:r>
            <a:r>
              <a:rPr lang="en-US" altLang="zh-CN" sz="1400" dirty="0" err="1"/>
              <a:t>sa</a:t>
            </a:r>
            <a:r>
              <a:rPr lang="en-US" altLang="zh-CN" sz="1400" baseline="30000" dirty="0" err="1"/>
              <a:t>L</a:t>
            </a:r>
            <a:r>
              <a:rPr lang="en-US" altLang="zh-CN" sz="1400" dirty="0"/>
              <a:t> </a:t>
            </a:r>
            <a:r>
              <a:rPr lang="en-US" altLang="zh-CN" sz="1400" dirty="0" err="1" smtClean="0"/>
              <a:t>dti</a:t>
            </a:r>
            <a:r>
              <a:rPr lang="en-US" altLang="zh-CN" sz="1400" baseline="30000" dirty="0" err="1" smtClean="0"/>
              <a:t>L</a:t>
            </a:r>
            <a:r>
              <a:rPr lang="en-US" altLang="zh-CN" sz="1400" dirty="0"/>
              <a:t>)</a:t>
            </a:r>
          </a:p>
        </p:txBody>
      </p:sp>
      <p:sp>
        <p:nvSpPr>
          <p:cNvPr id="19" name="TextBox 18"/>
          <p:cNvSpPr txBox="1"/>
          <p:nvPr/>
        </p:nvSpPr>
        <p:spPr>
          <a:xfrm>
            <a:off x="2933655" y="4848717"/>
            <a:ext cx="982329" cy="307777"/>
          </a:xfrm>
          <a:prstGeom prst="rect">
            <a:avLst/>
          </a:prstGeom>
          <a:noFill/>
        </p:spPr>
        <p:txBody>
          <a:bodyPr wrap="square" rtlCol="0">
            <a:spAutoFit/>
          </a:bodyPr>
          <a:lstStyle/>
          <a:p>
            <a:pPr algn="ctr"/>
            <a:r>
              <a:rPr lang="en-US" altLang="zh-CN" sz="1400" b="1" dirty="0" smtClean="0"/>
              <a:t>Tibet</a:t>
            </a:r>
          </a:p>
        </p:txBody>
      </p:sp>
      <p:cxnSp>
        <p:nvCxnSpPr>
          <p:cNvPr id="20" name="直接箭头连接符 19"/>
          <p:cNvCxnSpPr/>
          <p:nvPr/>
        </p:nvCxnSpPr>
        <p:spPr>
          <a:xfrm flipV="1">
            <a:off x="1924798" y="5002605"/>
            <a:ext cx="645469" cy="9835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1862554" y="5321942"/>
            <a:ext cx="117736" cy="644253"/>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2123728" y="4950859"/>
            <a:ext cx="1072176" cy="1015336"/>
          </a:xfrm>
          <a:prstGeom prst="straightConnector1">
            <a:avLst/>
          </a:prstGeom>
          <a:ln w="28575">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V="1">
            <a:off x="2727664" y="548680"/>
            <a:ext cx="0" cy="3600400"/>
          </a:xfrm>
          <a:prstGeom prst="straightConnector1">
            <a:avLst/>
          </a:prstGeom>
          <a:ln w="28575" cap="rnd" cmpd="thickThin">
            <a:solidFill>
              <a:srgbClr val="FF0000"/>
            </a:solidFill>
            <a:prstDash val="sysDash"/>
            <a:beve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flipV="1">
            <a:off x="2727664" y="2492896"/>
            <a:ext cx="0" cy="1609013"/>
          </a:xfrm>
          <a:prstGeom prst="straightConnector1">
            <a:avLst/>
          </a:prstGeom>
          <a:ln w="28575" cap="rnd" cmpd="thickThin">
            <a:solidFill>
              <a:srgbClr val="FF0000"/>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990259" y="5643030"/>
            <a:ext cx="2434030" cy="646331"/>
          </a:xfrm>
          <a:prstGeom prst="rect">
            <a:avLst/>
          </a:prstGeom>
          <a:noFill/>
        </p:spPr>
        <p:txBody>
          <a:bodyPr wrap="square" rtlCol="0">
            <a:spAutoFit/>
          </a:bodyPr>
          <a:lstStyle/>
          <a:p>
            <a:pPr algn="ctr"/>
            <a:r>
              <a:rPr lang="en-US" altLang="zh-CN" b="1" dirty="0" smtClean="0"/>
              <a:t>Oriental Religions/Philosophies</a:t>
            </a:r>
          </a:p>
        </p:txBody>
      </p:sp>
      <p:cxnSp>
        <p:nvCxnSpPr>
          <p:cNvPr id="65" name="直接箭头连接符 64"/>
          <p:cNvCxnSpPr>
            <a:stCxn id="2050" idx="0"/>
          </p:cNvCxnSpPr>
          <p:nvPr/>
        </p:nvCxnSpPr>
        <p:spPr>
          <a:xfrm flipH="1" flipV="1">
            <a:off x="1229548" y="568453"/>
            <a:ext cx="20938" cy="4382406"/>
          </a:xfrm>
          <a:prstGeom prst="straightConnector1">
            <a:avLst/>
          </a:prstGeom>
          <a:ln w="28575">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p:nvPr/>
        </p:nvCxnSpPr>
        <p:spPr>
          <a:xfrm>
            <a:off x="1648221" y="5986156"/>
            <a:ext cx="684076" cy="0"/>
          </a:xfrm>
          <a:prstGeom prst="straightConnector1">
            <a:avLst/>
          </a:prstGeom>
          <a:ln w="28575">
            <a:solidFill>
              <a:srgbClr val="FF6600"/>
            </a:solidFill>
            <a:tailEnd type="arrow"/>
          </a:ln>
        </p:spPr>
        <p:style>
          <a:lnRef idx="1">
            <a:schemeClr val="accent1"/>
          </a:lnRef>
          <a:fillRef idx="0">
            <a:schemeClr val="accent1"/>
          </a:fillRef>
          <a:effectRef idx="0">
            <a:schemeClr val="accent1"/>
          </a:effectRef>
          <a:fontRef idx="minor">
            <a:schemeClr val="tx1"/>
          </a:fontRef>
        </p:style>
      </p:cxnSp>
      <p:pic>
        <p:nvPicPr>
          <p:cNvPr id="87" name="Picture 2" descr="http://www.interkom.ca/wp-content/uploads/2013/10/colour_blog_colour_wheel.jpg"/>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7951010">
            <a:off x="6630443" y="1984465"/>
            <a:ext cx="1164559" cy="1164559"/>
          </a:xfrm>
          <a:prstGeom prst="donu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6630443" y="2114917"/>
            <a:ext cx="1224136" cy="923330"/>
          </a:xfrm>
          <a:prstGeom prst="rect">
            <a:avLst/>
          </a:prstGeom>
          <a:noFill/>
        </p:spPr>
        <p:txBody>
          <a:bodyPr wrap="square" rtlCol="0">
            <a:spAutoFit/>
          </a:bodyPr>
          <a:lstStyle/>
          <a:p>
            <a:pPr algn="ctr"/>
            <a:r>
              <a:rPr lang="en-US" altLang="zh-CN" b="1" dirty="0" smtClean="0"/>
              <a:t>Western Modern </a:t>
            </a:r>
            <a:r>
              <a:rPr lang="en-US" altLang="zh-CN" b="1" dirty="0"/>
              <a:t>S</a:t>
            </a:r>
            <a:r>
              <a:rPr lang="en-US" altLang="zh-CN" b="1" dirty="0" smtClean="0"/>
              <a:t>ciences</a:t>
            </a:r>
            <a:endParaRPr lang="zh-CN" altLang="en-US" b="1" dirty="0"/>
          </a:p>
        </p:txBody>
      </p:sp>
      <p:sp>
        <p:nvSpPr>
          <p:cNvPr id="86" name="任意多边形 85"/>
          <p:cNvSpPr/>
          <p:nvPr/>
        </p:nvSpPr>
        <p:spPr>
          <a:xfrm>
            <a:off x="1073755" y="1941307"/>
            <a:ext cx="7315949" cy="407574"/>
          </a:xfrm>
          <a:custGeom>
            <a:avLst/>
            <a:gdLst>
              <a:gd name="connsiteX0" fmla="*/ 7315949 w 7315949"/>
              <a:gd name="connsiteY0" fmla="*/ 42136 h 695312"/>
              <a:gd name="connsiteX1" fmla="*/ 624864 w 7315949"/>
              <a:gd name="connsiteY1" fmla="*/ 56651 h 695312"/>
              <a:gd name="connsiteX2" fmla="*/ 857092 w 7315949"/>
              <a:gd name="connsiteY2" fmla="*/ 593679 h 695312"/>
              <a:gd name="connsiteX3" fmla="*/ 5646807 w 7315949"/>
              <a:gd name="connsiteY3" fmla="*/ 695279 h 695312"/>
              <a:gd name="connsiteX4" fmla="*/ 5646807 w 7315949"/>
              <a:gd name="connsiteY4" fmla="*/ 695279 h 695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949" h="695312">
                <a:moveTo>
                  <a:pt x="7315949" y="42136"/>
                </a:moveTo>
                <a:cubicBezTo>
                  <a:pt x="4508644" y="3431"/>
                  <a:pt x="1701340" y="-35273"/>
                  <a:pt x="624864" y="56651"/>
                </a:cubicBezTo>
                <a:cubicBezTo>
                  <a:pt x="-451612" y="148575"/>
                  <a:pt x="20101" y="487241"/>
                  <a:pt x="857092" y="593679"/>
                </a:cubicBezTo>
                <a:cubicBezTo>
                  <a:pt x="1694082" y="700117"/>
                  <a:pt x="5646807" y="695279"/>
                  <a:pt x="5646807" y="695279"/>
                </a:cubicBezTo>
                <a:lnTo>
                  <a:pt x="5646807" y="695279"/>
                </a:lnTo>
              </a:path>
            </a:pathLst>
          </a:custGeom>
          <a:ln w="28575">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8" name="TextBox 87"/>
          <p:cNvSpPr txBox="1"/>
          <p:nvPr/>
        </p:nvSpPr>
        <p:spPr>
          <a:xfrm>
            <a:off x="5295326" y="1585594"/>
            <a:ext cx="1980220" cy="369332"/>
          </a:xfrm>
          <a:prstGeom prst="rect">
            <a:avLst/>
          </a:prstGeom>
          <a:noFill/>
        </p:spPr>
        <p:txBody>
          <a:bodyPr wrap="square" rtlCol="0">
            <a:spAutoFit/>
          </a:bodyPr>
          <a:lstStyle/>
          <a:p>
            <a:pPr algn="ctr"/>
            <a:r>
              <a:rPr lang="en-US" altLang="zh-CN" b="1" dirty="0" smtClean="0"/>
              <a:t>Psychotherapy</a:t>
            </a:r>
            <a:endParaRPr lang="zh-CN" altLang="en-US" b="1" dirty="0"/>
          </a:p>
        </p:txBody>
      </p:sp>
      <p:sp>
        <p:nvSpPr>
          <p:cNvPr id="89" name="TextBox 88"/>
          <p:cNvSpPr txBox="1"/>
          <p:nvPr/>
        </p:nvSpPr>
        <p:spPr>
          <a:xfrm>
            <a:off x="7570049" y="1571975"/>
            <a:ext cx="628637" cy="369332"/>
          </a:xfrm>
          <a:prstGeom prst="rect">
            <a:avLst/>
          </a:prstGeom>
          <a:noFill/>
        </p:spPr>
        <p:txBody>
          <a:bodyPr wrap="square" rtlCol="0">
            <a:spAutoFit/>
          </a:bodyPr>
          <a:lstStyle/>
          <a:p>
            <a:pPr algn="ctr"/>
            <a:r>
              <a:rPr lang="en-US" altLang="zh-CN" b="1" dirty="0" smtClean="0"/>
              <a:t>IC</a:t>
            </a:r>
          </a:p>
        </p:txBody>
      </p:sp>
      <p:cxnSp>
        <p:nvCxnSpPr>
          <p:cNvPr id="90" name="直接箭头连接符 89"/>
          <p:cNvCxnSpPr/>
          <p:nvPr/>
        </p:nvCxnSpPr>
        <p:spPr>
          <a:xfrm flipV="1">
            <a:off x="6265922" y="539390"/>
            <a:ext cx="0" cy="1046204"/>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p:nvPr/>
        </p:nvCxnSpPr>
        <p:spPr>
          <a:xfrm flipV="1">
            <a:off x="7872860" y="525771"/>
            <a:ext cx="0" cy="104620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5" name="左右箭头 94"/>
          <p:cNvSpPr/>
          <p:nvPr/>
        </p:nvSpPr>
        <p:spPr>
          <a:xfrm>
            <a:off x="6265923" y="1048873"/>
            <a:ext cx="1606938" cy="267412"/>
          </a:xfrm>
          <a:prstGeom prst="leftRightArrow">
            <a:avLst/>
          </a:prstGeom>
          <a:gradFill flip="none" rotWithShape="1">
            <a:gsLst>
              <a:gs pos="0">
                <a:srgbClr val="00B0F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6" name="直接箭头连接符 95"/>
          <p:cNvCxnSpPr/>
          <p:nvPr/>
        </p:nvCxnSpPr>
        <p:spPr>
          <a:xfrm flipH="1">
            <a:off x="1763688" y="1324559"/>
            <a:ext cx="4502234"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p:nvPr/>
        </p:nvCxnSpPr>
        <p:spPr>
          <a:xfrm flipV="1">
            <a:off x="2920910" y="548680"/>
            <a:ext cx="0" cy="767605"/>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flipV="1">
            <a:off x="2727664" y="669230"/>
            <a:ext cx="0" cy="263252"/>
          </a:xfrm>
          <a:prstGeom prst="straightConnector1">
            <a:avLst/>
          </a:prstGeom>
          <a:ln w="28575" cap="rnd" cmpd="thickThin">
            <a:solidFill>
              <a:srgbClr val="FF0000"/>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7726278" y="40848"/>
            <a:ext cx="1723486" cy="646331"/>
          </a:xfrm>
          <a:prstGeom prst="rect">
            <a:avLst/>
          </a:prstGeom>
          <a:noFill/>
        </p:spPr>
        <p:txBody>
          <a:bodyPr wrap="square" rtlCol="0">
            <a:spAutoFit/>
          </a:bodyPr>
          <a:lstStyle/>
          <a:p>
            <a:pPr algn="ctr"/>
            <a:r>
              <a:rPr lang="en-US" altLang="zh-CN" b="1" dirty="0" smtClean="0"/>
              <a:t>Secular  Practices</a:t>
            </a:r>
            <a:endParaRPr lang="zh-CN" altLang="en-US" b="1" dirty="0"/>
          </a:p>
        </p:txBody>
      </p:sp>
      <p:cxnSp>
        <p:nvCxnSpPr>
          <p:cNvPr id="111" name="直接箭头连接符 110"/>
          <p:cNvCxnSpPr/>
          <p:nvPr/>
        </p:nvCxnSpPr>
        <p:spPr>
          <a:xfrm flipH="1">
            <a:off x="2727664" y="364014"/>
            <a:ext cx="5139373" cy="1620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113" name="Picture 2" descr="https://encrypted-tbn3.gstatic.com/images?q=tbn:ANd9GcSut8cHrYVDhZZaIyhzjOXH6_YF4KNX5OAWzksBZoC11hvB8t8Jj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5734" y="3266981"/>
            <a:ext cx="32403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6" descr="http://a4.att.hudong.com/51/59/14300000954064128428597829048.jpg"/>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PaintStrokes/>
                    </a14:imgEffect>
                    <a14:imgEffect>
                      <a14:saturation sat="3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123728" y="3142164"/>
            <a:ext cx="454438" cy="57367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http://www.indianetzone.com/photos_gallery/30/Lord_Buddha_2122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2454" y="4950859"/>
            <a:ext cx="576064" cy="8331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8" name="矩形 117"/>
          <p:cNvSpPr/>
          <p:nvPr/>
        </p:nvSpPr>
        <p:spPr>
          <a:xfrm>
            <a:off x="3643313" y="5119810"/>
            <a:ext cx="545342" cy="52322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wrap="none">
            <a:spAutoFit/>
          </a:bodyPr>
          <a:lstStyle/>
          <a:p>
            <a:r>
              <a:rPr lang="en-US" altLang="zh-CN" sz="2800" b="1" dirty="0">
                <a:solidFill>
                  <a:srgbClr val="FF0000"/>
                </a:solidFill>
              </a:rPr>
              <a:t>①</a:t>
            </a:r>
            <a:endParaRPr lang="zh-CN" altLang="en-US" sz="2800" dirty="0">
              <a:solidFill>
                <a:srgbClr val="FF0000"/>
              </a:solidFill>
            </a:endParaRPr>
          </a:p>
        </p:txBody>
      </p:sp>
      <p:sp>
        <p:nvSpPr>
          <p:cNvPr id="120" name="矩形 119"/>
          <p:cNvSpPr/>
          <p:nvPr/>
        </p:nvSpPr>
        <p:spPr>
          <a:xfrm>
            <a:off x="2783539" y="2637465"/>
            <a:ext cx="545342" cy="523220"/>
          </a:xfrm>
          <a:prstGeom prst="rect">
            <a:avLst/>
          </a:prstGeom>
          <a:noFill/>
          <a:ln>
            <a:noFill/>
          </a:ln>
          <a:effectLst/>
        </p:spPr>
        <p:style>
          <a:lnRef idx="0">
            <a:schemeClr val="dk1"/>
          </a:lnRef>
          <a:fillRef idx="3">
            <a:schemeClr val="dk1"/>
          </a:fillRef>
          <a:effectRef idx="3">
            <a:schemeClr val="dk1"/>
          </a:effectRef>
          <a:fontRef idx="minor">
            <a:schemeClr val="lt1"/>
          </a:fontRef>
        </p:style>
        <p:txBody>
          <a:bodyPr wrap="none">
            <a:spAutoFit/>
          </a:bodyPr>
          <a:lstStyle/>
          <a:p>
            <a:r>
              <a:rPr lang="en-US" altLang="zh-CN" sz="2800" b="1" dirty="0">
                <a:solidFill>
                  <a:srgbClr val="FF0000"/>
                </a:solidFill>
              </a:rPr>
              <a:t>②</a:t>
            </a:r>
            <a:endParaRPr lang="zh-CN" altLang="en-US" sz="2800" dirty="0">
              <a:solidFill>
                <a:srgbClr val="FF0000"/>
              </a:solidFill>
            </a:endParaRPr>
          </a:p>
        </p:txBody>
      </p:sp>
      <p:sp>
        <p:nvSpPr>
          <p:cNvPr id="121" name="矩形 120"/>
          <p:cNvSpPr/>
          <p:nvPr/>
        </p:nvSpPr>
        <p:spPr>
          <a:xfrm>
            <a:off x="4205031" y="1883484"/>
            <a:ext cx="545342" cy="523220"/>
          </a:xfrm>
          <a:prstGeom prst="rect">
            <a:avLst/>
          </a:prstGeom>
          <a:noFill/>
          <a:ln>
            <a:noFill/>
          </a:ln>
          <a:effectLst/>
        </p:spPr>
        <p:style>
          <a:lnRef idx="0">
            <a:schemeClr val="dk1"/>
          </a:lnRef>
          <a:fillRef idx="3">
            <a:schemeClr val="dk1"/>
          </a:fillRef>
          <a:effectRef idx="3">
            <a:schemeClr val="dk1"/>
          </a:effectRef>
          <a:fontRef idx="minor">
            <a:schemeClr val="lt1"/>
          </a:fontRef>
        </p:style>
        <p:txBody>
          <a:bodyPr wrap="none">
            <a:spAutoFit/>
          </a:bodyPr>
          <a:lstStyle/>
          <a:p>
            <a:r>
              <a:rPr lang="en-US" altLang="zh-CN" sz="2800" b="1" dirty="0" smtClean="0">
                <a:solidFill>
                  <a:srgbClr val="FF0000"/>
                </a:solidFill>
              </a:rPr>
              <a:t>③</a:t>
            </a:r>
            <a:endParaRPr lang="zh-CN" altLang="en-US" sz="2800" dirty="0">
              <a:solidFill>
                <a:srgbClr val="FF0000"/>
              </a:solidFill>
            </a:endParaRPr>
          </a:p>
        </p:txBody>
      </p:sp>
      <p:sp>
        <p:nvSpPr>
          <p:cNvPr id="122" name="矩形 121"/>
          <p:cNvSpPr/>
          <p:nvPr/>
        </p:nvSpPr>
        <p:spPr>
          <a:xfrm>
            <a:off x="6730204" y="659359"/>
            <a:ext cx="545342" cy="523220"/>
          </a:xfrm>
          <a:prstGeom prst="rect">
            <a:avLst/>
          </a:prstGeom>
          <a:noFill/>
          <a:ln>
            <a:noFill/>
          </a:ln>
          <a:effectLst/>
        </p:spPr>
        <p:style>
          <a:lnRef idx="0">
            <a:schemeClr val="dk1"/>
          </a:lnRef>
          <a:fillRef idx="3">
            <a:schemeClr val="dk1"/>
          </a:fillRef>
          <a:effectRef idx="3">
            <a:schemeClr val="dk1"/>
          </a:effectRef>
          <a:fontRef idx="minor">
            <a:schemeClr val="lt1"/>
          </a:fontRef>
        </p:style>
        <p:txBody>
          <a:bodyPr wrap="none">
            <a:spAutoFit/>
          </a:bodyPr>
          <a:lstStyle/>
          <a:p>
            <a:r>
              <a:rPr lang="en-US" altLang="zh-CN" sz="2800" b="1" dirty="0" smtClean="0">
                <a:solidFill>
                  <a:srgbClr val="FF0000"/>
                </a:solidFill>
              </a:rPr>
              <a:t>④</a:t>
            </a:r>
            <a:endParaRPr lang="zh-CN" altLang="en-US" sz="2800" dirty="0">
              <a:solidFill>
                <a:srgbClr val="FF0000"/>
              </a:solidFill>
            </a:endParaRPr>
          </a:p>
        </p:txBody>
      </p:sp>
      <p:sp>
        <p:nvSpPr>
          <p:cNvPr id="123" name="矩形 122"/>
          <p:cNvSpPr/>
          <p:nvPr/>
        </p:nvSpPr>
        <p:spPr>
          <a:xfrm>
            <a:off x="4505853" y="1324559"/>
            <a:ext cx="543739" cy="523220"/>
          </a:xfrm>
          <a:prstGeom prst="rect">
            <a:avLst/>
          </a:prstGeom>
          <a:noFill/>
          <a:ln>
            <a:noFill/>
          </a:ln>
          <a:effectLst/>
        </p:spPr>
        <p:style>
          <a:lnRef idx="0">
            <a:schemeClr val="dk1"/>
          </a:lnRef>
          <a:fillRef idx="3">
            <a:schemeClr val="dk1"/>
          </a:fillRef>
          <a:effectRef idx="3">
            <a:schemeClr val="dk1"/>
          </a:effectRef>
          <a:fontRef idx="minor">
            <a:schemeClr val="lt1"/>
          </a:fontRef>
        </p:style>
        <p:txBody>
          <a:bodyPr wrap="none">
            <a:spAutoFit/>
          </a:bodyPr>
          <a:lstStyle/>
          <a:p>
            <a:r>
              <a:rPr lang="en-US" altLang="zh-CN" sz="2800" b="1" dirty="0">
                <a:solidFill>
                  <a:srgbClr val="FF0000"/>
                </a:solidFill>
              </a:rPr>
              <a:t>⑤</a:t>
            </a:r>
            <a:endParaRPr lang="zh-CN" altLang="en-US" sz="2800" dirty="0">
              <a:solidFill>
                <a:srgbClr val="FF0000"/>
              </a:solidFill>
            </a:endParaRPr>
          </a:p>
        </p:txBody>
      </p:sp>
      <p:sp>
        <p:nvSpPr>
          <p:cNvPr id="125" name="矩形 124"/>
          <p:cNvSpPr/>
          <p:nvPr/>
        </p:nvSpPr>
        <p:spPr>
          <a:xfrm>
            <a:off x="1648221" y="787263"/>
            <a:ext cx="543739" cy="523220"/>
          </a:xfrm>
          <a:prstGeom prst="rect">
            <a:avLst/>
          </a:prstGeom>
          <a:noFill/>
          <a:ln>
            <a:noFill/>
          </a:ln>
          <a:effectLst/>
        </p:spPr>
        <p:style>
          <a:lnRef idx="0">
            <a:schemeClr val="dk1"/>
          </a:lnRef>
          <a:fillRef idx="3">
            <a:schemeClr val="dk1"/>
          </a:fillRef>
          <a:effectRef idx="3">
            <a:schemeClr val="dk1"/>
          </a:effectRef>
          <a:fontRef idx="minor">
            <a:schemeClr val="lt1"/>
          </a:fontRef>
        </p:style>
        <p:txBody>
          <a:bodyPr wrap="none">
            <a:spAutoFit/>
          </a:bodyPr>
          <a:lstStyle/>
          <a:p>
            <a:r>
              <a:rPr lang="en-US" altLang="zh-CN" sz="2800" b="1" dirty="0">
                <a:solidFill>
                  <a:srgbClr val="FF0000"/>
                </a:solidFill>
              </a:rPr>
              <a:t>⑥</a:t>
            </a:r>
            <a:endParaRPr lang="zh-CN" altLang="en-US" sz="2800" dirty="0">
              <a:solidFill>
                <a:srgbClr val="FF0000"/>
              </a:solidFill>
            </a:endParaRPr>
          </a:p>
        </p:txBody>
      </p:sp>
      <p:sp>
        <p:nvSpPr>
          <p:cNvPr id="126" name="矩形 125"/>
          <p:cNvSpPr/>
          <p:nvPr/>
        </p:nvSpPr>
        <p:spPr>
          <a:xfrm>
            <a:off x="8349102" y="687179"/>
            <a:ext cx="543739" cy="523220"/>
          </a:xfrm>
          <a:prstGeom prst="rect">
            <a:avLst/>
          </a:prstGeom>
          <a:noFill/>
          <a:ln>
            <a:noFill/>
          </a:ln>
          <a:effectLst/>
        </p:spPr>
        <p:style>
          <a:lnRef idx="0">
            <a:schemeClr val="dk1"/>
          </a:lnRef>
          <a:fillRef idx="3">
            <a:schemeClr val="dk1"/>
          </a:fillRef>
          <a:effectRef idx="3">
            <a:schemeClr val="dk1"/>
          </a:effectRef>
          <a:fontRef idx="minor">
            <a:schemeClr val="lt1"/>
          </a:fontRef>
        </p:style>
        <p:txBody>
          <a:bodyPr wrap="none">
            <a:spAutoFit/>
          </a:bodyPr>
          <a:lstStyle/>
          <a:p>
            <a:r>
              <a:rPr lang="en-US" altLang="zh-CN" sz="2800" b="1" dirty="0">
                <a:solidFill>
                  <a:srgbClr val="FF0000"/>
                </a:solidFill>
              </a:rPr>
              <a:t>⑦</a:t>
            </a:r>
            <a:endParaRPr lang="zh-CN" altLang="en-US" sz="2800" dirty="0">
              <a:solidFill>
                <a:srgbClr val="FF0000"/>
              </a:solidFill>
            </a:endParaRPr>
          </a:p>
        </p:txBody>
      </p:sp>
      <p:sp>
        <p:nvSpPr>
          <p:cNvPr id="2" name="灯片编号占位符 1"/>
          <p:cNvSpPr>
            <a:spLocks noGrp="1"/>
          </p:cNvSpPr>
          <p:nvPr>
            <p:ph type="sldNum" sz="quarter" idx="12"/>
          </p:nvPr>
        </p:nvSpPr>
        <p:spPr/>
        <p:txBody>
          <a:bodyPr/>
          <a:lstStyle/>
          <a:p>
            <a:fld id="{17A0805F-E64A-44E6-B458-9DF0D6CFD64E}" type="slidenum">
              <a:rPr lang="zh-CN" altLang="en-US" smtClean="0"/>
              <a:t>14</a:t>
            </a:fld>
            <a:endParaRPr lang="zh-CN" altLang="en-US"/>
          </a:p>
        </p:txBody>
      </p:sp>
      <p:sp>
        <p:nvSpPr>
          <p:cNvPr id="3" name="矩形 2"/>
          <p:cNvSpPr/>
          <p:nvPr/>
        </p:nvSpPr>
        <p:spPr>
          <a:xfrm>
            <a:off x="4680012" y="3164313"/>
            <a:ext cx="4463988" cy="3139321"/>
          </a:xfrm>
          <a:prstGeom prst="rect">
            <a:avLst/>
          </a:prstGeom>
        </p:spPr>
        <p:txBody>
          <a:bodyPr wrap="square">
            <a:spAutoFit/>
          </a:bodyPr>
          <a:lstStyle/>
          <a:p>
            <a:r>
              <a:rPr lang="en-US" altLang="zh-CN" b="1" dirty="0" smtClean="0"/>
              <a:t>Complex </a:t>
            </a:r>
            <a:r>
              <a:rPr lang="en-US" altLang="zh-CN" b="1" dirty="0"/>
              <a:t>and </a:t>
            </a:r>
            <a:r>
              <a:rPr lang="en-US" altLang="zh-CN" b="1" dirty="0" smtClean="0"/>
              <a:t>diverse </a:t>
            </a:r>
            <a:r>
              <a:rPr lang="en-US" altLang="zh-CN" b="1" dirty="0"/>
              <a:t>flows of </a:t>
            </a:r>
            <a:r>
              <a:rPr lang="zh-CN" altLang="en-US" b="1" dirty="0" smtClean="0"/>
              <a:t>念</a:t>
            </a:r>
            <a:r>
              <a:rPr lang="en-US" altLang="zh-CN" b="1" dirty="0" smtClean="0"/>
              <a:t>(</a:t>
            </a:r>
            <a:r>
              <a:rPr lang="en-US" altLang="zh-CN" b="1" dirty="0" err="1"/>
              <a:t>niàn</a:t>
            </a:r>
            <a:r>
              <a:rPr lang="en-US" altLang="zh-CN" b="1" dirty="0"/>
              <a:t>)</a:t>
            </a:r>
          </a:p>
          <a:p>
            <a:r>
              <a:rPr lang="en-US" altLang="zh-CN" b="1" dirty="0" smtClean="0"/>
              <a:t>/</a:t>
            </a:r>
            <a:r>
              <a:rPr lang="en-US" altLang="zh-CN" b="1" dirty="0"/>
              <a:t>mindfulness across various sites of </a:t>
            </a:r>
            <a:r>
              <a:rPr lang="en-US" altLang="zh-CN" b="1" dirty="0" smtClean="0"/>
              <a:t>knowledge landscapes:</a:t>
            </a:r>
            <a:endParaRPr lang="zh-CN" altLang="en-US" dirty="0"/>
          </a:p>
          <a:p>
            <a:r>
              <a:rPr lang="en-US" altLang="zh-CN" i="1" dirty="0" smtClean="0"/>
              <a:t>①: across Oriental religions and philosophies </a:t>
            </a:r>
            <a:br>
              <a:rPr lang="en-US" altLang="zh-CN" i="1" dirty="0" smtClean="0"/>
            </a:br>
            <a:r>
              <a:rPr lang="en-US" altLang="zh-CN" i="1" dirty="0" smtClean="0"/>
              <a:t>②: merging with Chinese traditions</a:t>
            </a:r>
          </a:p>
          <a:p>
            <a:r>
              <a:rPr lang="en-US" altLang="zh-CN" i="1" dirty="0" smtClean="0"/>
              <a:t>③: found, adapted and applied by the West</a:t>
            </a:r>
          </a:p>
          <a:p>
            <a:r>
              <a:rPr lang="en-US" altLang="zh-CN" i="1" dirty="0" smtClean="0"/>
              <a:t>④: </a:t>
            </a:r>
            <a:r>
              <a:rPr lang="en-US" altLang="zh-CN" i="1" dirty="0"/>
              <a:t>Western interdisciplinary communication </a:t>
            </a:r>
            <a:r>
              <a:rPr lang="en-US" altLang="zh-CN" i="1" dirty="0" smtClean="0"/>
              <a:t>⑤: </a:t>
            </a:r>
            <a:r>
              <a:rPr lang="en-US" altLang="zh-CN" i="1" dirty="0"/>
              <a:t>flowed back (</a:t>
            </a:r>
            <a:r>
              <a:rPr lang="en-US" altLang="zh-CN" i="1" dirty="0" err="1"/>
              <a:t>Psy</a:t>
            </a:r>
            <a:r>
              <a:rPr lang="en-US" altLang="zh-CN" i="1" dirty="0"/>
              <a:t>.) to the East</a:t>
            </a:r>
          </a:p>
          <a:p>
            <a:r>
              <a:rPr lang="en-US" altLang="zh-CN" i="1" dirty="0" smtClean="0"/>
              <a:t>⑥: </a:t>
            </a:r>
            <a:r>
              <a:rPr lang="en-US" altLang="zh-CN" i="1" dirty="0" err="1" smtClean="0"/>
              <a:t>counterflows</a:t>
            </a:r>
            <a:r>
              <a:rPr lang="en-US" altLang="zh-CN" i="1" dirty="0" smtClean="0"/>
              <a:t> (E. Buddhism) to the West </a:t>
            </a:r>
          </a:p>
          <a:p>
            <a:r>
              <a:rPr lang="en-US" altLang="zh-CN" i="1" dirty="0" smtClean="0"/>
              <a:t>⑦: </a:t>
            </a:r>
            <a:r>
              <a:rPr lang="en-US" altLang="zh-CN" i="1" dirty="0"/>
              <a:t>religious to non-religious </a:t>
            </a:r>
            <a:r>
              <a:rPr lang="en-US" altLang="zh-CN" i="1" dirty="0" smtClean="0"/>
              <a:t>practices</a:t>
            </a:r>
          </a:p>
          <a:p>
            <a:r>
              <a:rPr lang="en-US" altLang="zh-CN" i="1" dirty="0" smtClean="0"/>
              <a:t>⑧:</a:t>
            </a:r>
            <a:r>
              <a:rPr lang="en-US" altLang="zh-CN" i="1" dirty="0"/>
              <a:t> flowed back (IC/IALIC) to the East</a:t>
            </a:r>
          </a:p>
        </p:txBody>
      </p:sp>
      <p:cxnSp>
        <p:nvCxnSpPr>
          <p:cNvPr id="45" name="直接箭头连接符 44"/>
          <p:cNvCxnSpPr/>
          <p:nvPr/>
        </p:nvCxnSpPr>
        <p:spPr>
          <a:xfrm>
            <a:off x="1240017" y="1221609"/>
            <a:ext cx="622537" cy="0"/>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1782928" y="1221608"/>
            <a:ext cx="4482994" cy="1"/>
          </a:xfrm>
          <a:prstGeom prst="straightConnector1">
            <a:avLst/>
          </a:prstGeom>
          <a:ln w="28575">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2897900" y="0"/>
            <a:ext cx="543739" cy="523220"/>
          </a:xfrm>
          <a:prstGeom prst="rect">
            <a:avLst/>
          </a:prstGeom>
          <a:noFill/>
          <a:ln>
            <a:noFill/>
          </a:ln>
          <a:effectLst/>
        </p:spPr>
        <p:style>
          <a:lnRef idx="0">
            <a:schemeClr val="dk1"/>
          </a:lnRef>
          <a:fillRef idx="3">
            <a:schemeClr val="dk1"/>
          </a:fillRef>
          <a:effectRef idx="3">
            <a:schemeClr val="dk1"/>
          </a:effectRef>
          <a:fontRef idx="minor">
            <a:schemeClr val="lt1"/>
          </a:fontRef>
        </p:style>
        <p:txBody>
          <a:bodyPr wrap="none">
            <a:spAutoFit/>
          </a:bodyPr>
          <a:lstStyle/>
          <a:p>
            <a:r>
              <a:rPr lang="en-US" altLang="zh-CN" sz="2800" b="1" dirty="0">
                <a:solidFill>
                  <a:srgbClr val="FF0000"/>
                </a:solidFill>
              </a:rPr>
              <a:t>⑧</a:t>
            </a:r>
            <a:endParaRPr lang="zh-CN" altLang="en-US" sz="2800" dirty="0">
              <a:solidFill>
                <a:srgbClr val="FF0000"/>
              </a:solidFill>
            </a:endParaRPr>
          </a:p>
        </p:txBody>
      </p:sp>
    </p:spTree>
    <p:extLst>
      <p:ext uri="{BB962C8B-B14F-4D97-AF65-F5344CB8AC3E}">
        <p14:creationId xmlns:p14="http://schemas.microsoft.com/office/powerpoint/2010/main" val="110298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down)">
                                      <p:cBhvr>
                                        <p:cTn id="24" dur="500"/>
                                        <p:tgtEl>
                                          <p:spTgt spid="58"/>
                                        </p:tgtEl>
                                      </p:cBhvr>
                                    </p:animEffect>
                                  </p:childTnLst>
                                </p:cTn>
                              </p:par>
                              <p:par>
                                <p:cTn id="25" presetID="22" presetClass="entr" presetSubtype="4"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down)">
                                      <p:cBhvr>
                                        <p:cTn id="27" dur="1000"/>
                                        <p:tgtEl>
                                          <p:spTgt spid="55"/>
                                        </p:tgtEl>
                                      </p:cBhvr>
                                    </p:animEffect>
                                  </p:childTnLst>
                                </p:cTn>
                              </p:par>
                              <p:par>
                                <p:cTn id="28" presetID="1" presetClass="entr" presetSubtype="0" fill="hold" nodeType="withEffect">
                                  <p:stCondLst>
                                    <p:cond delay="0"/>
                                  </p:stCondLst>
                                  <p:childTnLst>
                                    <p:set>
                                      <p:cBhvr>
                                        <p:cTn id="29" dur="1" fill="hold">
                                          <p:stCondLst>
                                            <p:cond delay="0"/>
                                          </p:stCondLst>
                                        </p:cTn>
                                        <p:tgtEl>
                                          <p:spTgt spid="11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wipe(down)">
                                      <p:cBhvr>
                                        <p:cTn id="36" dur="500"/>
                                        <p:tgtEl>
                                          <p:spTgt spid="8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90"/>
                                        </p:tgtEl>
                                        <p:attrNameLst>
                                          <p:attrName>style.visibility</p:attrName>
                                        </p:attrNameLst>
                                      </p:cBhvr>
                                      <p:to>
                                        <p:strVal val="visible"/>
                                      </p:to>
                                    </p:set>
                                    <p:animEffect transition="in" filter="wipe(down)">
                                      <p:cBhvr>
                                        <p:cTn id="41" dur="500"/>
                                        <p:tgtEl>
                                          <p:spTgt spid="90"/>
                                        </p:tgtEl>
                                      </p:cBhvr>
                                    </p:animEffect>
                                  </p:childTnLst>
                                </p:cTn>
                              </p:par>
                              <p:par>
                                <p:cTn id="42" presetID="22" presetClass="entr" presetSubtype="4" fill="hold" nodeType="withEffect">
                                  <p:stCondLst>
                                    <p:cond delay="0"/>
                                  </p:stCondLst>
                                  <p:childTnLst>
                                    <p:set>
                                      <p:cBhvr>
                                        <p:cTn id="43" dur="1" fill="hold">
                                          <p:stCondLst>
                                            <p:cond delay="0"/>
                                          </p:stCondLst>
                                        </p:cTn>
                                        <p:tgtEl>
                                          <p:spTgt spid="94"/>
                                        </p:tgtEl>
                                        <p:attrNameLst>
                                          <p:attrName>style.visibility</p:attrName>
                                        </p:attrNameLst>
                                      </p:cBhvr>
                                      <p:to>
                                        <p:strVal val="visible"/>
                                      </p:to>
                                    </p:set>
                                    <p:animEffect transition="in" filter="wipe(down)">
                                      <p:cBhvr>
                                        <p:cTn id="44" dur="500"/>
                                        <p:tgtEl>
                                          <p:spTgt spid="9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wipe(left)">
                                      <p:cBhvr>
                                        <p:cTn id="49" dur="500"/>
                                        <p:tgtEl>
                                          <p:spTgt spid="95"/>
                                        </p:tgtEl>
                                      </p:cBhvr>
                                    </p:animEffect>
                                  </p:childTnLst>
                                </p:cTn>
                              </p:par>
                              <p:par>
                                <p:cTn id="50" presetID="21" presetClass="entr" presetSubtype="1" fill="hold" nodeType="with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wheel(1)">
                                      <p:cBhvr>
                                        <p:cTn id="52" dur="500"/>
                                        <p:tgtEl>
                                          <p:spTgt spid="8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wipe(right)">
                                      <p:cBhvr>
                                        <p:cTn id="57" dur="500"/>
                                        <p:tgtEl>
                                          <p:spTgt spid="9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wipe(down)">
                                      <p:cBhvr>
                                        <p:cTn id="62" dur="500"/>
                                        <p:tgtEl>
                                          <p:spTgt spid="101"/>
                                        </p:tgtEl>
                                      </p:cBhvr>
                                    </p:animEffect>
                                  </p:childTnLst>
                                </p:cTn>
                              </p:par>
                              <p:par>
                                <p:cTn id="63" presetID="22" presetClass="entr" presetSubtype="4" fill="hold" nodeType="with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wipe(down)">
                                      <p:cBhvr>
                                        <p:cTn id="65" dur="500"/>
                                        <p:tgtEl>
                                          <p:spTgt spid="10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wipe(left)">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wipe(down)">
                                      <p:cBhvr>
                                        <p:cTn id="79" dur="500"/>
                                        <p:tgtEl>
                                          <p:spTgt spid="10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nodeType="clickEffect">
                                  <p:stCondLst>
                                    <p:cond delay="0"/>
                                  </p:stCondLst>
                                  <p:childTnLst>
                                    <p:set>
                                      <p:cBhvr>
                                        <p:cTn id="83" dur="1" fill="hold">
                                          <p:stCondLst>
                                            <p:cond delay="0"/>
                                          </p:stCondLst>
                                        </p:cTn>
                                        <p:tgtEl>
                                          <p:spTgt spid="111"/>
                                        </p:tgtEl>
                                        <p:attrNameLst>
                                          <p:attrName>style.visibility</p:attrName>
                                        </p:attrNameLst>
                                      </p:cBhvr>
                                      <p:to>
                                        <p:strVal val="visible"/>
                                      </p:to>
                                    </p:set>
                                    <p:animEffect transition="in" filter="wipe(right)">
                                      <p:cBhvr>
                                        <p:cTn id="84" dur="500"/>
                                        <p:tgtEl>
                                          <p:spTgt spid="111"/>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1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2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2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2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7"/>
                                        </p:tgtEl>
                                        <p:attrNameLst>
                                          <p:attrName>style.visibility</p:attrName>
                                        </p:attrNameLst>
                                      </p:cBhvr>
                                      <p:to>
                                        <p:strVal val="visible"/>
                                      </p:to>
                                    </p:set>
                                  </p:childTnLst>
                                </p:cTn>
                              </p:par>
                            </p:childTnLst>
                          </p:cTn>
                        </p:par>
                        <p:par>
                          <p:cTn id="103" fill="hold">
                            <p:stCondLst>
                              <p:cond delay="0"/>
                            </p:stCondLst>
                            <p:childTnLst>
                              <p:par>
                                <p:cTn id="104" presetID="1" presetClass="entr" presetSubtype="0" fill="hold" grpId="0" nodeType="afterEffect">
                                  <p:stCondLst>
                                    <p:cond delay="0"/>
                                  </p:stCondLst>
                                  <p:childTnLst>
                                    <p:set>
                                      <p:cBhvr>
                                        <p:cTn id="10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5" grpId="0" animBg="1"/>
      <p:bldP spid="118" grpId="0" animBg="1"/>
      <p:bldP spid="120" grpId="0"/>
      <p:bldP spid="121" grpId="0"/>
      <p:bldP spid="122" grpId="0"/>
      <p:bldP spid="123" grpId="0"/>
      <p:bldP spid="125" grpId="0"/>
      <p:bldP spid="126" grpId="0"/>
      <p:bldP spid="3"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Knowledge Flows</a:t>
            </a:r>
            <a:endParaRPr lang="zh-CN" altLang="en-US" b="1" dirty="0"/>
          </a:p>
        </p:txBody>
      </p:sp>
      <p:sp>
        <p:nvSpPr>
          <p:cNvPr id="4" name="灯片编号占位符 3"/>
          <p:cNvSpPr>
            <a:spLocks noGrp="1"/>
          </p:cNvSpPr>
          <p:nvPr>
            <p:ph type="sldNum" sz="quarter" idx="12"/>
          </p:nvPr>
        </p:nvSpPr>
        <p:spPr/>
        <p:txBody>
          <a:bodyPr/>
          <a:lstStyle/>
          <a:p>
            <a:fld id="{17A0805F-E64A-44E6-B458-9DF0D6CFD64E}" type="slidenum">
              <a:rPr lang="zh-CN" altLang="en-US" smtClean="0"/>
              <a:t>15</a:t>
            </a:fld>
            <a:endParaRPr lang="zh-CN" altLang="en-US"/>
          </a:p>
        </p:txBody>
      </p:sp>
      <p:sp>
        <p:nvSpPr>
          <p:cNvPr id="5" name="椭圆 4"/>
          <p:cNvSpPr/>
          <p:nvPr/>
        </p:nvSpPr>
        <p:spPr>
          <a:xfrm>
            <a:off x="7074455" y="1575563"/>
            <a:ext cx="1761773" cy="17880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t>HIC</a:t>
            </a:r>
            <a:endParaRPr lang="zh-CN" altLang="en-US" sz="3600" b="1" dirty="0"/>
          </a:p>
        </p:txBody>
      </p:sp>
      <p:sp>
        <p:nvSpPr>
          <p:cNvPr id="6" name="椭圆 5"/>
          <p:cNvSpPr/>
          <p:nvPr/>
        </p:nvSpPr>
        <p:spPr>
          <a:xfrm>
            <a:off x="539552" y="1568965"/>
            <a:ext cx="1797556" cy="1788027"/>
          </a:xfrm>
          <a:prstGeom prst="ellipse">
            <a:avLst/>
          </a:prstGeom>
          <a:solidFill>
            <a:srgbClr val="FF9B9B"/>
          </a:solidFill>
          <a:ln>
            <a:solidFill>
              <a:srgbClr val="FF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LMIC</a:t>
            </a:r>
            <a:endParaRPr lang="zh-CN" altLang="en-US" sz="3200" b="1" dirty="0"/>
          </a:p>
        </p:txBody>
      </p:sp>
      <p:sp>
        <p:nvSpPr>
          <p:cNvPr id="7" name="虚尾箭头 6"/>
          <p:cNvSpPr/>
          <p:nvPr/>
        </p:nvSpPr>
        <p:spPr>
          <a:xfrm>
            <a:off x="2710864" y="2446221"/>
            <a:ext cx="4267686" cy="1080120"/>
          </a:xfrm>
          <a:prstGeom prst="stripedRightArrow">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Counter-flow</a:t>
            </a:r>
            <a:endParaRPr lang="zh-CN" altLang="en-US" sz="2800" b="1" dirty="0"/>
          </a:p>
        </p:txBody>
      </p:sp>
      <p:sp>
        <p:nvSpPr>
          <p:cNvPr id="10" name="虚尾箭头 9"/>
          <p:cNvSpPr/>
          <p:nvPr/>
        </p:nvSpPr>
        <p:spPr>
          <a:xfrm flipH="1">
            <a:off x="2519551" y="1568965"/>
            <a:ext cx="4267686" cy="1080120"/>
          </a:xfrm>
          <a:prstGeom prst="strip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Dominant-flow</a:t>
            </a:r>
            <a:endParaRPr lang="zh-CN" altLang="en-US" sz="2800" b="1" dirty="0"/>
          </a:p>
        </p:txBody>
      </p:sp>
      <p:sp>
        <p:nvSpPr>
          <p:cNvPr id="12" name="TextBox 11"/>
          <p:cNvSpPr txBox="1"/>
          <p:nvPr/>
        </p:nvSpPr>
        <p:spPr>
          <a:xfrm>
            <a:off x="4902285" y="3993989"/>
            <a:ext cx="3896041" cy="1938992"/>
          </a:xfrm>
          <a:prstGeom prst="rect">
            <a:avLst/>
          </a:prstGeom>
          <a:effectLst>
            <a:glow rad="228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2400" b="1" dirty="0" smtClean="0"/>
              <a:t>Dominant-flows</a:t>
            </a:r>
            <a:r>
              <a:rPr lang="en-US" altLang="zh-CN" sz="2400" b="1" dirty="0"/>
              <a:t>: </a:t>
            </a:r>
            <a:r>
              <a:rPr lang="en-US" altLang="zh-CN" sz="2400" dirty="0"/>
              <a:t>Knowledge </a:t>
            </a:r>
            <a:r>
              <a:rPr lang="en-US" altLang="zh-CN" sz="1600" dirty="0" smtClean="0"/>
              <a:t>(about </a:t>
            </a:r>
            <a:r>
              <a:rPr lang="en-US" altLang="zh-CN" sz="1600" dirty="0"/>
              <a:t>supporting </a:t>
            </a:r>
            <a:r>
              <a:rPr lang="en-US" altLang="zh-CN" sz="1600" dirty="0" smtClean="0"/>
              <a:t>individuals) </a:t>
            </a:r>
            <a:r>
              <a:rPr lang="en-US" altLang="zh-CN" sz="2400" dirty="0"/>
              <a:t>that originated from HIC and that has influenced practice in LMIC</a:t>
            </a:r>
          </a:p>
        </p:txBody>
      </p:sp>
      <p:sp>
        <p:nvSpPr>
          <p:cNvPr id="13" name="TextBox 12"/>
          <p:cNvSpPr txBox="1"/>
          <p:nvPr/>
        </p:nvSpPr>
        <p:spPr>
          <a:xfrm>
            <a:off x="395536" y="3993989"/>
            <a:ext cx="3888432" cy="1938992"/>
          </a:xfrm>
          <a:prstGeom prst="rect">
            <a:avLst/>
          </a:prstGeom>
          <a:ln>
            <a:solidFill>
              <a:srgbClr val="FF9B9B"/>
            </a:solidFill>
          </a:ln>
          <a:effectLst>
            <a:glow rad="228600">
              <a:srgbClr val="FF9B9B">
                <a:alpha val="40000"/>
              </a:srgbClr>
            </a:glow>
          </a:effectLst>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2400" b="1" dirty="0" smtClean="0"/>
              <a:t>Counter-flows</a:t>
            </a:r>
            <a:r>
              <a:rPr lang="en-US" altLang="zh-CN" sz="2400" b="1" dirty="0"/>
              <a:t>:</a:t>
            </a:r>
            <a:r>
              <a:rPr lang="en-GB" altLang="zh-CN" sz="2400" b="1" i="1" dirty="0"/>
              <a:t> </a:t>
            </a:r>
            <a:r>
              <a:rPr lang="en-GB" altLang="zh-CN" sz="2400" dirty="0"/>
              <a:t>knowledge </a:t>
            </a:r>
            <a:r>
              <a:rPr lang="en-GB" altLang="zh-CN" sz="1600" dirty="0" smtClean="0"/>
              <a:t>(about </a:t>
            </a:r>
            <a:r>
              <a:rPr lang="en-GB" altLang="zh-CN" sz="1600" dirty="0"/>
              <a:t>supporting </a:t>
            </a:r>
            <a:r>
              <a:rPr lang="en-GB" altLang="zh-CN" sz="1600" dirty="0" smtClean="0"/>
              <a:t>individuals) </a:t>
            </a:r>
            <a:r>
              <a:rPr lang="en-GB" altLang="zh-CN" sz="2400" dirty="0"/>
              <a:t>that originated from LMIC and that has influenced practice in </a:t>
            </a:r>
            <a:r>
              <a:rPr lang="en-GB" altLang="zh-CN" sz="2400" dirty="0" smtClean="0"/>
              <a:t>HIC</a:t>
            </a:r>
            <a:endParaRPr lang="en-GB" altLang="zh-CN" sz="2400" dirty="0"/>
          </a:p>
        </p:txBody>
      </p:sp>
      <p:sp>
        <p:nvSpPr>
          <p:cNvPr id="14" name="矩形 13"/>
          <p:cNvSpPr/>
          <p:nvPr/>
        </p:nvSpPr>
        <p:spPr>
          <a:xfrm>
            <a:off x="6300192" y="6251345"/>
            <a:ext cx="2050048" cy="369332"/>
          </a:xfrm>
          <a:prstGeom prst="rect">
            <a:avLst/>
          </a:prstGeom>
        </p:spPr>
        <p:txBody>
          <a:bodyPr wrap="none">
            <a:spAutoFit/>
          </a:bodyPr>
          <a:lstStyle/>
          <a:p>
            <a:r>
              <a:rPr lang="en-GB" altLang="zh-CN" dirty="0"/>
              <a:t>(White et al., 2014).</a:t>
            </a:r>
          </a:p>
        </p:txBody>
      </p:sp>
    </p:spTree>
    <p:extLst>
      <p:ext uri="{BB962C8B-B14F-4D97-AF65-F5344CB8AC3E}">
        <p14:creationId xmlns:p14="http://schemas.microsoft.com/office/powerpoint/2010/main" val="422229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3"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17A0805F-E64A-44E6-B458-9DF0D6CFD64E}" type="slidenum">
              <a:rPr lang="zh-CN" altLang="en-US" smtClean="0"/>
              <a:t>16</a:t>
            </a:fld>
            <a:endParaRPr lang="zh-CN" altLang="en-US"/>
          </a:p>
        </p:txBody>
      </p:sp>
      <p:sp>
        <p:nvSpPr>
          <p:cNvPr id="5" name="椭圆 4"/>
          <p:cNvSpPr/>
          <p:nvPr/>
        </p:nvSpPr>
        <p:spPr>
          <a:xfrm>
            <a:off x="7074455" y="1575563"/>
            <a:ext cx="1761773" cy="17880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t>HIC</a:t>
            </a:r>
            <a:endParaRPr lang="zh-CN" altLang="en-US" sz="3600" b="1" dirty="0"/>
          </a:p>
        </p:txBody>
      </p:sp>
      <p:sp>
        <p:nvSpPr>
          <p:cNvPr id="6" name="椭圆 5"/>
          <p:cNvSpPr/>
          <p:nvPr/>
        </p:nvSpPr>
        <p:spPr>
          <a:xfrm>
            <a:off x="539552" y="1568965"/>
            <a:ext cx="1797556" cy="1788027"/>
          </a:xfrm>
          <a:prstGeom prst="ellipse">
            <a:avLst/>
          </a:prstGeom>
          <a:solidFill>
            <a:srgbClr val="FF9B9B"/>
          </a:solidFill>
          <a:ln>
            <a:solidFill>
              <a:srgbClr val="FF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LMIC</a:t>
            </a:r>
            <a:endParaRPr lang="zh-CN" altLang="en-US" sz="3200" b="1" dirty="0"/>
          </a:p>
        </p:txBody>
      </p:sp>
      <p:sp>
        <p:nvSpPr>
          <p:cNvPr id="7" name="虚尾箭头 6"/>
          <p:cNvSpPr/>
          <p:nvPr/>
        </p:nvSpPr>
        <p:spPr>
          <a:xfrm>
            <a:off x="2710864" y="2446221"/>
            <a:ext cx="4267686" cy="1080120"/>
          </a:xfrm>
          <a:prstGeom prst="stripedRightArrow">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Counter-flow</a:t>
            </a:r>
            <a:endParaRPr lang="zh-CN" altLang="en-US" sz="2800" b="1" dirty="0"/>
          </a:p>
        </p:txBody>
      </p:sp>
      <p:sp>
        <p:nvSpPr>
          <p:cNvPr id="10" name="虚尾箭头 9"/>
          <p:cNvSpPr/>
          <p:nvPr/>
        </p:nvSpPr>
        <p:spPr>
          <a:xfrm flipH="1">
            <a:off x="2519551" y="1568965"/>
            <a:ext cx="4267686" cy="1080120"/>
          </a:xfrm>
          <a:prstGeom prst="strip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Dominant-flow</a:t>
            </a:r>
            <a:endParaRPr lang="zh-CN" altLang="en-US" sz="2800" b="1" dirty="0"/>
          </a:p>
        </p:txBody>
      </p:sp>
      <p:sp>
        <p:nvSpPr>
          <p:cNvPr id="12" name="TextBox 11"/>
          <p:cNvSpPr txBox="1"/>
          <p:nvPr/>
        </p:nvSpPr>
        <p:spPr>
          <a:xfrm>
            <a:off x="812039" y="4630997"/>
            <a:ext cx="7682710" cy="1200329"/>
          </a:xfrm>
          <a:prstGeom prst="rect">
            <a:avLst/>
          </a:prstGeom>
          <a:ln w="38100" cmpd="thinThick">
            <a:solidFill>
              <a:srgbClr val="FF0000"/>
            </a:solidFill>
          </a:ln>
          <a:effectLst>
            <a:outerShdw blurRad="50800" dist="38100" algn="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2400" b="1" dirty="0" smtClean="0"/>
              <a:t>Criticism: </a:t>
            </a:r>
            <a:r>
              <a:rPr lang="en-US" altLang="zh-CN" sz="2400" dirty="0" smtClean="0"/>
              <a:t>It </a:t>
            </a:r>
            <a:r>
              <a:rPr lang="en-US" altLang="zh-CN" sz="2400" dirty="0"/>
              <a:t>may be that implicit and explicit barriers are serving to limit </a:t>
            </a:r>
            <a:r>
              <a:rPr lang="en-US" altLang="zh-CN" sz="2400" dirty="0" err="1"/>
              <a:t>counterflows</a:t>
            </a:r>
            <a:r>
              <a:rPr lang="en-US" altLang="zh-CN" sz="2400" dirty="0"/>
              <a:t>. For example, it is possible that prejudicial attitudes in HIC serve to inhibit </a:t>
            </a:r>
            <a:r>
              <a:rPr lang="en-US" altLang="zh-CN" sz="2400" dirty="0" err="1"/>
              <a:t>counterflows</a:t>
            </a:r>
            <a:r>
              <a:rPr lang="en-US" altLang="zh-CN" sz="2400" dirty="0"/>
              <a:t>.</a:t>
            </a:r>
            <a:endParaRPr lang="zh-CN" altLang="en-US" sz="2400" dirty="0"/>
          </a:p>
        </p:txBody>
      </p:sp>
      <p:sp>
        <p:nvSpPr>
          <p:cNvPr id="14" name="矩形 13"/>
          <p:cNvSpPr/>
          <p:nvPr/>
        </p:nvSpPr>
        <p:spPr>
          <a:xfrm>
            <a:off x="6300192" y="6251345"/>
            <a:ext cx="2050048" cy="369332"/>
          </a:xfrm>
          <a:prstGeom prst="rect">
            <a:avLst/>
          </a:prstGeom>
        </p:spPr>
        <p:txBody>
          <a:bodyPr wrap="none">
            <a:spAutoFit/>
          </a:bodyPr>
          <a:lstStyle/>
          <a:p>
            <a:r>
              <a:rPr lang="en-GB" altLang="zh-CN" dirty="0"/>
              <a:t>(White et al., 2014).</a:t>
            </a:r>
          </a:p>
        </p:txBody>
      </p:sp>
      <p:sp>
        <p:nvSpPr>
          <p:cNvPr id="15" name="标题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smtClean="0"/>
              <a:t>Knowledge Flows</a:t>
            </a:r>
            <a:endParaRPr lang="zh-CN" altLang="en-US" b="1" dirty="0"/>
          </a:p>
        </p:txBody>
      </p:sp>
      <p:pic>
        <p:nvPicPr>
          <p:cNvPr id="1026" name="Picture 2" descr="http://www.jsp.co.uk/netalogue/zoom/XPANDA_RED-WHT.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7922" b="29871"/>
          <a:stretch/>
        </p:blipFill>
        <p:spPr bwMode="auto">
          <a:xfrm>
            <a:off x="2337108" y="2276872"/>
            <a:ext cx="4737347" cy="177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48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虚尾箭头 6"/>
          <p:cNvSpPr/>
          <p:nvPr/>
        </p:nvSpPr>
        <p:spPr>
          <a:xfrm>
            <a:off x="2710864" y="2446221"/>
            <a:ext cx="4267686" cy="1080120"/>
          </a:xfrm>
          <a:prstGeom prst="stripedRightArrow">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Counter-flow</a:t>
            </a:r>
            <a:endParaRPr lang="zh-CN" altLang="en-US" sz="2800" b="1" dirty="0"/>
          </a:p>
        </p:txBody>
      </p:sp>
      <p:pic>
        <p:nvPicPr>
          <p:cNvPr id="1026" name="Picture 2" descr="http://www.jsp.co.uk/netalogue/zoom/XPANDA_RED-WHT.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7922" b="29871"/>
          <a:stretch/>
        </p:blipFill>
        <p:spPr bwMode="auto">
          <a:xfrm>
            <a:off x="2337108" y="2276872"/>
            <a:ext cx="4737347" cy="1778510"/>
          </a:xfrm>
          <a:prstGeom prst="rect">
            <a:avLst/>
          </a:prstGeom>
          <a:noFill/>
          <a:extLst>
            <a:ext uri="{909E8E84-426E-40DD-AFC4-6F175D3DCCD1}">
              <a14:hiddenFill xmlns:a14="http://schemas.microsoft.com/office/drawing/2010/main">
                <a:solidFill>
                  <a:srgbClr val="FFFFFF"/>
                </a:solidFill>
              </a14:hiddenFill>
            </a:ext>
          </a:extLst>
        </p:spPr>
      </p:pic>
      <p:sp>
        <p:nvSpPr>
          <p:cNvPr id="4" name="灯片编号占位符 3"/>
          <p:cNvSpPr>
            <a:spLocks noGrp="1"/>
          </p:cNvSpPr>
          <p:nvPr>
            <p:ph type="sldNum" sz="quarter" idx="12"/>
          </p:nvPr>
        </p:nvSpPr>
        <p:spPr/>
        <p:txBody>
          <a:bodyPr/>
          <a:lstStyle/>
          <a:p>
            <a:fld id="{17A0805F-E64A-44E6-B458-9DF0D6CFD64E}" type="slidenum">
              <a:rPr lang="zh-CN" altLang="en-US" smtClean="0"/>
              <a:t>17</a:t>
            </a:fld>
            <a:endParaRPr lang="zh-CN" altLang="en-US"/>
          </a:p>
        </p:txBody>
      </p:sp>
      <p:sp>
        <p:nvSpPr>
          <p:cNvPr id="14" name="矩形 13"/>
          <p:cNvSpPr/>
          <p:nvPr/>
        </p:nvSpPr>
        <p:spPr>
          <a:xfrm>
            <a:off x="6300192" y="6251345"/>
            <a:ext cx="2050048" cy="369332"/>
          </a:xfrm>
          <a:prstGeom prst="rect">
            <a:avLst/>
          </a:prstGeom>
        </p:spPr>
        <p:txBody>
          <a:bodyPr wrap="none">
            <a:spAutoFit/>
          </a:bodyPr>
          <a:lstStyle/>
          <a:p>
            <a:r>
              <a:rPr lang="en-GB" altLang="zh-CN" dirty="0"/>
              <a:t>(White et al., 2014).</a:t>
            </a:r>
          </a:p>
        </p:txBody>
      </p:sp>
      <p:sp>
        <p:nvSpPr>
          <p:cNvPr id="13" name="TextBox 12"/>
          <p:cNvSpPr txBox="1"/>
          <p:nvPr/>
        </p:nvSpPr>
        <p:spPr>
          <a:xfrm>
            <a:off x="179512" y="2760987"/>
            <a:ext cx="1807972" cy="1200329"/>
          </a:xfrm>
          <a:prstGeom prst="rect">
            <a:avLst/>
          </a:prstGeom>
          <a:ln w="38100" cmpd="thinThick">
            <a:solidFill>
              <a:srgbClr val="FF0000"/>
            </a:solidFill>
          </a:ln>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2400" b="1" dirty="0" smtClean="0"/>
              <a:t>Dominant Power Structure</a:t>
            </a:r>
            <a:endParaRPr lang="zh-CN" altLang="en-US" sz="2400" b="1" dirty="0"/>
          </a:p>
        </p:txBody>
      </p:sp>
      <p:sp>
        <p:nvSpPr>
          <p:cNvPr id="16" name="TextBox 15"/>
          <p:cNvSpPr txBox="1"/>
          <p:nvPr/>
        </p:nvSpPr>
        <p:spPr>
          <a:xfrm>
            <a:off x="5508104" y="467381"/>
            <a:ext cx="1948924" cy="1569660"/>
          </a:xfrm>
          <a:prstGeom prst="rect">
            <a:avLst/>
          </a:prstGeom>
          <a:ln w="38100" cmpd="thinThick">
            <a:solidFill>
              <a:srgbClr val="FF0000"/>
            </a:solidFill>
          </a:ln>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2400" b="1" dirty="0" smtClean="0"/>
              <a:t>Comparative Lack of Research in LMIC</a:t>
            </a:r>
            <a:endParaRPr lang="zh-CN" altLang="en-US" sz="2400" b="1" dirty="0"/>
          </a:p>
        </p:txBody>
      </p:sp>
      <p:sp>
        <p:nvSpPr>
          <p:cNvPr id="17" name="TextBox 16"/>
          <p:cNvSpPr txBox="1"/>
          <p:nvPr/>
        </p:nvSpPr>
        <p:spPr>
          <a:xfrm>
            <a:off x="7325216" y="2556845"/>
            <a:ext cx="1545991" cy="1938992"/>
          </a:xfrm>
          <a:prstGeom prst="rect">
            <a:avLst/>
          </a:prstGeom>
          <a:ln w="38100" cmpd="thinThick">
            <a:solidFill>
              <a:srgbClr val="FF0000"/>
            </a:solidFill>
          </a:ln>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2400" b="1" dirty="0" smtClean="0"/>
              <a:t>Challenges of measuring counter-flows</a:t>
            </a:r>
            <a:endParaRPr lang="zh-CN" altLang="en-US" sz="2400" b="1" dirty="0"/>
          </a:p>
        </p:txBody>
      </p:sp>
      <p:sp>
        <p:nvSpPr>
          <p:cNvPr id="18" name="TextBox 17"/>
          <p:cNvSpPr txBox="1"/>
          <p:nvPr/>
        </p:nvSpPr>
        <p:spPr>
          <a:xfrm>
            <a:off x="1360056" y="836712"/>
            <a:ext cx="2997573" cy="1200329"/>
          </a:xfrm>
          <a:prstGeom prst="rect">
            <a:avLst/>
          </a:prstGeom>
          <a:ln w="38100" cmpd="thinThick">
            <a:solidFill>
              <a:srgbClr val="FF0000"/>
            </a:solidFill>
          </a:ln>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2400" b="1" dirty="0" smtClean="0"/>
              <a:t>Prejudicial attitudes towards non-western approaches</a:t>
            </a:r>
            <a:endParaRPr lang="zh-CN" altLang="en-US" sz="2400" b="1" dirty="0"/>
          </a:p>
        </p:txBody>
      </p:sp>
      <p:cxnSp>
        <p:nvCxnSpPr>
          <p:cNvPr id="8" name="直接连接符 7"/>
          <p:cNvCxnSpPr>
            <a:stCxn id="13" idx="3"/>
          </p:cNvCxnSpPr>
          <p:nvPr/>
        </p:nvCxnSpPr>
        <p:spPr>
          <a:xfrm flipV="1">
            <a:off x="1987484" y="3361151"/>
            <a:ext cx="496284" cy="1"/>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6826313" y="3361149"/>
            <a:ext cx="496284" cy="1"/>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a:endCxn id="18" idx="2"/>
          </p:cNvCxnSpPr>
          <p:nvPr/>
        </p:nvCxnSpPr>
        <p:spPr>
          <a:xfrm flipH="1" flipV="1">
            <a:off x="2858843" y="2037041"/>
            <a:ext cx="417013" cy="519804"/>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a:endCxn id="16" idx="2"/>
          </p:cNvCxnSpPr>
          <p:nvPr/>
        </p:nvCxnSpPr>
        <p:spPr>
          <a:xfrm flipV="1">
            <a:off x="6069134" y="2037041"/>
            <a:ext cx="413432" cy="522087"/>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319901" y="4479699"/>
            <a:ext cx="4572000" cy="1384995"/>
          </a:xfrm>
          <a:prstGeom prst="rect">
            <a:avLst/>
          </a:prstGeom>
        </p:spPr>
        <p:txBody>
          <a:bodyPr>
            <a:spAutoFit/>
          </a:bodyPr>
          <a:lstStyle/>
          <a:p>
            <a:pPr algn="ctr"/>
            <a:r>
              <a:rPr lang="en-US" altLang="zh-CN" sz="2800" b="1" dirty="0" smtClean="0">
                <a:solidFill>
                  <a:srgbClr val="FF0000"/>
                </a:solidFill>
              </a:rPr>
              <a:t>Recommendation 1: </a:t>
            </a:r>
          </a:p>
          <a:p>
            <a:pPr algn="ctr"/>
            <a:r>
              <a:rPr lang="en-US" altLang="zh-CN" sz="2800" b="1" dirty="0" smtClean="0"/>
              <a:t>To </a:t>
            </a:r>
            <a:r>
              <a:rPr lang="en-US" altLang="zh-CN" sz="2800" b="1" dirty="0"/>
              <a:t>maximize the potential for </a:t>
            </a:r>
            <a:r>
              <a:rPr lang="en-US" altLang="zh-CN" sz="2800" b="1" dirty="0" smtClean="0"/>
              <a:t>counter-flows</a:t>
            </a:r>
            <a:endParaRPr lang="zh-CN" altLang="en-US" sz="2800" b="1" dirty="0"/>
          </a:p>
        </p:txBody>
      </p:sp>
    </p:spTree>
    <p:extLst>
      <p:ext uri="{BB962C8B-B14F-4D97-AF65-F5344CB8AC3E}">
        <p14:creationId xmlns:p14="http://schemas.microsoft.com/office/powerpoint/2010/main" val="287862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nodeType="clickEffect">
                                  <p:stCondLst>
                                    <p:cond delay="0"/>
                                  </p:stCondLst>
                                  <p:childTnLst>
                                    <p:animEffect transition="out" filter="dissolv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9" presetClass="exit" presetSubtype="0" fill="hold" nodeType="withEffect">
                                  <p:stCondLst>
                                    <p:cond delay="0"/>
                                  </p:stCondLst>
                                  <p:childTnLst>
                                    <p:animEffect transition="out" filter="dissolv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9" presetClass="exit" presetSubtype="0" fill="hold" nodeType="withEffect">
                                  <p:stCondLst>
                                    <p:cond delay="0"/>
                                  </p:stCondLst>
                                  <p:childTnLst>
                                    <p:animEffect transition="out" filter="dissolv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par>
                                <p:cTn id="37" presetID="9" presetClass="exit" presetSubtype="0" fill="hold" nodeType="withEffect">
                                  <p:stCondLst>
                                    <p:cond delay="0"/>
                                  </p:stCondLst>
                                  <p:childTnLst>
                                    <p:animEffect transition="out" filter="dissolv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par>
                                <p:cTn id="40" presetID="9" presetClass="exit" presetSubtype="0" fill="hold" grpId="1" nodeType="withEffect">
                                  <p:stCondLst>
                                    <p:cond delay="0"/>
                                  </p:stCondLst>
                                  <p:childTnLst>
                                    <p:animEffect transition="out" filter="dissolv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9" presetClass="exit" presetSubtype="0" fill="hold" grpId="1" nodeType="withEffect">
                                  <p:stCondLst>
                                    <p:cond delay="0"/>
                                  </p:stCondLst>
                                  <p:childTnLst>
                                    <p:animEffect transition="out" filter="dissolve">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9" presetClass="exit" presetSubtype="0" fill="hold" grpId="1" nodeType="withEffect">
                                  <p:stCondLst>
                                    <p:cond delay="0"/>
                                  </p:stCondLst>
                                  <p:childTnLst>
                                    <p:animEffect transition="out" filter="dissolv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9" presetClass="exit" presetSubtype="0" fill="hold" nodeType="clickEffect">
                                  <p:stCondLst>
                                    <p:cond delay="0"/>
                                  </p:stCondLst>
                                  <p:childTnLst>
                                    <p:animEffect transition="out" filter="dissolve">
                                      <p:cBhvr>
                                        <p:cTn id="55" dur="500"/>
                                        <p:tgtEl>
                                          <p:spTgt spid="1026"/>
                                        </p:tgtEl>
                                      </p:cBhvr>
                                    </p:animEffect>
                                    <p:set>
                                      <p:cBhvr>
                                        <p:cTn id="56" dur="1" fill="hold">
                                          <p:stCondLst>
                                            <p:cond delay="499"/>
                                          </p:stCondLst>
                                        </p:cTn>
                                        <p:tgtEl>
                                          <p:spTgt spid="1026"/>
                                        </p:tgtEl>
                                        <p:attrNameLst>
                                          <p:attrName>style.visibility</p:attrName>
                                        </p:attrNameLst>
                                      </p:cBhvr>
                                      <p:to>
                                        <p:strVal val="hidden"/>
                                      </p:to>
                                    </p:set>
                                  </p:childTnLst>
                                </p:cTn>
                              </p:par>
                            </p:childTnLst>
                          </p:cTn>
                        </p:par>
                        <p:par>
                          <p:cTn id="57" fill="hold">
                            <p:stCondLst>
                              <p:cond delay="500"/>
                            </p:stCondLst>
                            <p:childTnLst>
                              <p:par>
                                <p:cTn id="58" presetID="6" presetClass="emph" presetSubtype="0" fill="hold" grpId="0" nodeType="afterEffect">
                                  <p:stCondLst>
                                    <p:cond delay="0"/>
                                  </p:stCondLst>
                                  <p:childTnLst>
                                    <p:animScale>
                                      <p:cBhvr>
                                        <p:cTn id="59" dur="1000" fill="hold"/>
                                        <p:tgtEl>
                                          <p:spTgt spid="7"/>
                                        </p:tgtEl>
                                      </p:cBhvr>
                                      <p:by x="150000" y="150000"/>
                                    </p:animScale>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3" grpId="1" animBg="1"/>
      <p:bldP spid="16" grpId="0" animBg="1"/>
      <p:bldP spid="16" grpId="1" animBg="1"/>
      <p:bldP spid="17" grpId="0" animBg="1"/>
      <p:bldP spid="17" grpId="1" animBg="1"/>
      <p:bldP spid="18" grpId="0" animBg="1"/>
      <p:bldP spid="18" grpId="1"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smtClean="0">
                <a:solidFill>
                  <a:srgbClr val="FF0000"/>
                </a:solidFill>
              </a:rPr>
              <a:t>Recommendation 2:</a:t>
            </a:r>
            <a:r>
              <a:rPr lang="en-US" altLang="zh-CN" b="1" dirty="0" smtClean="0"/>
              <a:t> </a:t>
            </a:r>
            <a:br>
              <a:rPr lang="en-US" altLang="zh-CN" b="1" dirty="0" smtClean="0"/>
            </a:br>
            <a:r>
              <a:rPr lang="en-US" altLang="zh-CN" b="1" dirty="0" smtClean="0"/>
              <a:t>To foster common-flows</a:t>
            </a:r>
            <a:endParaRPr lang="zh-CN" altLang="en-US" b="1" dirty="0"/>
          </a:p>
        </p:txBody>
      </p:sp>
      <p:sp>
        <p:nvSpPr>
          <p:cNvPr id="4" name="灯片编号占位符 3"/>
          <p:cNvSpPr>
            <a:spLocks noGrp="1"/>
          </p:cNvSpPr>
          <p:nvPr>
            <p:ph type="sldNum" sz="quarter" idx="12"/>
          </p:nvPr>
        </p:nvSpPr>
        <p:spPr/>
        <p:txBody>
          <a:bodyPr/>
          <a:lstStyle/>
          <a:p>
            <a:fld id="{17A0805F-E64A-44E6-B458-9DF0D6CFD64E}" type="slidenum">
              <a:rPr lang="zh-CN" altLang="en-US" smtClean="0"/>
              <a:t>18</a:t>
            </a:fld>
            <a:endParaRPr lang="zh-CN" altLang="en-US"/>
          </a:p>
        </p:txBody>
      </p:sp>
      <p:sp>
        <p:nvSpPr>
          <p:cNvPr id="5" name="椭圆 4"/>
          <p:cNvSpPr/>
          <p:nvPr/>
        </p:nvSpPr>
        <p:spPr>
          <a:xfrm>
            <a:off x="7074455" y="1575563"/>
            <a:ext cx="1761773" cy="17880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t>HIC</a:t>
            </a:r>
            <a:endParaRPr lang="zh-CN" altLang="en-US" sz="3600" b="1" dirty="0"/>
          </a:p>
        </p:txBody>
      </p:sp>
      <p:sp>
        <p:nvSpPr>
          <p:cNvPr id="6" name="椭圆 5"/>
          <p:cNvSpPr/>
          <p:nvPr/>
        </p:nvSpPr>
        <p:spPr>
          <a:xfrm>
            <a:off x="539552" y="1568965"/>
            <a:ext cx="1797556" cy="1788027"/>
          </a:xfrm>
          <a:prstGeom prst="ellipse">
            <a:avLst/>
          </a:prstGeom>
          <a:solidFill>
            <a:srgbClr val="FF9B9B"/>
          </a:solidFill>
          <a:ln>
            <a:solidFill>
              <a:srgbClr val="FF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LMIC</a:t>
            </a:r>
            <a:endParaRPr lang="zh-CN" altLang="en-US" sz="3200" b="1" dirty="0"/>
          </a:p>
        </p:txBody>
      </p:sp>
      <p:sp>
        <p:nvSpPr>
          <p:cNvPr id="7" name="虚尾箭头 6"/>
          <p:cNvSpPr/>
          <p:nvPr/>
        </p:nvSpPr>
        <p:spPr>
          <a:xfrm rot="5400000">
            <a:off x="3761059" y="802101"/>
            <a:ext cx="1872208" cy="8278134"/>
          </a:xfrm>
          <a:prstGeom prst="stripedRightArrow">
            <a:avLst>
              <a:gd name="adj1" fmla="val 82892"/>
              <a:gd name="adj2" fmla="val 84375"/>
            </a:avLst>
          </a:prstGeom>
          <a:gradFill flip="none" rotWithShape="1">
            <a:gsLst>
              <a:gs pos="0">
                <a:srgbClr val="FF9B9B"/>
              </a:gs>
              <a:gs pos="100000">
                <a:srgbClr val="00B0F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p>
        </p:txBody>
      </p:sp>
      <p:sp>
        <p:nvSpPr>
          <p:cNvPr id="10" name="虚尾箭头 9"/>
          <p:cNvSpPr/>
          <p:nvPr/>
        </p:nvSpPr>
        <p:spPr>
          <a:xfrm flipH="1">
            <a:off x="2519551" y="1568965"/>
            <a:ext cx="4267686" cy="1080120"/>
          </a:xfrm>
          <a:prstGeom prst="strip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Dominant-flow</a:t>
            </a:r>
            <a:endParaRPr lang="zh-CN" altLang="en-US" sz="2800" b="1" dirty="0"/>
          </a:p>
        </p:txBody>
      </p:sp>
      <p:sp>
        <p:nvSpPr>
          <p:cNvPr id="14" name="矩形 13"/>
          <p:cNvSpPr/>
          <p:nvPr/>
        </p:nvSpPr>
        <p:spPr>
          <a:xfrm>
            <a:off x="6300192" y="6251345"/>
            <a:ext cx="2050048" cy="369332"/>
          </a:xfrm>
          <a:prstGeom prst="rect">
            <a:avLst/>
          </a:prstGeom>
        </p:spPr>
        <p:txBody>
          <a:bodyPr wrap="none">
            <a:spAutoFit/>
          </a:bodyPr>
          <a:lstStyle/>
          <a:p>
            <a:r>
              <a:rPr lang="en-GB" altLang="zh-CN" dirty="0"/>
              <a:t>(White et al., 2014).</a:t>
            </a:r>
          </a:p>
        </p:txBody>
      </p:sp>
      <p:sp>
        <p:nvSpPr>
          <p:cNvPr id="17" name="TextBox 16"/>
          <p:cNvSpPr txBox="1"/>
          <p:nvPr/>
        </p:nvSpPr>
        <p:spPr>
          <a:xfrm>
            <a:off x="3148991" y="4618002"/>
            <a:ext cx="3096344" cy="646331"/>
          </a:xfrm>
          <a:prstGeom prst="rect">
            <a:avLst/>
          </a:prstGeom>
          <a:noFill/>
        </p:spPr>
        <p:txBody>
          <a:bodyPr wrap="square" rtlCol="0">
            <a:spAutoFit/>
          </a:bodyPr>
          <a:lstStyle/>
          <a:p>
            <a:pPr algn="ctr"/>
            <a:r>
              <a:rPr lang="en-US" altLang="zh-CN" sz="3600" b="1" dirty="0" smtClean="0">
                <a:solidFill>
                  <a:schemeClr val="bg1"/>
                </a:solidFill>
              </a:rPr>
              <a:t>Common Flow</a:t>
            </a:r>
            <a:endParaRPr lang="zh-CN" altLang="en-US" sz="3600" b="1" dirty="0">
              <a:solidFill>
                <a:schemeClr val="bg1"/>
              </a:solidFill>
            </a:endParaRPr>
          </a:p>
        </p:txBody>
      </p:sp>
      <p:sp>
        <p:nvSpPr>
          <p:cNvPr id="18" name="虚尾箭头 17"/>
          <p:cNvSpPr/>
          <p:nvPr/>
        </p:nvSpPr>
        <p:spPr>
          <a:xfrm>
            <a:off x="2863264" y="2598621"/>
            <a:ext cx="4267686" cy="1080120"/>
          </a:xfrm>
          <a:prstGeom prst="stripedRightArrow">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Counter-flow</a:t>
            </a:r>
            <a:endParaRPr lang="zh-CN" altLang="en-US" sz="2800" b="1" dirty="0"/>
          </a:p>
        </p:txBody>
      </p:sp>
    </p:spTree>
    <p:extLst>
      <p:ext uri="{BB962C8B-B14F-4D97-AF65-F5344CB8AC3E}">
        <p14:creationId xmlns:p14="http://schemas.microsoft.com/office/powerpoint/2010/main" val="250190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507288" cy="1143000"/>
          </a:xfrm>
        </p:spPr>
        <p:txBody>
          <a:bodyPr>
            <a:normAutofit fontScale="90000"/>
          </a:bodyPr>
          <a:lstStyle/>
          <a:p>
            <a:r>
              <a:rPr lang="en-US" altLang="zh-CN" b="1" dirty="0" smtClean="0"/>
              <a:t>Transcultural Knowledge Development </a:t>
            </a:r>
            <a:endParaRPr lang="zh-CN" altLang="en-US" b="1" dirty="0"/>
          </a:p>
        </p:txBody>
      </p:sp>
      <p:sp>
        <p:nvSpPr>
          <p:cNvPr id="3" name="内容占位符 2"/>
          <p:cNvSpPr>
            <a:spLocks noGrp="1"/>
          </p:cNvSpPr>
          <p:nvPr>
            <p:ph idx="1"/>
          </p:nvPr>
        </p:nvSpPr>
        <p:spPr/>
        <p:txBody>
          <a:bodyPr/>
          <a:lstStyle/>
          <a:p>
            <a:pPr marL="0" indent="0">
              <a:buNone/>
            </a:pPr>
            <a:r>
              <a:rPr lang="en-US" altLang="zh-CN" i="1" dirty="0"/>
              <a:t>We do so to better understanding </a:t>
            </a:r>
            <a:r>
              <a:rPr lang="en-US" altLang="zh-CN" b="1" i="1" dirty="0" smtClean="0">
                <a:effectLst>
                  <a:glow rad="228600">
                    <a:schemeClr val="accent1">
                      <a:satMod val="175000"/>
                      <a:alpha val="40000"/>
                    </a:schemeClr>
                  </a:glow>
                </a:effectLst>
              </a:rPr>
              <a:t>the </a:t>
            </a:r>
            <a:r>
              <a:rPr lang="en-US" altLang="zh-CN" b="1" i="1" dirty="0">
                <a:effectLst>
                  <a:glow rad="228600">
                    <a:schemeClr val="accent1">
                      <a:satMod val="175000"/>
                      <a:alpha val="40000"/>
                    </a:schemeClr>
                  </a:glow>
                </a:effectLst>
              </a:rPr>
              <a:t>flows – dominant, counter and common – of </a:t>
            </a:r>
            <a:r>
              <a:rPr lang="en-US" altLang="zh-CN" b="1" i="1" dirty="0" smtClean="0">
                <a:effectLst>
                  <a:glow rad="228600">
                    <a:schemeClr val="accent1">
                      <a:satMod val="175000"/>
                      <a:alpha val="40000"/>
                    </a:schemeClr>
                  </a:glow>
                </a:effectLst>
              </a:rPr>
              <a:t>ideas</a:t>
            </a:r>
            <a:r>
              <a:rPr lang="en-US" altLang="zh-CN" i="1" dirty="0" smtClean="0">
                <a:effectLst>
                  <a:glow rad="228600">
                    <a:schemeClr val="accent1">
                      <a:satMod val="175000"/>
                      <a:alpha val="40000"/>
                    </a:schemeClr>
                  </a:glow>
                </a:effectLst>
              </a:rPr>
              <a:t> </a:t>
            </a:r>
            <a:r>
              <a:rPr lang="en-US" altLang="zh-CN" i="1" dirty="0"/>
              <a:t>in </a:t>
            </a:r>
            <a:r>
              <a:rPr lang="en-US" altLang="zh-CN" b="1" i="1" dirty="0" smtClean="0">
                <a:effectLst>
                  <a:glow rad="228600">
                    <a:schemeClr val="accent6">
                      <a:satMod val="175000"/>
                      <a:alpha val="40000"/>
                    </a:schemeClr>
                  </a:glow>
                </a:effectLst>
              </a:rPr>
              <a:t>the </a:t>
            </a:r>
            <a:r>
              <a:rPr lang="en-US" altLang="zh-CN" b="1" i="1" dirty="0">
                <a:effectLst>
                  <a:glow rad="228600">
                    <a:schemeClr val="accent6">
                      <a:satMod val="175000"/>
                      <a:alpha val="40000"/>
                    </a:schemeClr>
                  </a:glow>
                </a:effectLst>
              </a:rPr>
              <a:t>transnational knowledge </a:t>
            </a:r>
            <a:r>
              <a:rPr lang="en-US" altLang="zh-CN" b="1" i="1" dirty="0" smtClean="0">
                <a:effectLst>
                  <a:glow rad="228600">
                    <a:schemeClr val="accent6">
                      <a:satMod val="175000"/>
                      <a:alpha val="40000"/>
                    </a:schemeClr>
                  </a:glow>
                </a:effectLst>
              </a:rPr>
              <a:t>landscape</a:t>
            </a:r>
            <a:r>
              <a:rPr lang="en-US" altLang="zh-CN" i="1" dirty="0" smtClean="0">
                <a:effectLst>
                  <a:glow rad="228600">
                    <a:schemeClr val="accent6">
                      <a:satMod val="175000"/>
                      <a:alpha val="40000"/>
                    </a:schemeClr>
                  </a:glow>
                </a:effectLst>
              </a:rPr>
              <a:t> </a:t>
            </a:r>
            <a:r>
              <a:rPr lang="en-US" altLang="zh-CN" i="1" dirty="0"/>
              <a:t>[+ transcultural] and thereby contribute to the development of </a:t>
            </a:r>
            <a:r>
              <a:rPr lang="en-US" altLang="zh-CN" b="1" i="1" dirty="0" smtClean="0">
                <a:effectLst>
                  <a:glow rad="228600">
                    <a:srgbClr val="00FF00">
                      <a:alpha val="40000"/>
                    </a:srgbClr>
                  </a:glow>
                </a:effectLst>
              </a:rPr>
              <a:t>an </a:t>
            </a:r>
            <a:r>
              <a:rPr lang="en-US" altLang="zh-CN" b="1" i="1" dirty="0">
                <a:effectLst>
                  <a:glow rad="228600">
                    <a:srgbClr val="00FF00">
                      <a:alpha val="40000"/>
                    </a:srgbClr>
                  </a:glow>
                </a:effectLst>
              </a:rPr>
              <a:t>intercultural </a:t>
            </a:r>
            <a:r>
              <a:rPr lang="en-US" altLang="zh-CN" b="1" i="1" dirty="0" smtClean="0">
                <a:effectLst>
                  <a:glow rad="228600">
                    <a:srgbClr val="00FF00">
                      <a:alpha val="40000"/>
                    </a:srgbClr>
                  </a:glow>
                </a:effectLst>
              </a:rPr>
              <a:t>understanding</a:t>
            </a:r>
            <a:r>
              <a:rPr lang="en-US" altLang="zh-CN" i="1" dirty="0" smtClean="0">
                <a:effectLst>
                  <a:glow rad="228600">
                    <a:srgbClr val="00FF00">
                      <a:alpha val="40000"/>
                    </a:srgbClr>
                  </a:glow>
                </a:effectLst>
              </a:rPr>
              <a:t> </a:t>
            </a:r>
            <a:r>
              <a:rPr lang="en-US" altLang="zh-CN" i="1" dirty="0"/>
              <a:t>of </a:t>
            </a:r>
            <a:r>
              <a:rPr lang="en-US" altLang="zh-CN" b="1" i="1" dirty="0" smtClean="0">
                <a:effectLst>
                  <a:glow rad="101600">
                    <a:srgbClr val="FFFF00">
                      <a:alpha val="60000"/>
                    </a:srgbClr>
                  </a:glow>
                </a:effectLst>
              </a:rPr>
              <a:t>knowledge-building </a:t>
            </a:r>
            <a:r>
              <a:rPr lang="en-US" altLang="zh-CN" b="1" i="1" dirty="0">
                <a:effectLst>
                  <a:glow rad="101600">
                    <a:srgbClr val="FFFF00">
                      <a:alpha val="60000"/>
                    </a:srgbClr>
                  </a:glow>
                </a:effectLst>
              </a:rPr>
              <a:t>and knowledge-work </a:t>
            </a:r>
            <a:r>
              <a:rPr lang="en-US" altLang="zh-CN" b="1" i="1" dirty="0" smtClean="0">
                <a:effectLst>
                  <a:glow rad="101600">
                    <a:srgbClr val="FFFF00">
                      <a:alpha val="60000"/>
                    </a:srgbClr>
                  </a:glow>
                </a:effectLst>
              </a:rPr>
              <a:t>processes </a:t>
            </a:r>
            <a:r>
              <a:rPr lang="en-US" altLang="zh-CN" i="1" dirty="0"/>
              <a:t>in our shared world.</a:t>
            </a:r>
            <a:endParaRPr lang="zh-CN" altLang="en-US" i="1" dirty="0"/>
          </a:p>
        </p:txBody>
      </p:sp>
      <p:sp>
        <p:nvSpPr>
          <p:cNvPr id="4" name="灯片编号占位符 3"/>
          <p:cNvSpPr>
            <a:spLocks noGrp="1"/>
          </p:cNvSpPr>
          <p:nvPr>
            <p:ph type="sldNum" sz="quarter" idx="12"/>
          </p:nvPr>
        </p:nvSpPr>
        <p:spPr/>
        <p:txBody>
          <a:bodyPr/>
          <a:lstStyle/>
          <a:p>
            <a:fld id="{17A0805F-E64A-44E6-B458-9DF0D6CFD64E}" type="slidenum">
              <a:rPr lang="zh-CN" altLang="en-US" smtClean="0"/>
              <a:t>19</a:t>
            </a:fld>
            <a:endParaRPr lang="zh-CN" altLang="en-US"/>
          </a:p>
        </p:txBody>
      </p:sp>
    </p:spTree>
    <p:extLst>
      <p:ext uri="{BB962C8B-B14F-4D97-AF65-F5344CB8AC3E}">
        <p14:creationId xmlns:p14="http://schemas.microsoft.com/office/powerpoint/2010/main" val="3456676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https://religiousnaturalism.files.wordpress.com/2015/06/mindfulness-quote-kabat-zin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675304"/>
            <a:ext cx="4124964" cy="3255741"/>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360040" y="188640"/>
            <a:ext cx="8579296" cy="1143000"/>
          </a:xfrm>
        </p:spPr>
        <p:txBody>
          <a:bodyPr>
            <a:noAutofit/>
          </a:bodyPr>
          <a:lstStyle/>
          <a:p>
            <a:r>
              <a:rPr lang="en-US" altLang="zh-CN" sz="4000" b="1" dirty="0" smtClean="0"/>
              <a:t>Mindfulness in the East and the West</a:t>
            </a:r>
            <a:endParaRPr lang="zh-CN" altLang="en-US" sz="4000" b="1" dirty="0"/>
          </a:p>
        </p:txBody>
      </p:sp>
      <p:pic>
        <p:nvPicPr>
          <p:cNvPr id="2052" name="Picture 4" descr="https://renaissancelifetherapies.com/wp-content/uploads/2015/03/mindfulness-training-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1" y="4962596"/>
            <a:ext cx="180020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img.epochtimes.com/i6/80612045836184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730" y="3022404"/>
            <a:ext cx="3188450" cy="229568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http://img2.imgtn.bdimg.com/it/u=2264017265,2413935848&amp;fm=21&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10" descr="http://img2.imgtn.bdimg.com/it/u=2264017265,2413935848&amp;fm=21&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12" descr="http://img2.imgtn.bdimg.com/it/u=2264017265,2413935848&amp;fm=21&amp;gp=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088" name="Picture 16" descr="http://pic1.ooopic.com/uploadfilepic/ziku/2008-08-17/OOOPIC_vipvip_2008081700565543735e4080b8d62b24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375" y="1501846"/>
            <a:ext cx="1015281" cy="1158279"/>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shufa.supfree.net/l/94235.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5546" y="1456370"/>
            <a:ext cx="1423981" cy="1423981"/>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http://www.yishuziti.com/Upfile/201208/2012819224047177.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9527" y="1484784"/>
            <a:ext cx="1242197" cy="1709750"/>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http://images.takungpao.com/2013/0711/2013071110480160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1190" y="3280460"/>
            <a:ext cx="1227218" cy="18026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1190" y="2794424"/>
            <a:ext cx="4628841" cy="400110"/>
          </a:xfrm>
          <a:prstGeom prst="rect">
            <a:avLst/>
          </a:prstGeom>
          <a:noFill/>
        </p:spPr>
        <p:txBody>
          <a:bodyPr wrap="square" rtlCol="0">
            <a:spAutoFit/>
          </a:bodyPr>
          <a:lstStyle/>
          <a:p>
            <a:r>
              <a:rPr lang="en-US" altLang="zh-CN" sz="2000" b="1" dirty="0" smtClean="0"/>
              <a:t>Emptiness   De-attachment   Chan/Zen </a:t>
            </a:r>
            <a:endParaRPr lang="zh-CN" altLang="en-US" sz="2000" b="1" dirty="0"/>
          </a:p>
        </p:txBody>
      </p:sp>
      <p:sp>
        <p:nvSpPr>
          <p:cNvPr id="17" name="TextBox 16"/>
          <p:cNvSpPr txBox="1"/>
          <p:nvPr/>
        </p:nvSpPr>
        <p:spPr>
          <a:xfrm>
            <a:off x="844799" y="4730990"/>
            <a:ext cx="3799208" cy="400110"/>
          </a:xfrm>
          <a:prstGeom prst="rect">
            <a:avLst/>
          </a:prstGeom>
          <a:noFill/>
        </p:spPr>
        <p:txBody>
          <a:bodyPr wrap="square" rtlCol="0">
            <a:spAutoFit/>
          </a:bodyPr>
          <a:lstStyle/>
          <a:p>
            <a:r>
              <a:rPr lang="en-US" altLang="zh-CN" sz="2000" b="1" dirty="0" smtClean="0"/>
              <a:t>The practice of ‘HEART’</a:t>
            </a:r>
            <a:endParaRPr lang="zh-CN" altLang="en-US" sz="2000" b="1" dirty="0"/>
          </a:p>
        </p:txBody>
      </p:sp>
      <p:pic>
        <p:nvPicPr>
          <p:cNvPr id="1028" name="Picture 4" descr="https://encrypted-tbn0.gstatic.com/images?q=tbn:ANd9GcS0HuWVt_RIfRm0Odi9Tp7xWBGgCkzcthvtQFOU5wxCfmKxzf1Zu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83177" y="5356491"/>
            <a:ext cx="2552700" cy="105727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07975" y="6413767"/>
            <a:ext cx="4192017" cy="400110"/>
          </a:xfrm>
          <a:prstGeom prst="rect">
            <a:avLst/>
          </a:prstGeom>
          <a:noFill/>
        </p:spPr>
        <p:txBody>
          <a:bodyPr wrap="square" rtlCol="0">
            <a:spAutoFit/>
          </a:bodyPr>
          <a:lstStyle/>
          <a:p>
            <a:r>
              <a:rPr lang="en-US" altLang="zh-CN" sz="2000" b="1" dirty="0" smtClean="0"/>
              <a:t>      </a:t>
            </a:r>
            <a:r>
              <a:rPr lang="en-US" altLang="zh-CN" sz="2000" b="1" i="1" dirty="0" err="1" smtClean="0"/>
              <a:t>niàn</a:t>
            </a:r>
            <a:r>
              <a:rPr lang="en-US" altLang="zh-CN" sz="2000" b="1" i="1" dirty="0" smtClean="0"/>
              <a:t>       </a:t>
            </a:r>
            <a:r>
              <a:rPr lang="en-US" altLang="zh-CN" sz="2000" b="1" dirty="0" smtClean="0"/>
              <a:t>Stillness and Observation</a:t>
            </a:r>
            <a:endParaRPr lang="zh-CN" altLang="en-US" sz="2000" b="1" dirty="0"/>
          </a:p>
        </p:txBody>
      </p:sp>
      <p:pic>
        <p:nvPicPr>
          <p:cNvPr id="1030" name="Picture 6" descr="http://www.koreanwikiproject.com/wiki/images/1/1a/%E5%BF%B5.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916" y="5462027"/>
            <a:ext cx="951740" cy="95174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data:image/jpeg;base64,/9j/4AAQSkZJRgABAQAAAQABAAD/2wCEAAkGBhQSEBUUEhQVFBUUGBQXFxQXFxwVGBcYGhcYFBgXFBcYHCYeFxwjGRcVIC8gIycpLCwtFx8xNTAqNSYrLCkBCQoKDgwOFA8PGi0cHB0sKSkpKSk1NSkpKSksNS8pLCwsLikpKSkpKSkpKSksKSksKSspKSkqKSkpKSksKSwpKf/AABEIAMIBAwMBIgACEQEDEQH/xAAcAAACAQUBAAAAAAAAAAAAAAAAAQUCAwQGBwj/xABCEAACAQIEBAMGBAMFBwUBAAABAgMAEQQFEiEGEzFRByJBFGFxgZHwMqGxwQgjQhVSYoLhJDM0Q3LC0Rdzg5OiFv/EABkBAQEBAQEBAAAAAAAAAAAAAAABAwIEBf/EAB8RAQACAgIDAQEAAAAAAAAAAAABERIxAlEDITJBIv/aAAwDAQACEQMRAD8A6pRpp0Xr5jYrUrVVRegVqVqqoBoFai1MGi9ArUWpg0XoKdNO1Oi9ArUWp0XoKdNO1Oi9AtNFqdF6BaaLU70XoKdNO1O9F6Cm1FqqvRegVqAKYNBNAtNAp3oJoFpoAp3ovQLTRTBoJoERRTv7qVAWotToBoFai1O9F6BWotTvQDQK1K1VA0XoFalaqr0BqBWop3oJoFai1O9F6BWotTvRegptTtTvRegptTtTvRegVqLU70XoFakKqvRegVqAKYNBNArUCnqovQLTQKYagmgVqBT1UE1RSfvrRVV6KDMy9evy9/eszlD7FYeXHr8v3rPr2+KP5hny2o5Q7flRyh2/KrlFaU5W+UPsUckfYq5RShb5I+xRyR9gVcopQt8kfYo5I+xVyilC1yR9ijkCrtFKFvkj7ApcgfYFXaKULXIH2BRyBV2ilC17OPu1Bw4q7RSha9nFL2cVeopQs+zij2YVeopQs+zij2YVeopUCz7OKXswq/SvSha9mFL2YVevTpQsezCj2YVetVMkgUEkgAbkk2A+JpQt+zCrOJiAH1/SsiHEK4urBh3BBH1FW8Z0Hz/SpMelRR+VOnqorwtGZl3r8v3rPrAy89fl+9Z9evxfMM+WzooorVBRRRQFFFFAUUUUBRRVueUKpY9FBJ+AFzQV3p1598OeLcVjOIOYrvy5zK8kWolBEFOkaegK/wAsAgdfia9Ag0DopE1Tzhq03Gq17X3t0vbt76CuiiigKKKKAopaqL0DooooCuVfxBYmZMFByyypzvOykixCMUBt3Oo/FRXVL1zTx9x6plQQkapZogo9fLeQkfDSB/mFBheCniFNi9eExJMjxJrSU7syBghWQ+pGpbN1IvfvXWK4d/DlBFrxTlhzrRqqX35dyzMB6gtoF/Sw7113inN/ZcFiJxuYopHA/wAQU6f/ANWojJwWbwzFhFLHIUJDBHDFSCQQwB2NwRv2qjOyPZ5NWyhSW+HU/lXnfwVw80mcI6MbIsjzNe2pCpFj/eu5U291/SvR2OwYljaNvwupU/A7H8qLG0Vwe14G/wDdluOtjfoDfcevz6CpTHdB8/0qxkmTLhouWhJGpm3te7G56Vfx3QfP9K5/HXKYnlNIsinT1UV4XbMy71+X71IVH5eevy/epCvX4vmGfLYooorVCvVLSAdTatA8U85zLBhZ8CFeFUfnKYw+izLaS+oMdj0AsArE+7knFXjFNjoVjaCNHC2aRXksT6lUBAF+zaqI9Na9rjeuX4vxyXDYuSDGYSSJUcrrVg7WHRihC3uCD5SdiOtxfZvDDHPPlcE0hF5FNlWwVFVjGqrYdlF73NyegsBxrx5y6UZkZjGyxukYD2OklQVtqtp1WA2B6WvvRXoXJ85hxUKzQSLJG4uGH5gjqCDsQdxWbXEP4cTODigQ3IIjYEjy8zzDydyVG9uy+6u2u4AuTYDqe3xoKqws6iVsPKrsEVo3Usf6Qylb/nVnK+I8NiWdcPNHMY9OvlsHC6tVgWXa50ttf0qC4w8UcFlzBJmd5bX5Ua6mA9CxJCrf43oPNzZPjsHMi6MRBLL5Y7B4mkuQLIdiQTp294rtng1Nm2uZMeJeSirpOIDCQOTsI2YXZdN73Jt5bdTWicQ8WxZvnWGkjw880MSIPZwo5jlWaVhZSQBcgE36L1HUbRxl4iZ1h05iYI4eAW/mPGJCP+shyF+JA60R03jBcUcHJ7C6JiLDSz202v5t2BAOm9idrgXrk3/8jJl+MyuebEPJjsVigsrayy8s6Qy3Iu2zAE9PMdthVnjLjvF4jhyFpwI5MXMYyUBXmwoC2oC+2pgoI6EDsaryPiV8yznLIpcM2GGDWQhGJJYiHUpIZVI/3aelFd2WnQKKAorRM38TUhznD5eBqEl0la26SOFMIU339dQt/WDfYitzxmPjhQvK6RoOrOwRR8SxtQcS/iFzV1nw8QktZWcIoIIDHSWd773K2CjoFJN7i29+DOevisqjaVmd43kiLsxZmsdQJJ3J0uB8q41425vBicz5mHmWZRDGpZDqUMGe6gjY7FTtfrV/gXxkbLcMmHXCpIgZ2ZuYVdixvfoQLCw6egoj0xUFxxm0mFy7EzxC8kUTMu1wD01EHqBe9vdUPwB4o4fNC6KpilTflOQSyf30I6gHYj0uO9bdjsGs0bxyAMkisjKehVgVI+hNFeZZfG7NSmnnqD/fEUYb66bflWoZrnk+KfXiJpJm6BnYtYdlvso9wrf+PfCiHKwJ5MRJJC8mhIkQLLuGazSMSosFPm0m+3lrm2LkVnJRdC/0qW1ED3tYXPvsPgOlB1Dww8McwabDY5GXDxB1cFmOt47+ayAHyutx5iLg36Wr0BmGASeF4pBdJEZGHdWBUi/wNcc/h+nx7NJzGkOCVLLzLkcy66RCW9Auq4G249bVIeNHia+FIweFYrKwDSyAboh3VF97dT7rD+rYjR8w8Pb5kIMmknlaJv5k7WWOBr7ATKBcje5A9LC+9ejMujdYo1lYPIEQO4FgzhQGYD0BNzWl5HxaMPhI/wDYMxKhQTKYUZnsN5HUSlwT1sR2ttWJL485ekmh1xSG9iWhtp97DVq+gNCHSKxcd0Hz/SrmExSyoskbBkdQysOhVhcEe4girWO6D5/pXPLSo0iinelXia0zMvG5+X71IVH5f1Py/epCvV4vmGfLbk3iB40yZfmJw0cCSJGqlyzFWLOocaCLhQAR1Bvf0reeDeL48xwyTwiynUsik+aOQaTo6WbY3vttbbfbzx404VkzrEl+j8p196mJFH5qR8q2H+HbNJFx00A3jkiLsOzIyhW+Ycj5jtWqO8x5xA7mNZomddigkUsD0sVBuK51xb4DYfFYgzQynDayS8aoHQmx8yC403NrjcdbWrWPHbgAxyf2jh18rFROBtpfZVlFvRtgf8Vj/VtH8E+PM2Fi5OLjbFKv4JNdpAP7rFgdY7Em49/oG8YLxCgyeOPA4rDzwiFNCyqBJHLp6shBvdidRBG2qx9+35FxrgcwukE0cpG5jIs1hY6tDgEgbbgbVxfxA8WcLmeDMJw00cgIaOTWpAYHowFrgqWHu2rl+ExbxOrxsyOpurqSrKe4I3FEe2I4wBYAADoBsB8KiuL8A8+AxUUf45IJkX3lkIA+fT51qPgzx9LmOHkTEWM2HKAuNjIrBtLMo6G6kEjY7e+ui0V4twmbTwCRIpZIhINMiq7JqAvYOAd7G/Xua9EY3g/KP7MXE4qBVDwpKZWlbnMzRB7CVm1Ox9BvftU7m/hTluJnM8uHBdjdtLOiue7qjAE+/wBfW9c/8cW5i+z4eJSuCiilmkO/KR3EMUUd/wAJa4Y23Kqu9hQTXg74eR4SBcdMGE8qMQrEWhiY3Hp+IqAST0BtYb3keEvEhcRmWKwEln0ySmCVLMjxDzFXINrgGwIG42O430fiPKJ58HgFnx8OEwK4TB3Ekh1u5ju/8tbmVgBtew6Ab3NRPhZmmEwufMkIkmhmvBh5CvnBZkIdgQCBYMCbA2N7daDZv4ipuWMvCgAK07AdB5eTb3etYPh/xS2ZZ/BMYhCIsPOAoYtqvqu7MQNTEvubf01K+LnEuHXMMufmK3smIbnoCGKq3JZgV6nyqb7eoHXao6Xjbn8S4J8Ph5AAgg0OVjLJJrfmAC4UBZNdjudPoaDutJqBTNB5K42xssOd4mU3EkeKd1/yyao7e7SErt/Ffh//AG28MzYpo8Lyo2jiRdWouNZkNzZTpZV6Hp6Vo38QvChjxEeNQeSYCOQj0kUeUn/qQW/+P30vC/xYlgwj4RozO8S6sMoNmZAwMkXvKprdfcpHag13xY4Dhy2WMYcyFGUgmQhjrFmO4AG4YbW2sah+NcRGzRJh8OIYYY1jD6AGmkCqZJJHH42uRtc2Ha9TviF4kR5pAgMRhkRla2rWDs4NiAL3BTqB+H1qF9okzHFwIkcuIkEUUQiLC10jCnTa2iPa5ue9zRLSfgtk0s2bwvHcLBqkkbpZbFNPv1FgtuxPavUdRXD3DsOEiCwwxREhdZjRU1EC12sN/Xr3qN8SOH58bl8kGGcJIxQi7FQwVrlCw6XHy70VBeKfE8QwTBVwsvmsGxADxq263iQqea482yiw3vexFcCyrhDFYtZJoo/5MZJkncrFEvqSWYgbDchbkdulb5w14FYhyZMycYeGO5Khw7sqjezKSsa2HXc2HSpPiDxOhw+F9nTDj2fEYX/Z4lIAjRtUamXqTfzMQd7p771XOmZ4eeEeKw0sWKXMECHQxWDVIk0ex0lmKqVI2vpNuo3rd+Lsuy/DczMZ4YTiI0LI8h3d0X+WqgmxbZQCBfpUN4Ayu2TgOSQs0ypf0Xymw/zF/rUL4reFEmLxi4mKYBXGl1kYsVYA6FgXs3TTcWNz0JtHTSuCvGPEYfEzy4uSTELLGxCMx0iUeZAgFxGpN12HQjtWsye25xjmYK088puQosqL0G/SNFFhcn6k72eDchjxeYQYaaQxJI+lmFr3sSFF9gWYBQe7evSvWWSZBBhIljw8aooCjbqdIsCzdWNvU0Ra4TyY4TA4fDs2poYkQsOhIG9r+l7291qzMf0Hz/SsusTH9B8T+lSdKjSKKNVFeFqzMv6n5fvUjUdgOp+X71I16vF8wznbR/Ezw0TNIgVIjxEQPLkI2IO/LktvpvuCOhJO9yDF+D3hpLlvPkxOjmyaUUI2oCMeYm9huzW2/wAIrplFaos4vCrKjRyKHRwVZWFwwIsQR6giuI8Tfw6vzGbAzJoO4imuCv8AhEig3Ha4v3J613Sig84D+HnMNF9eGDf3OY/68u1UQ/w+ZiZArNh1X1fmFgPgoS5P3evSVFBqfh74fRZVAyI5kkkIaSQjTcgWAVd9Ki5sLk+Y71tdOkaCH4m4pgwOGeedgFW4CgjU7+kaD1Yn6bk7CtQ4V4ZE+WyzYsHm5q8cs25GlC4MKL2CpY/O1QmT+DU8mYvJmMgmw0bSPEuskSF5GksyH/drdizAdT62vW4+K8zxZTNJC2hojA6kW20zR9PSg0jxxhwmHlw07IXxAjZI4ioMTKhFmmvuQpc2Ude4A307wQDyZ0jhFeyTM7EfgBW2tbbKxYhe1nI7VvGeZ+cxySPGRYMYjFROIb8vmmJyimWVEANxfTYEEAlTbaudZRhc0ytHxEathOZpivKiiSQ31BIo5VLNvuSBbbc0HR8b4YYDAwOcSr4/FYhjy1LNG8jk3sixtcDe7MSfXpcCtG4MTE4viGISledDPI8rBR0iNnUsBciy6Fv0uK6r4ecO4t5nzDM/+IdQkUZAHKj6ny9EJPp1633NQXhnk5TiDM3KnSrTKGI/vzh+vwA+VB2AVjZjj0hjaSQ2VbXPxIA/MismonizJRi8FPhz/wA2NlB7Na6H5MFPyoLmPwUGOwrRvplhmUg2IIIv1VhfcMNiOhHurmuReAS4bHx4gYpmjhdZETRZyVYMqu17W23IAv2FY/8ADzmhC4rCPsyMsoU9Rf8AlyC3pZlT5tXZaDhPjDwNhIJo5YYijSiUuibRkiOR9QUfhN1vsQNunWuoeHeSxYfLcKI41VmghZ2CgFmZFdixG7G59ahfE6XTJhW5HPtzyV06v+UwG1wPU1umTwaMPEo6LHGv0QD9qJG2ZRRRRWp+KmM5WT4xhsTEU/8AsZYv++vKQjZ+gJsGt8FBdre4C5r1zx5w2cfl82GVgjSBSrEEgMjrINVt7Erbbpf16VovBnhjMMmxeExSrHNLJLy2NnCjRGoZSL+VmTe1iQKCX8CSf7FjuBtJPa3W2s/i997/ACtWncbeLOJgzKaIYY3hJjhRywF735xRf95q2I3/AA2Hq19w8FsqxOFwc2HxUTRGOd9GrowKrcof6l1A2YbG9dBMQvewv0v627XolW8xeGnh9NmeL5z3SGKTVLIDpYvfXy0HUMTa56KD3sK9Piuc+DEdo8w364/EfkFro9FFYmYdB8T+hrLrEzDoPif0NSdCNI+7UUaqK8LVl4Ab/T96kqjcAd/p+9SVerxfMOOW1mbFIn42Vf8AqIH61F57xCYEDJBLOGVm1x25aKoBLSNe4FrkaVYmxABO1R3HHDEmMEQQIQhJYO7ICCyGxAUhhpDbH10++svA8PN/Zy4WVgjFCjNF0F2J8upbEW23G+9dxM2sxGMTftCcNcbTSziKVVlZ8KuJ/kKbKDbSjF7BWbzWDHc2/CKluGcwnklmEjpp1FuU0kbzw6vwxusKhUAs3VnPv2qJ4QxuHlxBGD5rQ4eB4BM6sw1CRW0q77vpFgL+i29Kt8D5noxc8MyPzpjzvaPZvZ45LixSMMiyEAqxu99yfNuC3Thv9FK9Q+a8TRYeeKOZ441lWQhncJZl02Fj1BDHe/Vbb32CZorDw2bxSQCdXHKK6hIfKun+8S1rDbqfjVC5zGcT7ODeTQZDYg2UFV81jdSdQtcWO++1Bn1H5/k64rDS4d/wzIyEjqLjYj3g2PyrIfHIJFjLAO6syqTuyoVDED1tqW/xqqTFKrBWZQT0BIBO4Gw9d2Uf5h3oOdeE3AOLy2XEe0OnKcIEVG1B2BP8yxAKWXb36vcK3HP+EcPjGhedNTQOHjYEgqQysRtsVJVbg9qmb1SkoIuCCO4N/dQVWrnGI4owuVZliRileP2nTKk4Uurj1Xy7gq2r7IrovNF7XFz6X+tUT4ZHFnVWHWzAMPzoNDm8c8sA2eV/csTf91hWH/62LMdOBwWIxLm+2y9PUhNZt9K3mXhrCXDNhsPcdGMSXHz01IxRKosoAHYCw+goOJ8N5ZmQz1cX7AcMkzMJR/QEbzSMWv8AiJGq+12AFq7eKVUtOoNiQCRe1xe1wL27XI+ooMfH5VHMLSoHA6X9PeD6GspEsAO21O9IuKCqilerXtaaiupdSgFluLgG4BI6gGxsfWx7UF6irGLxqRJrkdUW4GpiFALEKoJOwuSB8TV3VQOoHjDi+HL8O0krDVY8uO/mka2wVepF7XPQCtP8Rs5zRJWiwxWOIqGWRFJkIJ02uQQGB62tsRXLcL4eZpjZdRhlJY7zTsVHW1y0nmb5An3US3TP4fpy2ExRJuTiNRPctGpJ+tdTZ7da1bgHhSPK8MuH5ivLIzSOdlLtYA6FJvpUAD89r1O5yCYWCjVcWsbjYmzbruNielFhliUXtesfMOg+J/Q1hYE2kUaSLgnVv1NwVa43sEXzdfrvmZj0Hx/Y1J0qOI+7UUUV4WjLy8b/AE/epKo3Anf799SVerxfMOOW2t8YtOFi5MjRjmAPpFyVLLfcD0Go22v8qyskxrLg+ZiCV0c4sz3uER3sxvvbQAb9qmbVjZlhTJC6AlSysARa4uLbXBH1Fq7x92Ty9U51wHysFLioow9gzFi5CvKyIzKYY7WLFUl1XcDZGAXUVXL4P4ynm9nJSRsPLAzmQxPJI8yySCSzR3SNRZRpa3oq3FjSyHgmbC4+CdgJAUkiewBWMMCyaD+I6SmkmwFpVABsxM3jXljzTDJHdcO0codACF1trcNt5SSU3J3BIt+I36cIfMOMJMPmCl4JljxCIqqwu+peayqqp5VYkj8TM3UADcDG4z4YmxitiIUjVWwrSKqoDJJPeCZRMbebaMKtrkEHfcW32bJoXYs8aOTv5wHttbyhrhdu1qyoYFRQqgKqgAKBYADoABsBRXPuFsNioskiilwvOYPJFPhmNnMJkkjkC6m0k76gAQpXYWuDVU2Glh4gg5BRYJMOiSRhCCVjXEaBq0lSAQu2oHdbi3XoVqg4MjlXHviOe7ROgUQEnSrerqFst9lHmDHrYjpQatJkGHw+OwskuJeXE84xqQiubOhZYygVjGBHpvITcAmxGraK8Ycrx0zRSRwLowzq0MsZEkut3jUBkZl0DXoNlV/wi5AvXQ8bkUZxMOIWJDKrWaSw1BOVKg39d3A72PasbiLJpp5Y9LkQiOcSIHZdTsE5RKppZgGBOzr+ZoLmbY+WCEF5I0CxkyYp1uquDGo/lBgTr1SEWOxUDe4B1Xg3LMYVxati7SKZ0VUGpVea0ySm6orWDXGlF/EwJuLLtedZIcTgGw4Zo+YiIWJJZR5dVzqJY2BG5IJ63F7w+TZTNDmUrQs8mHkVBK05fyGMOqphrkB/xJc2IsrXYsbUEHk2VYzDyYdpYXaXmz3mJ55KySooEpQWQ8sueZcAC4sak+LmxLYuJ0w7FMK6kOqGV35qFQ8YBAAQhlKm/mKMQAAa3yuc8cZ6ZMbhI8Is8suHn1TLHHJoWPTpYm4Ecjb7bnr6XoJXibNZ4oY0laIPiGiiUCMugLBFlaXUwGgMx0gG51KL7mr2FztUy55Y5FSQ+0aTi5FUGVJGjYMQwVU1rayEKARar2b8MxZiMPKzyII7OioU3uVYhmGoH8Kg6TbYi5vVvIeHIbyJJHG/s2Il9nJGowJKkU2mNiLofP6dNrHaiNX8HuMnxMmLilbW3PeVbK7hRIWZgZAWjVLiyAEXsetxUhmAkxGPgLEoCJRFFpJZ9EqszTjZUjQrp2LatQIKkqa27LeGcPh31wxKjkMGcXLPqfmMZGJJkOre7XIubdTVnNOGFmfWJZYpCd5E0ltGgxmNS6sFQ6i2wB1G/WgWeYDES60ieIRvEylXDg8zULEPGysFK6lNiCNiO1QmJwxwWXOsqIxMZMssTezo0i6I4wLlnEjeRQwFiVudNxWJxSkq4zB4UPL7Kwkd3BkVo1iw0kWhp1N3DllNj57qSCdQtncBZUxy+KHFYTkiGwRXcSFzYlpiLAxszM50kXF/SirPCnHoxDSh2jSOERR8y7G8rSND+KQ3ILKBuOrL5jeuYS8MTYODFT5jz2Y4rDRjrIky+ZyZF1jWulgBZrq1gCGFx3GLhLCKEAw0P8v8P8tTbfVfcbnVvc73361rXinNOkAEUjKshiRUTUkgkEokMnNVHKhVT0A+P9JIiPEzNpWw+H1wCEc3CB5pArgPJpdooY92bTY6mJT8BAJuazOHYp8Zhsbg/wDhhHO8bzozSM5kcz4hEDhSu0gQObmzX6it7bApIsZdQ+gh0Li5DaSobfo2lmF/8RqxkuCaMzlkSPmTO4CG4IKous7CzMVLEdydz1IY02J9jwl8RLcKVjEqRBNAdxFGSgJA06lBI22vYVrmU8es+MgwzPEFKITJJZJMSpRgJkVX0whpBHpjILMsoIAArcs4ypMTh5YJL6JUZGtsbMCCVJBsR1HvFYeH4QwqTc4QpzdCRlyLkqmjRqB2JXlpY2uLbUHO/EnNmOME6+z8vKnikaVWLTh5WC8gISEubX3vYAbg3U9Uy7Fc2KOTSV1oj6SQSupQ1iQSCRe2xtUJmvAOGxDOXDqJAgdI3MQJWWScMdFiWMkjMST1seu9SuUZSMOhQSTSAsWvNI0zC9vKHfzW26EnqaKzrViZj0HxP6GsysPMfwj4/sak6EaaKqpV4WrKwHX6fvUnUZgm3+/fUhzR3H1r1eL5hxy2roqjmjuPrRzR3H1rVyrtStVPNHcfWjmjuPrQV0VRzR3H1o5o7j60FdFUc0dx9aOaO4+tBXRVHNHcfWjmr3H1oK6Vqp5o7j60c5e4+tBXVpsMpYOVBZQQrWFwGsWAPUAlVuPXSO1Vc5e4+tHOHcfWgaoALDYdqohwyoWIFi7amPc2C3PyVR8AKq5y9x9aOcvcfWgroqjnL3H1o5y9x9aCq1Fqp5y9x9RRzl7j60FdFqo5y9x9RRzl7j6igrtRVHOXuPrRzl7j6igroqjnL3H1o5y9x9RQV0Vb5y9x9RT5y9x9RQV1h5l0Hx/Y1k85e4+tYmYOCBYjr8fQ1J0I8/f3enTv8KVeBqqRiOlV849/yq3egGplMfpSvnN3/KjnHv8AlVF6Aauc9lK+ce9HNPf8qoJoBplPZSoSnv8AlRzT3/Kqb0gaZz2Ur5p7/lRzD3/Kqb0A0znspVzD3/KjWe/5VSDSvTOeylfMPf8AKjWe9Ug0GmU9lHrPenrPeqb0E0znspVrPf8AKjWe9U3ovTOeyj1nv+VGo0r0E0znso9R7/lRqPelei9M57KPUaNRpXovUy5dlHc/YpXovRqply7KFF6L0Xply7KFKnegmmXLsoUhTvRqply7KIiii/woqOrFqNP3aneleogtRp+7U70r0BajT92p3pA0BajT92pk0A0CtRp+7U70A0CtTtRqpE0BajTTvRegVqLU9VK9AWotTvQaBWotTvSJoC1Fqd6RNAaaAKd6L0C0/dqAKL0y1AtNFqYagtQLR92oApg0FqBafu1AFPVRqoKTTo1fCigB+1O360qKAH7UW/WiigB+w/ei360UUD/0qm3706KAH/ihR+tFFAj0qq360UUBbagj9aKKBW2otRRQH3+dFqKKAt0o/wBaKKB26fL9qR6fWiigLftSH/miigYH7Uv9f1p0UBb9qR/anRQAG/0pf+KKKB23pf6U6KCgmnRRQf/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10" descr="data:image/jpeg;base64,/9j/4AAQSkZJRgABAQAAAQABAAD/2wCEAAkGBhQSEBUUEhQVFBUUGBQXFxQXFxwVGBcYGhcYFBgXFBcYHCYeFxwjGRcVIC8gIycpLCwtFx8xNTAqNSYrLCkBCQoKDgwOFA8PGi0cHB0sKSkpKSk1NSkpKSksNS8pLCwsLikpKSkpKSkpKSksKSksKSspKSkqKSkpKSksKSwpKf/AABEIAMIBAwMBIgACEQEDEQH/xAAcAAACAQUBAAAAAAAAAAAAAAAAAQUCAwQGBwj/xABCEAACAQIEBAMGBAMFBwUBAAABAgMAEQQFEiEGEzFRByJBFGFxgZHwMqGxwQgjQhVSYoLhJDM0Q3LC0Rdzg5OiFv/EABkBAQEBAQEBAAAAAAAAAAAAAAABAwIEBf/EAB8RAQACAgIDAQEAAAAAAAAAAAABERIxAlEDITJBIv/aAAwDAQACEQMRAD8A6pRpp0Xr5jYrUrVVRegVqVqqoBoFai1MGi9ArUWpg0XoKdNO1Oi9ArUWp0XoKdNO1Oi9AtNFqdF6BaaLU70XoKdNO1O9F6Cm1FqqvRegVqAKYNBNAtNAp3oJoFpoAp3ovQLTRTBoJoERRTv7qVAWotToBoFai1O9F6BWotTvQDQK1K1VA0XoFalaqr0BqBWop3oJoFai1O9F6BWotTvRegptTtTvRegptTtTvRegVqLU70XoFakKqvRegVqAKYNBNArUCnqovQLTQKYagmgVqBT1UE1RSfvrRVV6KDMy9evy9/eszlD7FYeXHr8v3rPr2+KP5hny2o5Q7flRyh2/KrlFaU5W+UPsUckfYq5RShb5I+xRyR9gVcopQt8kfYo5I+xVyilC1yR9ijkCrtFKFvkj7ApcgfYFXaKULXIH2BRyBV2ilC17OPu1Bw4q7RSha9nFL2cVeopQs+zij2YVeopQs+zij2YVeopUCz7OKXswq/SvSha9mFL2YVevTpQsezCj2YVetVMkgUEkgAbkk2A+JpQt+zCrOJiAH1/SsiHEK4urBh3BBH1FW8Z0Hz/SpMelRR+VOnqorwtGZl3r8v3rPrAy89fl+9Z9evxfMM+WzooorVBRRRQFFFFAUUUUBRRVueUKpY9FBJ+AFzQV3p1598OeLcVjOIOYrvy5zK8kWolBEFOkaegK/wAsAgdfia9Ag0DopE1Tzhq03Gq17X3t0vbt76CuiiigKKKKAopaqL0DooooCuVfxBYmZMFByyypzvOykixCMUBt3Oo/FRXVL1zTx9x6plQQkapZogo9fLeQkfDSB/mFBheCniFNi9eExJMjxJrSU7syBghWQ+pGpbN1IvfvXWK4d/DlBFrxTlhzrRqqX35dyzMB6gtoF/Sw7113inN/ZcFiJxuYopHA/wAQU6f/ANWojJwWbwzFhFLHIUJDBHDFSCQQwB2NwRv2qjOyPZ5NWyhSW+HU/lXnfwVw80mcI6MbIsjzNe2pCpFj/eu5U291/SvR2OwYljaNvwupU/A7H8qLG0Vwe14G/wDdluOtjfoDfcevz6CpTHdB8/0qxkmTLhouWhJGpm3te7G56Vfx3QfP9K5/HXKYnlNIsinT1UV4XbMy71+X71IVH5eevy/epCvX4vmGfLYooorVCvVLSAdTatA8U85zLBhZ8CFeFUfnKYw+izLaS+oMdj0AsArE+7knFXjFNjoVjaCNHC2aRXksT6lUBAF+zaqI9Na9rjeuX4vxyXDYuSDGYSSJUcrrVg7WHRihC3uCD5SdiOtxfZvDDHPPlcE0hF5FNlWwVFVjGqrYdlF73NyegsBxrx5y6UZkZjGyxukYD2OklQVtqtp1WA2B6WvvRXoXJ85hxUKzQSLJG4uGH5gjqCDsQdxWbXEP4cTODigQ3IIjYEjy8zzDydyVG9uy+6u2u4AuTYDqe3xoKqws6iVsPKrsEVo3Usf6Qylb/nVnK+I8NiWdcPNHMY9OvlsHC6tVgWXa50ttf0qC4w8UcFlzBJmd5bX5Ua6mA9CxJCrf43oPNzZPjsHMi6MRBLL5Y7B4mkuQLIdiQTp294rtng1Nm2uZMeJeSirpOIDCQOTsI2YXZdN73Jt5bdTWicQ8WxZvnWGkjw880MSIPZwo5jlWaVhZSQBcgE36L1HUbRxl4iZ1h05iYI4eAW/mPGJCP+shyF+JA60R03jBcUcHJ7C6JiLDSz202v5t2BAOm9idrgXrk3/8jJl+MyuebEPJjsVigsrayy8s6Qy3Iu2zAE9PMdthVnjLjvF4jhyFpwI5MXMYyUBXmwoC2oC+2pgoI6EDsaryPiV8yznLIpcM2GGDWQhGJJYiHUpIZVI/3aelFd2WnQKKAorRM38TUhznD5eBqEl0la26SOFMIU339dQt/WDfYitzxmPjhQvK6RoOrOwRR8SxtQcS/iFzV1nw8QktZWcIoIIDHSWd773K2CjoFJN7i29+DOevisqjaVmd43kiLsxZmsdQJJ3J0uB8q41425vBicz5mHmWZRDGpZDqUMGe6gjY7FTtfrV/gXxkbLcMmHXCpIgZ2ZuYVdixvfoQLCw6egoj0xUFxxm0mFy7EzxC8kUTMu1wD01EHqBe9vdUPwB4o4fNC6KpilTflOQSyf30I6gHYj0uO9bdjsGs0bxyAMkisjKehVgVI+hNFeZZfG7NSmnnqD/fEUYb66bflWoZrnk+KfXiJpJm6BnYtYdlvso9wrf+PfCiHKwJ5MRJJC8mhIkQLLuGazSMSosFPm0m+3lrm2LkVnJRdC/0qW1ED3tYXPvsPgOlB1Dww8McwabDY5GXDxB1cFmOt47+ayAHyutx5iLg36Wr0BmGASeF4pBdJEZGHdWBUi/wNcc/h+nx7NJzGkOCVLLzLkcy66RCW9Auq4G249bVIeNHia+FIweFYrKwDSyAboh3VF97dT7rD+rYjR8w8Pb5kIMmknlaJv5k7WWOBr7ATKBcje5A9LC+9ejMujdYo1lYPIEQO4FgzhQGYD0BNzWl5HxaMPhI/wDYMxKhQTKYUZnsN5HUSlwT1sR2ttWJL485ekmh1xSG9iWhtp97DVq+gNCHSKxcd0Hz/SrmExSyoskbBkdQysOhVhcEe4girWO6D5/pXPLSo0iinelXia0zMvG5+X71IVH5f1Py/epCvV4vmGfLbk3iB40yZfmJw0cCSJGqlyzFWLOocaCLhQAR1Bvf0reeDeL48xwyTwiynUsik+aOQaTo6WbY3vttbbfbzx404VkzrEl+j8p196mJFH5qR8q2H+HbNJFx00A3jkiLsOzIyhW+Ycj5jtWqO8x5xA7mNZomddigkUsD0sVBuK51xb4DYfFYgzQynDayS8aoHQmx8yC403NrjcdbWrWPHbgAxyf2jh18rFROBtpfZVlFvRtgf8Vj/VtH8E+PM2Fi5OLjbFKv4JNdpAP7rFgdY7Em49/oG8YLxCgyeOPA4rDzwiFNCyqBJHLp6shBvdidRBG2qx9+35FxrgcwukE0cpG5jIs1hY6tDgEgbbgbVxfxA8WcLmeDMJw00cgIaOTWpAYHowFrgqWHu2rl+ExbxOrxsyOpurqSrKe4I3FEe2I4wBYAADoBsB8KiuL8A8+AxUUf45IJkX3lkIA+fT51qPgzx9LmOHkTEWM2HKAuNjIrBtLMo6G6kEjY7e+ui0V4twmbTwCRIpZIhINMiq7JqAvYOAd7G/Xua9EY3g/KP7MXE4qBVDwpKZWlbnMzRB7CVm1Ox9BvftU7m/hTluJnM8uHBdjdtLOiue7qjAE+/wBfW9c/8cW5i+z4eJSuCiilmkO/KR3EMUUd/wAJa4Y23Kqu9hQTXg74eR4SBcdMGE8qMQrEWhiY3Hp+IqAST0BtYb3keEvEhcRmWKwEln0ySmCVLMjxDzFXINrgGwIG42O430fiPKJ58HgFnx8OEwK4TB3Ekh1u5ju/8tbmVgBtew6Ab3NRPhZmmEwufMkIkmhmvBh5CvnBZkIdgQCBYMCbA2N7daDZv4ipuWMvCgAK07AdB5eTb3etYPh/xS2ZZ/BMYhCIsPOAoYtqvqu7MQNTEvubf01K+LnEuHXMMufmK3smIbnoCGKq3JZgV6nyqb7eoHXao6Xjbn8S4J8Ph5AAgg0OVjLJJrfmAC4UBZNdjudPoaDutJqBTNB5K42xssOd4mU3EkeKd1/yyao7e7SErt/Ffh//AG28MzYpo8Lyo2jiRdWouNZkNzZTpZV6Hp6Vo38QvChjxEeNQeSYCOQj0kUeUn/qQW/+P30vC/xYlgwj4RozO8S6sMoNmZAwMkXvKprdfcpHag13xY4Dhy2WMYcyFGUgmQhjrFmO4AG4YbW2sah+NcRGzRJh8OIYYY1jD6AGmkCqZJJHH42uRtc2Ha9TviF4kR5pAgMRhkRla2rWDs4NiAL3BTqB+H1qF9okzHFwIkcuIkEUUQiLC10jCnTa2iPa5ue9zRLSfgtk0s2bwvHcLBqkkbpZbFNPv1FgtuxPavUdRXD3DsOEiCwwxREhdZjRU1EC12sN/Xr3qN8SOH58bl8kGGcJIxQi7FQwVrlCw6XHy70VBeKfE8QwTBVwsvmsGxADxq263iQqea482yiw3vexFcCyrhDFYtZJoo/5MZJkncrFEvqSWYgbDchbkdulb5w14FYhyZMycYeGO5Khw7sqjezKSsa2HXc2HSpPiDxOhw+F9nTDj2fEYX/Z4lIAjRtUamXqTfzMQd7p771XOmZ4eeEeKw0sWKXMECHQxWDVIk0ex0lmKqVI2vpNuo3rd+Lsuy/DczMZ4YTiI0LI8h3d0X+WqgmxbZQCBfpUN4Ayu2TgOSQs0ypf0Xymw/zF/rUL4reFEmLxi4mKYBXGl1kYsVYA6FgXs3TTcWNz0JtHTSuCvGPEYfEzy4uSTELLGxCMx0iUeZAgFxGpN12HQjtWsye25xjmYK088puQosqL0G/SNFFhcn6k72eDchjxeYQYaaQxJI+lmFr3sSFF9gWYBQe7evSvWWSZBBhIljw8aooCjbqdIsCzdWNvU0Ra4TyY4TA4fDs2poYkQsOhIG9r+l7291qzMf0Hz/SsusTH9B8T+lSdKjSKKNVFeFqzMv6n5fvUjUdgOp+X71I16vF8wznbR/Ezw0TNIgVIjxEQPLkI2IO/LktvpvuCOhJO9yDF+D3hpLlvPkxOjmyaUUI2oCMeYm9huzW2/wAIrplFaos4vCrKjRyKHRwVZWFwwIsQR6giuI8Tfw6vzGbAzJoO4imuCv8AhEig3Ha4v3J613Sig84D+HnMNF9eGDf3OY/68u1UQ/w+ZiZArNh1X1fmFgPgoS5P3evSVFBqfh74fRZVAyI5kkkIaSQjTcgWAVd9Ki5sLk+Y71tdOkaCH4m4pgwOGeedgFW4CgjU7+kaD1Yn6bk7CtQ4V4ZE+WyzYsHm5q8cs25GlC4MKL2CpY/O1QmT+DU8mYvJmMgmw0bSPEuskSF5GksyH/drdizAdT62vW4+K8zxZTNJC2hojA6kW20zR9PSg0jxxhwmHlw07IXxAjZI4ioMTKhFmmvuQpc2Ude4A307wQDyZ0jhFeyTM7EfgBW2tbbKxYhe1nI7VvGeZ+cxySPGRYMYjFROIb8vmmJyimWVEANxfTYEEAlTbaudZRhc0ytHxEathOZpivKiiSQ31BIo5VLNvuSBbbc0HR8b4YYDAwOcSr4/FYhjy1LNG8jk3sixtcDe7MSfXpcCtG4MTE4viGISledDPI8rBR0iNnUsBciy6Fv0uK6r4ecO4t5nzDM/+IdQkUZAHKj6ny9EJPp1633NQXhnk5TiDM3KnSrTKGI/vzh+vwA+VB2AVjZjj0hjaSQ2VbXPxIA/MismonizJRi8FPhz/wA2NlB7Na6H5MFPyoLmPwUGOwrRvplhmUg2IIIv1VhfcMNiOhHurmuReAS4bHx4gYpmjhdZETRZyVYMqu17W23IAv2FY/8ADzmhC4rCPsyMsoU9Rf8AlyC3pZlT5tXZaDhPjDwNhIJo5YYijSiUuibRkiOR9QUfhN1vsQNunWuoeHeSxYfLcKI41VmghZ2CgFmZFdixG7G59ahfE6XTJhW5HPtzyV06v+UwG1wPU1umTwaMPEo6LHGv0QD9qJG2ZRRRRWp+KmM5WT4xhsTEU/8AsZYv++vKQjZ+gJsGt8FBdre4C5r1zx5w2cfl82GVgjSBSrEEgMjrINVt7Erbbpf16VovBnhjMMmxeExSrHNLJLy2NnCjRGoZSL+VmTe1iQKCX8CSf7FjuBtJPa3W2s/i997/ACtWncbeLOJgzKaIYY3hJjhRywF735xRf95q2I3/AA2Hq19w8FsqxOFwc2HxUTRGOd9GrowKrcof6l1A2YbG9dBMQvewv0v627XolW8xeGnh9NmeL5z3SGKTVLIDpYvfXy0HUMTa56KD3sK9Piuc+DEdo8w364/EfkFro9FFYmYdB8T+hrLrEzDoPif0NSdCNI+7UUaqK8LVl4Ab/T96kqjcAd/p+9SVerxfMOOW1mbFIn42Vf8AqIH61F57xCYEDJBLOGVm1x25aKoBLSNe4FrkaVYmxABO1R3HHDEmMEQQIQhJYO7ICCyGxAUhhpDbH10++svA8PN/Zy4WVgjFCjNF0F2J8upbEW23G+9dxM2sxGMTftCcNcbTSziKVVlZ8KuJ/kKbKDbSjF7BWbzWDHc2/CKluGcwnklmEjpp1FuU0kbzw6vwxusKhUAs3VnPv2qJ4QxuHlxBGD5rQ4eB4BM6sw1CRW0q77vpFgL+i29Kt8D5noxc8MyPzpjzvaPZvZ45LixSMMiyEAqxu99yfNuC3Thv9FK9Q+a8TRYeeKOZ441lWQhncJZl02Fj1BDHe/Vbb32CZorDw2bxSQCdXHKK6hIfKun+8S1rDbqfjVC5zGcT7ODeTQZDYg2UFV81jdSdQtcWO++1Bn1H5/k64rDS4d/wzIyEjqLjYj3g2PyrIfHIJFjLAO6syqTuyoVDED1tqW/xqqTFKrBWZQT0BIBO4Gw9d2Uf5h3oOdeE3AOLy2XEe0OnKcIEVG1B2BP8yxAKWXb36vcK3HP+EcPjGhedNTQOHjYEgqQysRtsVJVbg9qmb1SkoIuCCO4N/dQVWrnGI4owuVZliRileP2nTKk4Uurj1Xy7gq2r7IrovNF7XFz6X+tUT4ZHFnVWHWzAMPzoNDm8c8sA2eV/csTf91hWH/62LMdOBwWIxLm+2y9PUhNZt9K3mXhrCXDNhsPcdGMSXHz01IxRKosoAHYCw+goOJ8N5ZmQz1cX7AcMkzMJR/QEbzSMWv8AiJGq+12AFq7eKVUtOoNiQCRe1xe1wL27XI+ooMfH5VHMLSoHA6X9PeD6GspEsAO21O9IuKCqilerXtaaiupdSgFluLgG4BI6gGxsfWx7UF6irGLxqRJrkdUW4GpiFALEKoJOwuSB8TV3VQOoHjDi+HL8O0krDVY8uO/mka2wVepF7XPQCtP8Rs5zRJWiwxWOIqGWRFJkIJ02uQQGB62tsRXLcL4eZpjZdRhlJY7zTsVHW1y0nmb5An3US3TP4fpy2ExRJuTiNRPctGpJ+tdTZ7da1bgHhSPK8MuH5ivLIzSOdlLtYA6FJvpUAD89r1O5yCYWCjVcWsbjYmzbruNielFhliUXtesfMOg+J/Q1hYE2kUaSLgnVv1NwVa43sEXzdfrvmZj0Hx/Y1J0qOI+7UUUV4WjLy8b/AE/epKo3Anf799SVerxfMOOW2t8YtOFi5MjRjmAPpFyVLLfcD0Go22v8qyskxrLg+ZiCV0c4sz3uER3sxvvbQAb9qmbVjZlhTJC6AlSysARa4uLbXBH1Fq7x92Ty9U51wHysFLioow9gzFi5CvKyIzKYY7WLFUl1XcDZGAXUVXL4P4ynm9nJSRsPLAzmQxPJI8yySCSzR3SNRZRpa3oq3FjSyHgmbC4+CdgJAUkiewBWMMCyaD+I6SmkmwFpVABsxM3jXljzTDJHdcO0codACF1trcNt5SSU3J3BIt+I36cIfMOMJMPmCl4JljxCIqqwu+peayqqp5VYkj8TM3UADcDG4z4YmxitiIUjVWwrSKqoDJJPeCZRMbebaMKtrkEHfcW32bJoXYs8aOTv5wHttbyhrhdu1qyoYFRQqgKqgAKBYADoABsBRXPuFsNioskiilwvOYPJFPhmNnMJkkjkC6m0k76gAQpXYWuDVU2Glh4gg5BRYJMOiSRhCCVjXEaBq0lSAQu2oHdbi3XoVqg4MjlXHviOe7ROgUQEnSrerqFst9lHmDHrYjpQatJkGHw+OwskuJeXE84xqQiubOhZYygVjGBHpvITcAmxGraK8Ycrx0zRSRwLowzq0MsZEkut3jUBkZl0DXoNlV/wi5AvXQ8bkUZxMOIWJDKrWaSw1BOVKg39d3A72PasbiLJpp5Y9LkQiOcSIHZdTsE5RKppZgGBOzr+ZoLmbY+WCEF5I0CxkyYp1uquDGo/lBgTr1SEWOxUDe4B1Xg3LMYVxati7SKZ0VUGpVea0ySm6orWDXGlF/EwJuLLtedZIcTgGw4Zo+YiIWJJZR5dVzqJY2BG5IJ63F7w+TZTNDmUrQs8mHkVBK05fyGMOqphrkB/xJc2IsrXYsbUEHk2VYzDyYdpYXaXmz3mJ55KySooEpQWQ8sueZcAC4sak+LmxLYuJ0w7FMK6kOqGV35qFQ8YBAAQhlKm/mKMQAAa3yuc8cZ6ZMbhI8Is8suHn1TLHHJoWPTpYm4Ecjb7bnr6XoJXibNZ4oY0laIPiGiiUCMugLBFlaXUwGgMx0gG51KL7mr2FztUy55Y5FSQ+0aTi5FUGVJGjYMQwVU1rayEKARar2b8MxZiMPKzyII7OioU3uVYhmGoH8Kg6TbYi5vVvIeHIbyJJHG/s2Il9nJGowJKkU2mNiLofP6dNrHaiNX8HuMnxMmLilbW3PeVbK7hRIWZgZAWjVLiyAEXsetxUhmAkxGPgLEoCJRFFpJZ9EqszTjZUjQrp2LatQIKkqa27LeGcPh31wxKjkMGcXLPqfmMZGJJkOre7XIubdTVnNOGFmfWJZYpCd5E0ltGgxmNS6sFQ6i2wB1G/WgWeYDES60ieIRvEylXDg8zULEPGysFK6lNiCNiO1QmJwxwWXOsqIxMZMssTezo0i6I4wLlnEjeRQwFiVudNxWJxSkq4zB4UPL7Kwkd3BkVo1iw0kWhp1N3DllNj57qSCdQtncBZUxy+KHFYTkiGwRXcSFzYlpiLAxszM50kXF/SirPCnHoxDSh2jSOERR8y7G8rSND+KQ3ILKBuOrL5jeuYS8MTYODFT5jz2Y4rDRjrIky+ZyZF1jWulgBZrq1gCGFx3GLhLCKEAw0P8v8P8tTbfVfcbnVvc73361rXinNOkAEUjKshiRUTUkgkEokMnNVHKhVT0A+P9JIiPEzNpWw+H1wCEc3CB5pArgPJpdooY92bTY6mJT8BAJuazOHYp8Zhsbg/wDhhHO8bzozSM5kcz4hEDhSu0gQObmzX6it7bApIsZdQ+gh0Li5DaSobfo2lmF/8RqxkuCaMzlkSPmTO4CG4IKous7CzMVLEdydz1IY02J9jwl8RLcKVjEqRBNAdxFGSgJA06lBI22vYVrmU8es+MgwzPEFKITJJZJMSpRgJkVX0whpBHpjILMsoIAArcs4ypMTh5YJL6JUZGtsbMCCVJBsR1HvFYeH4QwqTc4QpzdCRlyLkqmjRqB2JXlpY2uLbUHO/EnNmOME6+z8vKnikaVWLTh5WC8gISEubX3vYAbg3U9Uy7Fc2KOTSV1oj6SQSupQ1iQSCRe2xtUJmvAOGxDOXDqJAgdI3MQJWWScMdFiWMkjMST1seu9SuUZSMOhQSTSAsWvNI0zC9vKHfzW26EnqaKzrViZj0HxP6GsysPMfwj4/sak6EaaKqpV4WrKwHX6fvUnUZgm3+/fUhzR3H1r1eL5hxy2roqjmjuPrRzR3H1rVyrtStVPNHcfWjmjuPrQV0VRzR3H1o5o7j60FdFUc0dx9aOaO4+tBXRVHNHcfWjmr3H1oK6Vqp5o7j60c5e4+tBXVpsMpYOVBZQQrWFwGsWAPUAlVuPXSO1Vc5e4+tHOHcfWgaoALDYdqohwyoWIFi7amPc2C3PyVR8AKq5y9x9aOcvcfWgroqjnL3H1o5y9x9aCq1Fqp5y9x9RRzl7j60FdFqo5y9x9RRzl7j6igrtRVHOXuPrRzl7j6igroqjnL3H1o5y9x9RQV0Vb5y9x9RT5y9x9RQV1h5l0Hx/Y1k85e4+tYmYOCBYjr8fQ1J0I8/f3enTv8KVeBqqRiOlV849/yq3egGplMfpSvnN3/KjnHv8AlVF6Aauc9lK+ce9HNPf8qoJoBplPZSoSnv8AlRzT3/Kqb0gaZz2Ur5p7/lRzD3/Kqb0A0znspVzD3/KjWe/5VSDSvTOeylfMPf8AKjWe9Ug0GmU9lHrPenrPeqb0E0znspVrPf8AKjWe9U3ovTOeyj1nv+VGo0r0E0znso9R7/lRqPelei9M57KPUaNRpXovUy5dlHc/YpXovRqply7KFF6L0Xply7KFKnegmmXLsoUhTvRqply7KIiii/woqOrFqNP3aneleogtRp+7U70r0BajT92p3pA0BajT92pk0A0CtRp+7U70A0CtTtRqpE0BajTTvRegVqLU9VK9AWotTvQaBWotTvSJoC1Fqd6RNAaaAKd6L0C0/dqAKL0y1AtNFqYagtQLR92oApg0FqBafu1AFPVRqoKTTo1fCigB+1O360qKAH7UW/WiigB+w/ei360UUD/0qm3706KAH/ihR+tFFAj0qq360UUBbagj9aKKBW2otRRQH3+dFqKKAt0o/wBaKKB26fL9qR6fWiigLftSH/miigYH7Uv9f1p0UBb9qR/anRQAG/0pf+KKKB23pf6U6KCgmnRRQf/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6" name="Picture 2" descr="http://www.lovetherapycenter.org/wp-content/uploads/2014/07/MINDFULNESS-MEDITATION-BENEFITS-2014_07_16-06_45_14-UTC-672x372.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2312" y="4927784"/>
            <a:ext cx="2632211" cy="1682777"/>
          </a:xfrm>
          <a:prstGeom prst="rect">
            <a:avLst/>
          </a:prstGeom>
          <a:noFill/>
          <a:extLst>
            <a:ext uri="{909E8E84-426E-40DD-AFC4-6F175D3DCCD1}">
              <a14:hiddenFill xmlns:a14="http://schemas.microsoft.com/office/drawing/2010/main">
                <a:solidFill>
                  <a:srgbClr val="FFFFFF"/>
                </a:solidFill>
              </a14:hiddenFill>
            </a:ext>
          </a:extLst>
        </p:spPr>
      </p:pic>
      <p:sp>
        <p:nvSpPr>
          <p:cNvPr id="9" name="灯片编号占位符 8"/>
          <p:cNvSpPr>
            <a:spLocks noGrp="1"/>
          </p:cNvSpPr>
          <p:nvPr>
            <p:ph type="sldNum" sz="quarter" idx="12"/>
          </p:nvPr>
        </p:nvSpPr>
        <p:spPr/>
        <p:txBody>
          <a:bodyPr/>
          <a:lstStyle/>
          <a:p>
            <a:fld id="{17A0805F-E64A-44E6-B458-9DF0D6CFD64E}" type="slidenum">
              <a:rPr lang="zh-CN" altLang="en-US" smtClean="0"/>
              <a:t>2</a:t>
            </a:fld>
            <a:endParaRPr lang="zh-CN" altLang="en-US"/>
          </a:p>
        </p:txBody>
      </p:sp>
    </p:spTree>
    <p:extLst>
      <p:ext uri="{BB962C8B-B14F-4D97-AF65-F5344CB8AC3E}">
        <p14:creationId xmlns:p14="http://schemas.microsoft.com/office/powerpoint/2010/main" val="3801462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buNone/>
            </a:pPr>
            <a:r>
              <a:rPr lang="en-US" altLang="zh-CN" i="1" dirty="0">
                <a:solidFill>
                  <a:schemeClr val="bg1">
                    <a:lumMod val="65000"/>
                  </a:schemeClr>
                </a:solidFill>
              </a:rPr>
              <a:t>We do so to better understanding </a:t>
            </a:r>
            <a:r>
              <a:rPr lang="en-US" altLang="zh-CN" b="1" i="1" dirty="0" smtClean="0">
                <a:effectLst>
                  <a:glow rad="228600">
                    <a:schemeClr val="accent1">
                      <a:satMod val="175000"/>
                      <a:alpha val="40000"/>
                    </a:schemeClr>
                  </a:glow>
                </a:effectLst>
              </a:rPr>
              <a:t>the </a:t>
            </a:r>
            <a:r>
              <a:rPr lang="en-US" altLang="zh-CN" b="1" i="1" dirty="0">
                <a:effectLst>
                  <a:glow rad="228600">
                    <a:schemeClr val="accent1">
                      <a:satMod val="175000"/>
                      <a:alpha val="40000"/>
                    </a:schemeClr>
                  </a:glow>
                </a:effectLst>
              </a:rPr>
              <a:t>flows – dominant, counter and common – of </a:t>
            </a:r>
            <a:r>
              <a:rPr lang="en-US" altLang="zh-CN" b="1" i="1" dirty="0" smtClean="0">
                <a:effectLst>
                  <a:glow rad="228600">
                    <a:schemeClr val="accent1">
                      <a:satMod val="175000"/>
                      <a:alpha val="40000"/>
                    </a:schemeClr>
                  </a:glow>
                </a:effectLst>
              </a:rPr>
              <a:t>ideas</a:t>
            </a:r>
            <a:r>
              <a:rPr lang="en-US" altLang="zh-CN" i="1" dirty="0" smtClean="0">
                <a:effectLst>
                  <a:glow rad="228600">
                    <a:schemeClr val="accent1">
                      <a:satMod val="175000"/>
                      <a:alpha val="40000"/>
                    </a:schemeClr>
                  </a:glow>
                </a:effectLst>
              </a:rPr>
              <a:t> </a:t>
            </a:r>
            <a:r>
              <a:rPr lang="en-US" altLang="zh-CN" i="1" dirty="0">
                <a:solidFill>
                  <a:schemeClr val="bg1">
                    <a:lumMod val="65000"/>
                  </a:schemeClr>
                </a:solidFill>
              </a:rPr>
              <a:t>in </a:t>
            </a:r>
            <a:r>
              <a:rPr lang="en-US" altLang="zh-CN" b="1" i="1" dirty="0" smtClean="0">
                <a:solidFill>
                  <a:schemeClr val="bg1">
                    <a:lumMod val="65000"/>
                  </a:schemeClr>
                </a:solidFill>
                <a:effectLst>
                  <a:glow rad="228600">
                    <a:schemeClr val="accent6">
                      <a:satMod val="175000"/>
                      <a:alpha val="40000"/>
                    </a:schemeClr>
                  </a:glow>
                </a:effectLst>
              </a:rPr>
              <a:t>the </a:t>
            </a:r>
            <a:r>
              <a:rPr lang="en-US" altLang="zh-CN" b="1" i="1" dirty="0">
                <a:solidFill>
                  <a:schemeClr val="bg1">
                    <a:lumMod val="65000"/>
                  </a:schemeClr>
                </a:solidFill>
                <a:effectLst>
                  <a:glow rad="228600">
                    <a:schemeClr val="accent6">
                      <a:satMod val="175000"/>
                      <a:alpha val="40000"/>
                    </a:schemeClr>
                  </a:glow>
                </a:effectLst>
              </a:rPr>
              <a:t>transnational knowledge </a:t>
            </a:r>
            <a:r>
              <a:rPr lang="en-US" altLang="zh-CN" b="1" i="1" dirty="0" smtClean="0">
                <a:solidFill>
                  <a:schemeClr val="bg1">
                    <a:lumMod val="65000"/>
                  </a:schemeClr>
                </a:solidFill>
                <a:effectLst>
                  <a:glow rad="228600">
                    <a:schemeClr val="accent6">
                      <a:satMod val="175000"/>
                      <a:alpha val="40000"/>
                    </a:schemeClr>
                  </a:glow>
                </a:effectLst>
              </a:rPr>
              <a:t>landscape</a:t>
            </a:r>
            <a:r>
              <a:rPr lang="en-US" altLang="zh-CN" i="1" dirty="0" smtClean="0">
                <a:solidFill>
                  <a:schemeClr val="bg1">
                    <a:lumMod val="65000"/>
                  </a:schemeClr>
                </a:solidFill>
                <a:effectLst>
                  <a:glow rad="228600">
                    <a:schemeClr val="accent6">
                      <a:satMod val="175000"/>
                      <a:alpha val="40000"/>
                    </a:schemeClr>
                  </a:glow>
                </a:effectLst>
              </a:rPr>
              <a:t> </a:t>
            </a:r>
            <a:r>
              <a:rPr lang="en-US" altLang="zh-CN" i="1" dirty="0">
                <a:solidFill>
                  <a:schemeClr val="bg1">
                    <a:lumMod val="65000"/>
                  </a:schemeClr>
                </a:solidFill>
              </a:rPr>
              <a:t>[+ transcultural] and thereby contribute to the development of </a:t>
            </a:r>
            <a:r>
              <a:rPr lang="en-US" altLang="zh-CN" b="1" i="1" dirty="0" smtClean="0">
                <a:solidFill>
                  <a:schemeClr val="bg1">
                    <a:lumMod val="65000"/>
                  </a:schemeClr>
                </a:solidFill>
                <a:effectLst>
                  <a:glow rad="228600">
                    <a:srgbClr val="00FF00">
                      <a:alpha val="40000"/>
                    </a:srgbClr>
                  </a:glow>
                </a:effectLst>
              </a:rPr>
              <a:t>an </a:t>
            </a:r>
            <a:r>
              <a:rPr lang="en-US" altLang="zh-CN" b="1" i="1" dirty="0">
                <a:solidFill>
                  <a:schemeClr val="bg1">
                    <a:lumMod val="65000"/>
                  </a:schemeClr>
                </a:solidFill>
                <a:effectLst>
                  <a:glow rad="228600">
                    <a:srgbClr val="00FF00">
                      <a:alpha val="40000"/>
                    </a:srgbClr>
                  </a:glow>
                </a:effectLst>
              </a:rPr>
              <a:t>intercultural </a:t>
            </a:r>
            <a:r>
              <a:rPr lang="en-US" altLang="zh-CN" b="1" i="1" dirty="0" smtClean="0">
                <a:solidFill>
                  <a:schemeClr val="bg1">
                    <a:lumMod val="65000"/>
                  </a:schemeClr>
                </a:solidFill>
                <a:effectLst>
                  <a:glow rad="228600">
                    <a:srgbClr val="00FF00">
                      <a:alpha val="40000"/>
                    </a:srgbClr>
                  </a:glow>
                </a:effectLst>
              </a:rPr>
              <a:t>understanding</a:t>
            </a:r>
            <a:r>
              <a:rPr lang="en-US" altLang="zh-CN" i="1" dirty="0" smtClean="0">
                <a:solidFill>
                  <a:schemeClr val="bg1">
                    <a:lumMod val="65000"/>
                  </a:schemeClr>
                </a:solidFill>
                <a:effectLst>
                  <a:glow rad="228600">
                    <a:srgbClr val="00FF00">
                      <a:alpha val="40000"/>
                    </a:srgbClr>
                  </a:glow>
                </a:effectLst>
              </a:rPr>
              <a:t> </a:t>
            </a:r>
            <a:r>
              <a:rPr lang="en-US" altLang="zh-CN" i="1" dirty="0">
                <a:solidFill>
                  <a:schemeClr val="bg1">
                    <a:lumMod val="65000"/>
                  </a:schemeClr>
                </a:solidFill>
              </a:rPr>
              <a:t>of </a:t>
            </a:r>
            <a:r>
              <a:rPr lang="en-US" altLang="zh-CN" b="1" i="1" dirty="0" smtClean="0">
                <a:solidFill>
                  <a:schemeClr val="bg1">
                    <a:lumMod val="65000"/>
                  </a:schemeClr>
                </a:solidFill>
                <a:effectLst>
                  <a:glow rad="101600">
                    <a:srgbClr val="FFFF00">
                      <a:alpha val="60000"/>
                    </a:srgbClr>
                  </a:glow>
                </a:effectLst>
              </a:rPr>
              <a:t>knowledge-building </a:t>
            </a:r>
            <a:r>
              <a:rPr lang="en-US" altLang="zh-CN" b="1" i="1" dirty="0">
                <a:solidFill>
                  <a:schemeClr val="bg1">
                    <a:lumMod val="65000"/>
                  </a:schemeClr>
                </a:solidFill>
                <a:effectLst>
                  <a:glow rad="101600">
                    <a:srgbClr val="FFFF00">
                      <a:alpha val="60000"/>
                    </a:srgbClr>
                  </a:glow>
                </a:effectLst>
              </a:rPr>
              <a:t>and knowledge-work </a:t>
            </a:r>
            <a:r>
              <a:rPr lang="en-US" altLang="zh-CN" b="1" i="1" dirty="0" smtClean="0">
                <a:solidFill>
                  <a:schemeClr val="bg1">
                    <a:lumMod val="65000"/>
                  </a:schemeClr>
                </a:solidFill>
                <a:effectLst>
                  <a:glow rad="101600">
                    <a:srgbClr val="FFFF00">
                      <a:alpha val="60000"/>
                    </a:srgbClr>
                  </a:glow>
                </a:effectLst>
              </a:rPr>
              <a:t>processes </a:t>
            </a:r>
            <a:r>
              <a:rPr lang="en-US" altLang="zh-CN" i="1" dirty="0">
                <a:solidFill>
                  <a:schemeClr val="bg1">
                    <a:lumMod val="65000"/>
                  </a:schemeClr>
                </a:solidFill>
              </a:rPr>
              <a:t>in our shared world.</a:t>
            </a:r>
            <a:endParaRPr lang="zh-CN" altLang="en-US" i="1" dirty="0">
              <a:solidFill>
                <a:schemeClr val="bg1">
                  <a:lumMod val="65000"/>
                </a:schemeClr>
              </a:solidFill>
            </a:endParaRPr>
          </a:p>
        </p:txBody>
      </p:sp>
      <p:sp>
        <p:nvSpPr>
          <p:cNvPr id="5" name="TextBox 4"/>
          <p:cNvSpPr txBox="1"/>
          <p:nvPr/>
        </p:nvSpPr>
        <p:spPr>
          <a:xfrm>
            <a:off x="2771800" y="2741845"/>
            <a:ext cx="6120680" cy="3046988"/>
          </a:xfrm>
          <a:prstGeom prst="rect">
            <a:avLst/>
          </a:prstGeom>
          <a:effectLst>
            <a:glow rad="228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2400" b="1" dirty="0" smtClean="0"/>
              <a:t>Recognition of …</a:t>
            </a:r>
          </a:p>
          <a:p>
            <a:pPr marL="342900" indent="-342900">
              <a:buFont typeface="Arial" pitchFamily="34" charset="0"/>
              <a:buChar char="•"/>
            </a:pPr>
            <a:r>
              <a:rPr lang="en-US" altLang="zh-CN" sz="2400" b="1" dirty="0" smtClean="0"/>
              <a:t>the dominant flows and the direction they typically take</a:t>
            </a:r>
          </a:p>
          <a:p>
            <a:pPr marL="342900" indent="-342900">
              <a:buFont typeface="Arial" pitchFamily="34" charset="0"/>
              <a:buChar char="•"/>
            </a:pPr>
            <a:r>
              <a:rPr lang="en-US" altLang="zh-CN" sz="2400" b="1" dirty="0" smtClean="0"/>
              <a:t>the counter flows and the argument for increasing them</a:t>
            </a:r>
          </a:p>
          <a:p>
            <a:pPr marL="342900" indent="-342900">
              <a:buFont typeface="Arial" pitchFamily="34" charset="0"/>
              <a:buChar char="•"/>
            </a:pPr>
            <a:r>
              <a:rPr lang="en-US" altLang="zh-CN" sz="2400" b="1" dirty="0" smtClean="0"/>
              <a:t>the complexities of knowledge-flows in our interconnected era and arguing for the development of common flow</a:t>
            </a:r>
          </a:p>
        </p:txBody>
      </p:sp>
      <p:sp>
        <p:nvSpPr>
          <p:cNvPr id="4" name="灯片编号占位符 3"/>
          <p:cNvSpPr>
            <a:spLocks noGrp="1"/>
          </p:cNvSpPr>
          <p:nvPr>
            <p:ph type="sldNum" sz="quarter" idx="12"/>
          </p:nvPr>
        </p:nvSpPr>
        <p:spPr/>
        <p:txBody>
          <a:bodyPr/>
          <a:lstStyle/>
          <a:p>
            <a:fld id="{17A0805F-E64A-44E6-B458-9DF0D6CFD64E}" type="slidenum">
              <a:rPr lang="zh-CN" altLang="en-US" smtClean="0"/>
              <a:t>20</a:t>
            </a:fld>
            <a:endParaRPr lang="zh-CN" altLang="en-US"/>
          </a:p>
        </p:txBody>
      </p:sp>
      <p:sp>
        <p:nvSpPr>
          <p:cNvPr id="6" name="标题 1"/>
          <p:cNvSpPr txBox="1">
            <a:spLocks/>
          </p:cNvSpPr>
          <p:nvPr/>
        </p:nvSpPr>
        <p:spPr>
          <a:xfrm>
            <a:off x="457200" y="274638"/>
            <a:ext cx="8507288"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smtClean="0"/>
              <a:t>Transcultural Knowledge Development </a:t>
            </a:r>
            <a:endParaRPr lang="zh-CN" altLang="en-US" b="1" dirty="0"/>
          </a:p>
        </p:txBody>
      </p:sp>
    </p:spTree>
    <p:extLst>
      <p:ext uri="{BB962C8B-B14F-4D97-AF65-F5344CB8AC3E}">
        <p14:creationId xmlns:p14="http://schemas.microsoft.com/office/powerpoint/2010/main" val="400423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507288" cy="1143000"/>
          </a:xfrm>
        </p:spPr>
        <p:txBody>
          <a:bodyPr>
            <a:normAutofit fontScale="90000"/>
          </a:bodyPr>
          <a:lstStyle/>
          <a:p>
            <a:r>
              <a:rPr lang="en-US" altLang="zh-CN" b="1" dirty="0" smtClean="0"/>
              <a:t>Transcultural Knowledge Development </a:t>
            </a:r>
            <a:endParaRPr lang="zh-CN" altLang="en-US" b="1" dirty="0"/>
          </a:p>
        </p:txBody>
      </p:sp>
      <p:sp>
        <p:nvSpPr>
          <p:cNvPr id="3" name="内容占位符 2"/>
          <p:cNvSpPr>
            <a:spLocks noGrp="1"/>
          </p:cNvSpPr>
          <p:nvPr>
            <p:ph idx="1"/>
          </p:nvPr>
        </p:nvSpPr>
        <p:spPr/>
        <p:txBody>
          <a:bodyPr/>
          <a:lstStyle/>
          <a:p>
            <a:pPr marL="0" indent="0">
              <a:buNone/>
            </a:pPr>
            <a:r>
              <a:rPr lang="en-US" altLang="zh-CN" i="1" dirty="0"/>
              <a:t>We do so to better understanding </a:t>
            </a:r>
            <a:r>
              <a:rPr lang="en-US" altLang="zh-CN" b="1" i="1" dirty="0" smtClean="0">
                <a:effectLst>
                  <a:glow rad="228600">
                    <a:schemeClr val="accent1">
                      <a:satMod val="175000"/>
                      <a:alpha val="40000"/>
                    </a:schemeClr>
                  </a:glow>
                </a:effectLst>
              </a:rPr>
              <a:t>the </a:t>
            </a:r>
            <a:r>
              <a:rPr lang="en-US" altLang="zh-CN" b="1" i="1" dirty="0">
                <a:effectLst>
                  <a:glow rad="228600">
                    <a:schemeClr val="accent1">
                      <a:satMod val="175000"/>
                      <a:alpha val="40000"/>
                    </a:schemeClr>
                  </a:glow>
                </a:effectLst>
              </a:rPr>
              <a:t>flows – dominant, counter and common – of </a:t>
            </a:r>
            <a:r>
              <a:rPr lang="en-US" altLang="zh-CN" b="1" i="1" dirty="0" smtClean="0">
                <a:effectLst>
                  <a:glow rad="228600">
                    <a:schemeClr val="accent1">
                      <a:satMod val="175000"/>
                      <a:alpha val="40000"/>
                    </a:schemeClr>
                  </a:glow>
                </a:effectLst>
              </a:rPr>
              <a:t>ideas</a:t>
            </a:r>
            <a:r>
              <a:rPr lang="en-US" altLang="zh-CN" i="1" dirty="0" smtClean="0">
                <a:effectLst>
                  <a:glow rad="228600">
                    <a:schemeClr val="accent1">
                      <a:satMod val="175000"/>
                      <a:alpha val="40000"/>
                    </a:schemeClr>
                  </a:glow>
                </a:effectLst>
              </a:rPr>
              <a:t> </a:t>
            </a:r>
            <a:r>
              <a:rPr lang="en-US" altLang="zh-CN" i="1" dirty="0"/>
              <a:t>in </a:t>
            </a:r>
            <a:r>
              <a:rPr lang="en-US" altLang="zh-CN" b="1" i="1" dirty="0" smtClean="0">
                <a:effectLst>
                  <a:glow rad="228600">
                    <a:schemeClr val="accent6">
                      <a:satMod val="175000"/>
                      <a:alpha val="40000"/>
                    </a:schemeClr>
                  </a:glow>
                </a:effectLst>
              </a:rPr>
              <a:t>the </a:t>
            </a:r>
            <a:r>
              <a:rPr lang="en-US" altLang="zh-CN" b="1" i="1" dirty="0">
                <a:effectLst>
                  <a:glow rad="228600">
                    <a:schemeClr val="accent6">
                      <a:satMod val="175000"/>
                      <a:alpha val="40000"/>
                    </a:schemeClr>
                  </a:glow>
                </a:effectLst>
              </a:rPr>
              <a:t>transnational knowledge </a:t>
            </a:r>
            <a:r>
              <a:rPr lang="en-US" altLang="zh-CN" b="1" i="1" dirty="0" smtClean="0">
                <a:effectLst>
                  <a:glow rad="228600">
                    <a:schemeClr val="accent6">
                      <a:satMod val="175000"/>
                      <a:alpha val="40000"/>
                    </a:schemeClr>
                  </a:glow>
                </a:effectLst>
              </a:rPr>
              <a:t>landscape</a:t>
            </a:r>
            <a:r>
              <a:rPr lang="en-US" altLang="zh-CN" i="1" dirty="0" smtClean="0">
                <a:effectLst>
                  <a:glow rad="228600">
                    <a:schemeClr val="accent6">
                      <a:satMod val="175000"/>
                      <a:alpha val="40000"/>
                    </a:schemeClr>
                  </a:glow>
                </a:effectLst>
              </a:rPr>
              <a:t> </a:t>
            </a:r>
            <a:r>
              <a:rPr lang="en-US" altLang="zh-CN" i="1" dirty="0"/>
              <a:t>[+ transcultural] and thereby contribute to the development of </a:t>
            </a:r>
            <a:r>
              <a:rPr lang="en-US" altLang="zh-CN" b="1" i="1" dirty="0" smtClean="0">
                <a:effectLst>
                  <a:glow rad="228600">
                    <a:srgbClr val="00FF00">
                      <a:alpha val="40000"/>
                    </a:srgbClr>
                  </a:glow>
                </a:effectLst>
              </a:rPr>
              <a:t>an </a:t>
            </a:r>
            <a:r>
              <a:rPr lang="en-US" altLang="zh-CN" b="1" i="1" dirty="0">
                <a:effectLst>
                  <a:glow rad="228600">
                    <a:srgbClr val="00FF00">
                      <a:alpha val="40000"/>
                    </a:srgbClr>
                  </a:glow>
                </a:effectLst>
              </a:rPr>
              <a:t>intercultural </a:t>
            </a:r>
            <a:r>
              <a:rPr lang="en-US" altLang="zh-CN" b="1" i="1" dirty="0" smtClean="0">
                <a:effectLst>
                  <a:glow rad="228600">
                    <a:srgbClr val="00FF00">
                      <a:alpha val="40000"/>
                    </a:srgbClr>
                  </a:glow>
                </a:effectLst>
              </a:rPr>
              <a:t>understanding</a:t>
            </a:r>
            <a:r>
              <a:rPr lang="en-US" altLang="zh-CN" i="1" dirty="0" smtClean="0">
                <a:effectLst>
                  <a:glow rad="228600">
                    <a:srgbClr val="00FF00">
                      <a:alpha val="40000"/>
                    </a:srgbClr>
                  </a:glow>
                </a:effectLst>
              </a:rPr>
              <a:t> </a:t>
            </a:r>
            <a:r>
              <a:rPr lang="en-US" altLang="zh-CN" i="1" dirty="0"/>
              <a:t>of </a:t>
            </a:r>
            <a:r>
              <a:rPr lang="en-US" altLang="zh-CN" b="1" i="1" dirty="0" smtClean="0">
                <a:effectLst>
                  <a:glow rad="101600">
                    <a:srgbClr val="FFFF00">
                      <a:alpha val="60000"/>
                    </a:srgbClr>
                  </a:glow>
                </a:effectLst>
              </a:rPr>
              <a:t>knowledge-building </a:t>
            </a:r>
            <a:r>
              <a:rPr lang="en-US" altLang="zh-CN" b="1" i="1" dirty="0">
                <a:effectLst>
                  <a:glow rad="101600">
                    <a:srgbClr val="FFFF00">
                      <a:alpha val="60000"/>
                    </a:srgbClr>
                  </a:glow>
                </a:effectLst>
              </a:rPr>
              <a:t>and knowledge-work </a:t>
            </a:r>
            <a:r>
              <a:rPr lang="en-US" altLang="zh-CN" b="1" i="1" dirty="0" smtClean="0">
                <a:effectLst>
                  <a:glow rad="101600">
                    <a:srgbClr val="FFFF00">
                      <a:alpha val="60000"/>
                    </a:srgbClr>
                  </a:glow>
                </a:effectLst>
              </a:rPr>
              <a:t>processes </a:t>
            </a:r>
            <a:r>
              <a:rPr lang="en-US" altLang="zh-CN" i="1" dirty="0"/>
              <a:t>in our shared world.</a:t>
            </a:r>
            <a:endParaRPr lang="zh-CN" altLang="en-US" i="1" dirty="0"/>
          </a:p>
        </p:txBody>
      </p:sp>
      <p:sp>
        <p:nvSpPr>
          <p:cNvPr id="4" name="灯片编号占位符 3"/>
          <p:cNvSpPr>
            <a:spLocks noGrp="1"/>
          </p:cNvSpPr>
          <p:nvPr>
            <p:ph type="sldNum" sz="quarter" idx="12"/>
          </p:nvPr>
        </p:nvSpPr>
        <p:spPr/>
        <p:txBody>
          <a:bodyPr/>
          <a:lstStyle/>
          <a:p>
            <a:fld id="{17A0805F-E64A-44E6-B458-9DF0D6CFD64E}" type="slidenum">
              <a:rPr lang="zh-CN" altLang="en-US" smtClean="0"/>
              <a:t>21</a:t>
            </a:fld>
            <a:endParaRPr lang="zh-CN" altLang="en-US"/>
          </a:p>
        </p:txBody>
      </p:sp>
    </p:spTree>
    <p:extLst>
      <p:ext uri="{BB962C8B-B14F-4D97-AF65-F5344CB8AC3E}">
        <p14:creationId xmlns:p14="http://schemas.microsoft.com/office/powerpoint/2010/main" val="603046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buNone/>
            </a:pPr>
            <a:r>
              <a:rPr lang="en-US" altLang="zh-CN" i="1" dirty="0">
                <a:solidFill>
                  <a:schemeClr val="bg1">
                    <a:lumMod val="65000"/>
                  </a:schemeClr>
                </a:solidFill>
              </a:rPr>
              <a:t>We do so to better understanding </a:t>
            </a:r>
            <a:r>
              <a:rPr lang="en-US" altLang="zh-CN" b="1" i="1" dirty="0" smtClean="0">
                <a:solidFill>
                  <a:schemeClr val="bg1">
                    <a:lumMod val="65000"/>
                  </a:schemeClr>
                </a:solidFill>
                <a:effectLst>
                  <a:glow rad="228600">
                    <a:schemeClr val="accent1">
                      <a:satMod val="175000"/>
                      <a:alpha val="40000"/>
                    </a:schemeClr>
                  </a:glow>
                </a:effectLst>
              </a:rPr>
              <a:t>the </a:t>
            </a:r>
            <a:r>
              <a:rPr lang="en-US" altLang="zh-CN" b="1" i="1" dirty="0">
                <a:solidFill>
                  <a:schemeClr val="bg1">
                    <a:lumMod val="65000"/>
                  </a:schemeClr>
                </a:solidFill>
                <a:effectLst>
                  <a:glow rad="228600">
                    <a:schemeClr val="accent1">
                      <a:satMod val="175000"/>
                      <a:alpha val="40000"/>
                    </a:schemeClr>
                  </a:glow>
                </a:effectLst>
              </a:rPr>
              <a:t>flows – dominant, counter and common – of </a:t>
            </a:r>
            <a:r>
              <a:rPr lang="en-US" altLang="zh-CN" b="1" i="1" dirty="0" smtClean="0">
                <a:solidFill>
                  <a:schemeClr val="bg1">
                    <a:lumMod val="65000"/>
                  </a:schemeClr>
                </a:solidFill>
                <a:effectLst>
                  <a:glow rad="228600">
                    <a:schemeClr val="accent1">
                      <a:satMod val="175000"/>
                      <a:alpha val="40000"/>
                    </a:schemeClr>
                  </a:glow>
                </a:effectLst>
              </a:rPr>
              <a:t>ideas</a:t>
            </a:r>
            <a:r>
              <a:rPr lang="en-US" altLang="zh-CN" i="1" dirty="0" smtClean="0">
                <a:solidFill>
                  <a:schemeClr val="bg1">
                    <a:lumMod val="65000"/>
                  </a:schemeClr>
                </a:solidFill>
                <a:effectLst>
                  <a:glow rad="228600">
                    <a:schemeClr val="accent1">
                      <a:satMod val="175000"/>
                      <a:alpha val="40000"/>
                    </a:schemeClr>
                  </a:glow>
                </a:effectLst>
              </a:rPr>
              <a:t> </a:t>
            </a:r>
            <a:r>
              <a:rPr lang="en-US" altLang="zh-CN" i="1" dirty="0">
                <a:solidFill>
                  <a:schemeClr val="bg1">
                    <a:lumMod val="65000"/>
                  </a:schemeClr>
                </a:solidFill>
              </a:rPr>
              <a:t>in </a:t>
            </a:r>
            <a:r>
              <a:rPr lang="en-US" altLang="zh-CN" b="1" i="1" dirty="0" smtClean="0">
                <a:effectLst>
                  <a:glow rad="228600">
                    <a:schemeClr val="accent6">
                      <a:satMod val="175000"/>
                      <a:alpha val="40000"/>
                    </a:schemeClr>
                  </a:glow>
                </a:effectLst>
              </a:rPr>
              <a:t>the </a:t>
            </a:r>
            <a:r>
              <a:rPr lang="en-US" altLang="zh-CN" b="1" i="1" dirty="0">
                <a:effectLst>
                  <a:glow rad="228600">
                    <a:schemeClr val="accent6">
                      <a:satMod val="175000"/>
                      <a:alpha val="40000"/>
                    </a:schemeClr>
                  </a:glow>
                </a:effectLst>
              </a:rPr>
              <a:t>transnational knowledge </a:t>
            </a:r>
            <a:r>
              <a:rPr lang="en-US" altLang="zh-CN" b="1" i="1" dirty="0" smtClean="0">
                <a:effectLst>
                  <a:glow rad="228600">
                    <a:schemeClr val="accent6">
                      <a:satMod val="175000"/>
                      <a:alpha val="40000"/>
                    </a:schemeClr>
                  </a:glow>
                </a:effectLst>
              </a:rPr>
              <a:t>landscape</a:t>
            </a:r>
            <a:r>
              <a:rPr lang="en-US" altLang="zh-CN" i="1" dirty="0" smtClean="0">
                <a:effectLst>
                  <a:glow rad="228600">
                    <a:schemeClr val="accent6">
                      <a:satMod val="175000"/>
                      <a:alpha val="40000"/>
                    </a:schemeClr>
                  </a:glow>
                </a:effectLst>
              </a:rPr>
              <a:t> </a:t>
            </a:r>
            <a:r>
              <a:rPr lang="en-US" altLang="zh-CN" i="1" dirty="0"/>
              <a:t>[+ transcultural] </a:t>
            </a:r>
            <a:r>
              <a:rPr lang="en-US" altLang="zh-CN" i="1" dirty="0">
                <a:solidFill>
                  <a:schemeClr val="bg1">
                    <a:lumMod val="65000"/>
                  </a:schemeClr>
                </a:solidFill>
              </a:rPr>
              <a:t>and thereby contribute to the development of </a:t>
            </a:r>
            <a:r>
              <a:rPr lang="en-US" altLang="zh-CN" b="1" i="1" dirty="0" smtClean="0">
                <a:solidFill>
                  <a:schemeClr val="bg1">
                    <a:lumMod val="65000"/>
                  </a:schemeClr>
                </a:solidFill>
                <a:effectLst>
                  <a:glow rad="228600">
                    <a:srgbClr val="00FF00">
                      <a:alpha val="40000"/>
                    </a:srgbClr>
                  </a:glow>
                </a:effectLst>
              </a:rPr>
              <a:t>an </a:t>
            </a:r>
            <a:r>
              <a:rPr lang="en-US" altLang="zh-CN" b="1" i="1" dirty="0">
                <a:solidFill>
                  <a:schemeClr val="bg1">
                    <a:lumMod val="65000"/>
                  </a:schemeClr>
                </a:solidFill>
                <a:effectLst>
                  <a:glow rad="228600">
                    <a:srgbClr val="00FF00">
                      <a:alpha val="40000"/>
                    </a:srgbClr>
                  </a:glow>
                </a:effectLst>
              </a:rPr>
              <a:t>intercultural </a:t>
            </a:r>
            <a:r>
              <a:rPr lang="en-US" altLang="zh-CN" b="1" i="1" dirty="0" smtClean="0">
                <a:solidFill>
                  <a:schemeClr val="bg1">
                    <a:lumMod val="65000"/>
                  </a:schemeClr>
                </a:solidFill>
                <a:effectLst>
                  <a:glow rad="228600">
                    <a:srgbClr val="00FF00">
                      <a:alpha val="40000"/>
                    </a:srgbClr>
                  </a:glow>
                </a:effectLst>
              </a:rPr>
              <a:t>understanding</a:t>
            </a:r>
            <a:r>
              <a:rPr lang="en-US" altLang="zh-CN" i="1" dirty="0" smtClean="0">
                <a:solidFill>
                  <a:schemeClr val="bg1">
                    <a:lumMod val="65000"/>
                  </a:schemeClr>
                </a:solidFill>
                <a:effectLst>
                  <a:glow rad="228600">
                    <a:srgbClr val="00FF00">
                      <a:alpha val="40000"/>
                    </a:srgbClr>
                  </a:glow>
                </a:effectLst>
              </a:rPr>
              <a:t> </a:t>
            </a:r>
            <a:r>
              <a:rPr lang="en-US" altLang="zh-CN" i="1" dirty="0">
                <a:solidFill>
                  <a:schemeClr val="bg1">
                    <a:lumMod val="65000"/>
                  </a:schemeClr>
                </a:solidFill>
              </a:rPr>
              <a:t>of </a:t>
            </a:r>
            <a:r>
              <a:rPr lang="en-US" altLang="zh-CN" b="1" i="1" dirty="0" smtClean="0">
                <a:solidFill>
                  <a:schemeClr val="bg1">
                    <a:lumMod val="65000"/>
                  </a:schemeClr>
                </a:solidFill>
                <a:effectLst>
                  <a:glow rad="101600">
                    <a:srgbClr val="FFFF00">
                      <a:alpha val="60000"/>
                    </a:srgbClr>
                  </a:glow>
                </a:effectLst>
              </a:rPr>
              <a:t>knowledge-building </a:t>
            </a:r>
            <a:r>
              <a:rPr lang="en-US" altLang="zh-CN" b="1" i="1" dirty="0">
                <a:solidFill>
                  <a:schemeClr val="bg1">
                    <a:lumMod val="65000"/>
                  </a:schemeClr>
                </a:solidFill>
                <a:effectLst>
                  <a:glow rad="101600">
                    <a:srgbClr val="FFFF00">
                      <a:alpha val="60000"/>
                    </a:srgbClr>
                  </a:glow>
                </a:effectLst>
              </a:rPr>
              <a:t>and knowledge-work </a:t>
            </a:r>
            <a:r>
              <a:rPr lang="en-US" altLang="zh-CN" b="1" i="1" dirty="0" smtClean="0">
                <a:solidFill>
                  <a:schemeClr val="bg1">
                    <a:lumMod val="65000"/>
                  </a:schemeClr>
                </a:solidFill>
                <a:effectLst>
                  <a:glow rad="101600">
                    <a:srgbClr val="FFFF00">
                      <a:alpha val="60000"/>
                    </a:srgbClr>
                  </a:glow>
                </a:effectLst>
              </a:rPr>
              <a:t>processes </a:t>
            </a:r>
            <a:r>
              <a:rPr lang="en-US" altLang="zh-CN" i="1" dirty="0">
                <a:solidFill>
                  <a:schemeClr val="bg1">
                    <a:lumMod val="65000"/>
                  </a:schemeClr>
                </a:solidFill>
              </a:rPr>
              <a:t>in our shared world.</a:t>
            </a:r>
            <a:endParaRPr lang="zh-CN" altLang="en-US" i="1" dirty="0">
              <a:solidFill>
                <a:schemeClr val="bg1">
                  <a:lumMod val="65000"/>
                </a:schemeClr>
              </a:solidFill>
            </a:endParaRPr>
          </a:p>
        </p:txBody>
      </p:sp>
      <p:sp>
        <p:nvSpPr>
          <p:cNvPr id="6" name="TextBox 5"/>
          <p:cNvSpPr txBox="1"/>
          <p:nvPr/>
        </p:nvSpPr>
        <p:spPr>
          <a:xfrm>
            <a:off x="308262" y="3645024"/>
            <a:ext cx="7576106" cy="3046988"/>
          </a:xfrm>
          <a:prstGeom prst="rect">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400" b="1" dirty="0" smtClean="0"/>
              <a:t>Recognition that:</a:t>
            </a:r>
          </a:p>
          <a:p>
            <a:pPr marL="342900" indent="-342900">
              <a:buFont typeface="Arial" panose="020B0604020202020204" pitchFamily="34" charset="0"/>
              <a:buChar char="•"/>
            </a:pPr>
            <a:r>
              <a:rPr lang="en-US" altLang="zh-CN" sz="2400" b="1" dirty="0"/>
              <a:t>i</a:t>
            </a:r>
            <a:r>
              <a:rPr lang="en-US" altLang="zh-CN" sz="2400" b="1" dirty="0" smtClean="0"/>
              <a:t>n our interconnected age, ideas are less likely to be linked exclusively to one dominant source (no </a:t>
            </a:r>
            <a:r>
              <a:rPr lang="en-US" altLang="zh-CN" sz="2400" b="1" dirty="0" err="1" smtClean="0"/>
              <a:t>splended</a:t>
            </a:r>
            <a:r>
              <a:rPr lang="en-US" altLang="zh-CN" sz="2400" b="1" dirty="0" smtClean="0"/>
              <a:t> isolation)</a:t>
            </a:r>
          </a:p>
          <a:p>
            <a:pPr marL="285750" indent="-285750">
              <a:buFont typeface="Arial" pitchFamily="34" charset="0"/>
              <a:buChar char="•"/>
            </a:pPr>
            <a:r>
              <a:rPr lang="en-US" altLang="zh-CN" sz="2400" b="1" dirty="0" smtClean="0">
                <a:effectLst/>
              </a:rPr>
              <a:t>‘mindfulness’ is an example of developing ideas across multiples sites of knowledge</a:t>
            </a:r>
          </a:p>
          <a:p>
            <a:pPr marL="285750" indent="-285750">
              <a:buFont typeface="Arial" pitchFamily="34" charset="0"/>
              <a:buChar char="•"/>
            </a:pPr>
            <a:r>
              <a:rPr lang="en-US" altLang="zh-CN" sz="2400" b="1" dirty="0" smtClean="0">
                <a:effectLst/>
              </a:rPr>
              <a:t>We can learn about the intercultural development of knowledge-</a:t>
            </a:r>
            <a:r>
              <a:rPr lang="en-US" altLang="zh-CN" sz="2400" b="1" dirty="0" err="1" smtClean="0">
                <a:effectLst/>
              </a:rPr>
              <a:t>scapes</a:t>
            </a:r>
            <a:r>
              <a:rPr lang="en-US" altLang="zh-CN" sz="2400" b="1" dirty="0" smtClean="0">
                <a:effectLst/>
              </a:rPr>
              <a:t> from such examples </a:t>
            </a:r>
          </a:p>
        </p:txBody>
      </p:sp>
      <p:sp>
        <p:nvSpPr>
          <p:cNvPr id="4" name="灯片编号占位符 3"/>
          <p:cNvSpPr>
            <a:spLocks noGrp="1"/>
          </p:cNvSpPr>
          <p:nvPr>
            <p:ph type="sldNum" sz="quarter" idx="12"/>
          </p:nvPr>
        </p:nvSpPr>
        <p:spPr/>
        <p:txBody>
          <a:bodyPr/>
          <a:lstStyle/>
          <a:p>
            <a:fld id="{17A0805F-E64A-44E6-B458-9DF0D6CFD64E}" type="slidenum">
              <a:rPr lang="zh-CN" altLang="en-US" smtClean="0"/>
              <a:t>22</a:t>
            </a:fld>
            <a:endParaRPr lang="zh-CN" altLang="en-US"/>
          </a:p>
        </p:txBody>
      </p:sp>
      <p:sp>
        <p:nvSpPr>
          <p:cNvPr id="8" name="标题 1"/>
          <p:cNvSpPr>
            <a:spLocks noGrp="1"/>
          </p:cNvSpPr>
          <p:nvPr>
            <p:ph type="title"/>
          </p:nvPr>
        </p:nvSpPr>
        <p:spPr>
          <a:xfrm>
            <a:off x="457200" y="274638"/>
            <a:ext cx="8507288" cy="1143000"/>
          </a:xfrm>
        </p:spPr>
        <p:txBody>
          <a:bodyPr>
            <a:normAutofit fontScale="90000"/>
          </a:bodyPr>
          <a:lstStyle/>
          <a:p>
            <a:r>
              <a:rPr lang="en-US" altLang="zh-CN" b="1" dirty="0" smtClean="0"/>
              <a:t>Transcultural Knowledge Development </a:t>
            </a:r>
            <a:endParaRPr lang="zh-CN" altLang="en-US" b="1" dirty="0"/>
          </a:p>
        </p:txBody>
      </p:sp>
    </p:spTree>
    <p:extLst>
      <p:ext uri="{BB962C8B-B14F-4D97-AF65-F5344CB8AC3E}">
        <p14:creationId xmlns:p14="http://schemas.microsoft.com/office/powerpoint/2010/main" val="400423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507288" cy="1143000"/>
          </a:xfrm>
        </p:spPr>
        <p:txBody>
          <a:bodyPr>
            <a:normAutofit fontScale="90000"/>
          </a:bodyPr>
          <a:lstStyle/>
          <a:p>
            <a:r>
              <a:rPr lang="en-US" altLang="zh-CN" b="1" dirty="0" smtClean="0"/>
              <a:t>Transcultural Knowledge Development </a:t>
            </a:r>
            <a:endParaRPr lang="zh-CN" altLang="en-US" b="1" dirty="0"/>
          </a:p>
        </p:txBody>
      </p:sp>
      <p:sp>
        <p:nvSpPr>
          <p:cNvPr id="3" name="内容占位符 2"/>
          <p:cNvSpPr>
            <a:spLocks noGrp="1"/>
          </p:cNvSpPr>
          <p:nvPr>
            <p:ph idx="1"/>
          </p:nvPr>
        </p:nvSpPr>
        <p:spPr/>
        <p:txBody>
          <a:bodyPr/>
          <a:lstStyle/>
          <a:p>
            <a:pPr marL="0" indent="0">
              <a:buNone/>
            </a:pPr>
            <a:r>
              <a:rPr lang="en-US" altLang="zh-CN" i="1" dirty="0"/>
              <a:t>We do so to better understanding </a:t>
            </a:r>
            <a:r>
              <a:rPr lang="en-US" altLang="zh-CN" b="1" i="1" dirty="0" smtClean="0">
                <a:effectLst>
                  <a:glow rad="228600">
                    <a:schemeClr val="accent1">
                      <a:satMod val="175000"/>
                      <a:alpha val="40000"/>
                    </a:schemeClr>
                  </a:glow>
                </a:effectLst>
              </a:rPr>
              <a:t>the </a:t>
            </a:r>
            <a:r>
              <a:rPr lang="en-US" altLang="zh-CN" b="1" i="1" dirty="0">
                <a:effectLst>
                  <a:glow rad="228600">
                    <a:schemeClr val="accent1">
                      <a:satMod val="175000"/>
                      <a:alpha val="40000"/>
                    </a:schemeClr>
                  </a:glow>
                </a:effectLst>
              </a:rPr>
              <a:t>flows – dominant, counter and common – of </a:t>
            </a:r>
            <a:r>
              <a:rPr lang="en-US" altLang="zh-CN" b="1" i="1" dirty="0" smtClean="0">
                <a:effectLst>
                  <a:glow rad="228600">
                    <a:schemeClr val="accent1">
                      <a:satMod val="175000"/>
                      <a:alpha val="40000"/>
                    </a:schemeClr>
                  </a:glow>
                </a:effectLst>
              </a:rPr>
              <a:t>ideas</a:t>
            </a:r>
            <a:r>
              <a:rPr lang="en-US" altLang="zh-CN" i="1" dirty="0" smtClean="0">
                <a:effectLst>
                  <a:glow rad="228600">
                    <a:schemeClr val="accent1">
                      <a:satMod val="175000"/>
                      <a:alpha val="40000"/>
                    </a:schemeClr>
                  </a:glow>
                </a:effectLst>
              </a:rPr>
              <a:t> </a:t>
            </a:r>
            <a:r>
              <a:rPr lang="en-US" altLang="zh-CN" i="1" dirty="0"/>
              <a:t>in </a:t>
            </a:r>
            <a:r>
              <a:rPr lang="en-US" altLang="zh-CN" b="1" i="1" dirty="0" smtClean="0">
                <a:effectLst>
                  <a:glow rad="228600">
                    <a:schemeClr val="accent6">
                      <a:satMod val="175000"/>
                      <a:alpha val="40000"/>
                    </a:schemeClr>
                  </a:glow>
                </a:effectLst>
              </a:rPr>
              <a:t>the </a:t>
            </a:r>
            <a:r>
              <a:rPr lang="en-US" altLang="zh-CN" b="1" i="1" dirty="0">
                <a:effectLst>
                  <a:glow rad="228600">
                    <a:schemeClr val="accent6">
                      <a:satMod val="175000"/>
                      <a:alpha val="40000"/>
                    </a:schemeClr>
                  </a:glow>
                </a:effectLst>
              </a:rPr>
              <a:t>transnational knowledge </a:t>
            </a:r>
            <a:r>
              <a:rPr lang="en-US" altLang="zh-CN" b="1" i="1" dirty="0" smtClean="0">
                <a:effectLst>
                  <a:glow rad="228600">
                    <a:schemeClr val="accent6">
                      <a:satMod val="175000"/>
                      <a:alpha val="40000"/>
                    </a:schemeClr>
                  </a:glow>
                </a:effectLst>
              </a:rPr>
              <a:t>landscape</a:t>
            </a:r>
            <a:r>
              <a:rPr lang="en-US" altLang="zh-CN" i="1" dirty="0" smtClean="0">
                <a:effectLst>
                  <a:glow rad="228600">
                    <a:schemeClr val="accent6">
                      <a:satMod val="175000"/>
                      <a:alpha val="40000"/>
                    </a:schemeClr>
                  </a:glow>
                </a:effectLst>
              </a:rPr>
              <a:t> </a:t>
            </a:r>
            <a:r>
              <a:rPr lang="en-US" altLang="zh-CN" i="1" dirty="0"/>
              <a:t>[+ transcultural] and thereby contribute to the development of </a:t>
            </a:r>
            <a:r>
              <a:rPr lang="en-US" altLang="zh-CN" b="1" i="1" dirty="0" smtClean="0">
                <a:effectLst>
                  <a:glow rad="228600">
                    <a:srgbClr val="00FF00">
                      <a:alpha val="40000"/>
                    </a:srgbClr>
                  </a:glow>
                </a:effectLst>
              </a:rPr>
              <a:t>an </a:t>
            </a:r>
            <a:r>
              <a:rPr lang="en-US" altLang="zh-CN" b="1" i="1" dirty="0">
                <a:effectLst>
                  <a:glow rad="228600">
                    <a:srgbClr val="00FF00">
                      <a:alpha val="40000"/>
                    </a:srgbClr>
                  </a:glow>
                </a:effectLst>
              </a:rPr>
              <a:t>intercultural </a:t>
            </a:r>
            <a:r>
              <a:rPr lang="en-US" altLang="zh-CN" b="1" i="1" dirty="0" smtClean="0">
                <a:effectLst>
                  <a:glow rad="228600">
                    <a:srgbClr val="00FF00">
                      <a:alpha val="40000"/>
                    </a:srgbClr>
                  </a:glow>
                </a:effectLst>
              </a:rPr>
              <a:t>understanding</a:t>
            </a:r>
            <a:r>
              <a:rPr lang="en-US" altLang="zh-CN" i="1" dirty="0" smtClean="0">
                <a:effectLst>
                  <a:glow rad="228600">
                    <a:srgbClr val="00FF00">
                      <a:alpha val="40000"/>
                    </a:srgbClr>
                  </a:glow>
                </a:effectLst>
              </a:rPr>
              <a:t> </a:t>
            </a:r>
            <a:r>
              <a:rPr lang="en-US" altLang="zh-CN" i="1" dirty="0"/>
              <a:t>of </a:t>
            </a:r>
            <a:r>
              <a:rPr lang="en-US" altLang="zh-CN" b="1" i="1" dirty="0" smtClean="0">
                <a:effectLst>
                  <a:glow rad="101600">
                    <a:srgbClr val="FFFF00">
                      <a:alpha val="60000"/>
                    </a:srgbClr>
                  </a:glow>
                </a:effectLst>
              </a:rPr>
              <a:t>knowledge-building </a:t>
            </a:r>
            <a:r>
              <a:rPr lang="en-US" altLang="zh-CN" b="1" i="1" dirty="0">
                <a:effectLst>
                  <a:glow rad="101600">
                    <a:srgbClr val="FFFF00">
                      <a:alpha val="60000"/>
                    </a:srgbClr>
                  </a:glow>
                </a:effectLst>
              </a:rPr>
              <a:t>and knowledge-work </a:t>
            </a:r>
            <a:r>
              <a:rPr lang="en-US" altLang="zh-CN" b="1" i="1" dirty="0" smtClean="0">
                <a:effectLst>
                  <a:glow rad="101600">
                    <a:srgbClr val="FFFF00">
                      <a:alpha val="60000"/>
                    </a:srgbClr>
                  </a:glow>
                </a:effectLst>
              </a:rPr>
              <a:t>processes </a:t>
            </a:r>
            <a:r>
              <a:rPr lang="en-US" altLang="zh-CN" i="1" dirty="0"/>
              <a:t>in our shared world.</a:t>
            </a:r>
            <a:endParaRPr lang="zh-CN" altLang="en-US" i="1" dirty="0"/>
          </a:p>
        </p:txBody>
      </p:sp>
      <p:sp>
        <p:nvSpPr>
          <p:cNvPr id="4" name="灯片编号占位符 3"/>
          <p:cNvSpPr>
            <a:spLocks noGrp="1"/>
          </p:cNvSpPr>
          <p:nvPr>
            <p:ph type="sldNum" sz="quarter" idx="12"/>
          </p:nvPr>
        </p:nvSpPr>
        <p:spPr/>
        <p:txBody>
          <a:bodyPr/>
          <a:lstStyle/>
          <a:p>
            <a:fld id="{17A0805F-E64A-44E6-B458-9DF0D6CFD64E}" type="slidenum">
              <a:rPr lang="zh-CN" altLang="en-US" smtClean="0"/>
              <a:t>23</a:t>
            </a:fld>
            <a:endParaRPr lang="zh-CN" altLang="en-US"/>
          </a:p>
        </p:txBody>
      </p:sp>
    </p:spTree>
    <p:extLst>
      <p:ext uri="{BB962C8B-B14F-4D97-AF65-F5344CB8AC3E}">
        <p14:creationId xmlns:p14="http://schemas.microsoft.com/office/powerpoint/2010/main" val="603046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buNone/>
            </a:pPr>
            <a:r>
              <a:rPr lang="en-US" altLang="zh-CN" i="1" dirty="0">
                <a:solidFill>
                  <a:schemeClr val="bg1">
                    <a:lumMod val="65000"/>
                  </a:schemeClr>
                </a:solidFill>
              </a:rPr>
              <a:t>We do so to better understanding </a:t>
            </a:r>
            <a:r>
              <a:rPr lang="en-US" altLang="zh-CN" b="1" i="1" dirty="0" smtClean="0">
                <a:solidFill>
                  <a:schemeClr val="bg1">
                    <a:lumMod val="65000"/>
                  </a:schemeClr>
                </a:solidFill>
                <a:effectLst>
                  <a:glow rad="228600">
                    <a:schemeClr val="accent1">
                      <a:satMod val="175000"/>
                      <a:alpha val="40000"/>
                    </a:schemeClr>
                  </a:glow>
                </a:effectLst>
              </a:rPr>
              <a:t>the </a:t>
            </a:r>
            <a:r>
              <a:rPr lang="en-US" altLang="zh-CN" b="1" i="1" dirty="0">
                <a:solidFill>
                  <a:schemeClr val="bg1">
                    <a:lumMod val="65000"/>
                  </a:schemeClr>
                </a:solidFill>
                <a:effectLst>
                  <a:glow rad="228600">
                    <a:schemeClr val="accent1">
                      <a:satMod val="175000"/>
                      <a:alpha val="40000"/>
                    </a:schemeClr>
                  </a:glow>
                </a:effectLst>
              </a:rPr>
              <a:t>flows – dominant, counter and common – of </a:t>
            </a:r>
            <a:r>
              <a:rPr lang="en-US" altLang="zh-CN" b="1" i="1" dirty="0" smtClean="0">
                <a:solidFill>
                  <a:schemeClr val="bg1">
                    <a:lumMod val="65000"/>
                  </a:schemeClr>
                </a:solidFill>
                <a:effectLst>
                  <a:glow rad="228600">
                    <a:schemeClr val="accent1">
                      <a:satMod val="175000"/>
                      <a:alpha val="40000"/>
                    </a:schemeClr>
                  </a:glow>
                </a:effectLst>
              </a:rPr>
              <a:t>ideas</a:t>
            </a:r>
            <a:r>
              <a:rPr lang="en-US" altLang="zh-CN" i="1" dirty="0" smtClean="0">
                <a:solidFill>
                  <a:schemeClr val="bg1">
                    <a:lumMod val="65000"/>
                  </a:schemeClr>
                </a:solidFill>
                <a:effectLst>
                  <a:glow rad="228600">
                    <a:schemeClr val="accent1">
                      <a:satMod val="175000"/>
                      <a:alpha val="40000"/>
                    </a:schemeClr>
                  </a:glow>
                </a:effectLst>
              </a:rPr>
              <a:t> </a:t>
            </a:r>
            <a:r>
              <a:rPr lang="en-US" altLang="zh-CN" i="1" dirty="0">
                <a:solidFill>
                  <a:schemeClr val="bg1">
                    <a:lumMod val="65000"/>
                  </a:schemeClr>
                </a:solidFill>
              </a:rPr>
              <a:t>in </a:t>
            </a:r>
            <a:r>
              <a:rPr lang="en-US" altLang="zh-CN" b="1" i="1" dirty="0" smtClean="0">
                <a:solidFill>
                  <a:schemeClr val="bg1">
                    <a:lumMod val="65000"/>
                  </a:schemeClr>
                </a:solidFill>
                <a:effectLst>
                  <a:glow rad="228600">
                    <a:schemeClr val="accent6">
                      <a:satMod val="175000"/>
                      <a:alpha val="40000"/>
                    </a:schemeClr>
                  </a:glow>
                </a:effectLst>
              </a:rPr>
              <a:t>the </a:t>
            </a:r>
            <a:r>
              <a:rPr lang="en-US" altLang="zh-CN" b="1" i="1" dirty="0">
                <a:solidFill>
                  <a:schemeClr val="bg1">
                    <a:lumMod val="65000"/>
                  </a:schemeClr>
                </a:solidFill>
                <a:effectLst>
                  <a:glow rad="228600">
                    <a:schemeClr val="accent6">
                      <a:satMod val="175000"/>
                      <a:alpha val="40000"/>
                    </a:schemeClr>
                  </a:glow>
                </a:effectLst>
              </a:rPr>
              <a:t>transnational knowledge </a:t>
            </a:r>
            <a:r>
              <a:rPr lang="en-US" altLang="zh-CN" b="1" i="1" dirty="0" smtClean="0">
                <a:solidFill>
                  <a:schemeClr val="bg1">
                    <a:lumMod val="65000"/>
                  </a:schemeClr>
                </a:solidFill>
                <a:effectLst>
                  <a:glow rad="228600">
                    <a:schemeClr val="accent6">
                      <a:satMod val="175000"/>
                      <a:alpha val="40000"/>
                    </a:schemeClr>
                  </a:glow>
                </a:effectLst>
              </a:rPr>
              <a:t>landscape</a:t>
            </a:r>
            <a:r>
              <a:rPr lang="en-US" altLang="zh-CN" i="1" dirty="0" smtClean="0">
                <a:solidFill>
                  <a:schemeClr val="bg1">
                    <a:lumMod val="65000"/>
                  </a:schemeClr>
                </a:solidFill>
                <a:effectLst>
                  <a:glow rad="228600">
                    <a:schemeClr val="accent6">
                      <a:satMod val="175000"/>
                      <a:alpha val="40000"/>
                    </a:schemeClr>
                  </a:glow>
                </a:effectLst>
              </a:rPr>
              <a:t> </a:t>
            </a:r>
            <a:r>
              <a:rPr lang="en-US" altLang="zh-CN" i="1" dirty="0">
                <a:solidFill>
                  <a:schemeClr val="bg1">
                    <a:lumMod val="65000"/>
                  </a:schemeClr>
                </a:solidFill>
              </a:rPr>
              <a:t>[+ transcultural] and thereby contribute to the development of </a:t>
            </a:r>
            <a:r>
              <a:rPr lang="en-US" altLang="zh-CN" b="1" i="1" dirty="0" smtClean="0">
                <a:effectLst>
                  <a:glow rad="228600">
                    <a:srgbClr val="00FF00">
                      <a:alpha val="40000"/>
                    </a:srgbClr>
                  </a:glow>
                </a:effectLst>
              </a:rPr>
              <a:t>an </a:t>
            </a:r>
            <a:r>
              <a:rPr lang="en-US" altLang="zh-CN" b="1" i="1" dirty="0">
                <a:effectLst>
                  <a:glow rad="228600">
                    <a:srgbClr val="00FF00">
                      <a:alpha val="40000"/>
                    </a:srgbClr>
                  </a:glow>
                </a:effectLst>
              </a:rPr>
              <a:t>intercultural </a:t>
            </a:r>
            <a:r>
              <a:rPr lang="en-US" altLang="zh-CN" b="1" i="1" dirty="0" smtClean="0">
                <a:effectLst>
                  <a:glow rad="228600">
                    <a:srgbClr val="00FF00">
                      <a:alpha val="40000"/>
                    </a:srgbClr>
                  </a:glow>
                </a:effectLst>
              </a:rPr>
              <a:t>understanding</a:t>
            </a:r>
            <a:r>
              <a:rPr lang="en-US" altLang="zh-CN" i="1" dirty="0" smtClean="0">
                <a:effectLst>
                  <a:glow rad="228600">
                    <a:srgbClr val="00FF00">
                      <a:alpha val="40000"/>
                    </a:srgbClr>
                  </a:glow>
                </a:effectLst>
              </a:rPr>
              <a:t> </a:t>
            </a:r>
            <a:r>
              <a:rPr lang="en-US" altLang="zh-CN" i="1" dirty="0">
                <a:solidFill>
                  <a:schemeClr val="bg1">
                    <a:lumMod val="65000"/>
                  </a:schemeClr>
                </a:solidFill>
              </a:rPr>
              <a:t>of </a:t>
            </a:r>
            <a:r>
              <a:rPr lang="en-US" altLang="zh-CN" b="1" i="1" dirty="0" smtClean="0">
                <a:solidFill>
                  <a:schemeClr val="bg1">
                    <a:lumMod val="65000"/>
                  </a:schemeClr>
                </a:solidFill>
                <a:effectLst>
                  <a:glow rad="101600">
                    <a:srgbClr val="FFFF00">
                      <a:alpha val="60000"/>
                    </a:srgbClr>
                  </a:glow>
                </a:effectLst>
              </a:rPr>
              <a:t>knowledge-building </a:t>
            </a:r>
            <a:r>
              <a:rPr lang="en-US" altLang="zh-CN" b="1" i="1" dirty="0">
                <a:solidFill>
                  <a:schemeClr val="bg1">
                    <a:lumMod val="65000"/>
                  </a:schemeClr>
                </a:solidFill>
                <a:effectLst>
                  <a:glow rad="101600">
                    <a:srgbClr val="FFFF00">
                      <a:alpha val="60000"/>
                    </a:srgbClr>
                  </a:glow>
                </a:effectLst>
              </a:rPr>
              <a:t>and knowledge-work </a:t>
            </a:r>
            <a:r>
              <a:rPr lang="en-US" altLang="zh-CN" b="1" i="1" dirty="0" smtClean="0">
                <a:solidFill>
                  <a:schemeClr val="bg1">
                    <a:lumMod val="65000"/>
                  </a:schemeClr>
                </a:solidFill>
                <a:effectLst>
                  <a:glow rad="101600">
                    <a:srgbClr val="FFFF00">
                      <a:alpha val="60000"/>
                    </a:srgbClr>
                  </a:glow>
                </a:effectLst>
              </a:rPr>
              <a:t>processes </a:t>
            </a:r>
            <a:r>
              <a:rPr lang="en-US" altLang="zh-CN" i="1" dirty="0">
                <a:solidFill>
                  <a:schemeClr val="bg1">
                    <a:lumMod val="65000"/>
                  </a:schemeClr>
                </a:solidFill>
              </a:rPr>
              <a:t>in our shared world.</a:t>
            </a:r>
            <a:endParaRPr lang="zh-CN" altLang="en-US" i="1" dirty="0">
              <a:solidFill>
                <a:schemeClr val="bg1">
                  <a:lumMod val="65000"/>
                </a:schemeClr>
              </a:solidFill>
            </a:endParaRPr>
          </a:p>
        </p:txBody>
      </p:sp>
      <p:sp>
        <p:nvSpPr>
          <p:cNvPr id="7" name="TextBox 6"/>
          <p:cNvSpPr txBox="1"/>
          <p:nvPr/>
        </p:nvSpPr>
        <p:spPr>
          <a:xfrm>
            <a:off x="3419872" y="4145340"/>
            <a:ext cx="5472608" cy="2308324"/>
          </a:xfrm>
          <a:prstGeom prst="rect">
            <a:avLst/>
          </a:prstGeom>
          <a:effectLst>
            <a:glow rad="228600">
              <a:srgbClr val="00FF00">
                <a:alpha val="40000"/>
              </a:srgbClr>
            </a:glow>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CN" sz="2400" b="1" dirty="0" smtClean="0"/>
              <a:t>Recognition of:</a:t>
            </a:r>
          </a:p>
          <a:p>
            <a:pPr marL="342900" indent="-342900">
              <a:buFont typeface="Arial" panose="020B0604020202020204" pitchFamily="34" charset="0"/>
              <a:buChar char="•"/>
            </a:pPr>
            <a:r>
              <a:rPr lang="en-US" altLang="zh-CN" sz="2400" b="1" dirty="0" smtClean="0"/>
              <a:t>the complexity, diversity and interconnectivity at play </a:t>
            </a:r>
          </a:p>
          <a:p>
            <a:r>
              <a:rPr lang="en-US" altLang="zh-CN" sz="2400" b="1" dirty="0" smtClean="0">
                <a:effectLst/>
              </a:rPr>
              <a:t>Aspiration for:</a:t>
            </a:r>
          </a:p>
          <a:p>
            <a:pPr marL="342900" indent="-342900">
              <a:buFont typeface="Arial" panose="020B0604020202020204" pitchFamily="34" charset="0"/>
              <a:buChar char="•"/>
            </a:pPr>
            <a:r>
              <a:rPr lang="en-US" altLang="zh-CN" sz="2400" b="1" dirty="0" smtClean="0">
                <a:effectLst/>
              </a:rPr>
              <a:t>mutuality (re the flows of knowledge development)</a:t>
            </a:r>
          </a:p>
        </p:txBody>
      </p:sp>
      <p:sp>
        <p:nvSpPr>
          <p:cNvPr id="4" name="灯片编号占位符 3"/>
          <p:cNvSpPr>
            <a:spLocks noGrp="1"/>
          </p:cNvSpPr>
          <p:nvPr>
            <p:ph type="sldNum" sz="quarter" idx="12"/>
          </p:nvPr>
        </p:nvSpPr>
        <p:spPr/>
        <p:txBody>
          <a:bodyPr/>
          <a:lstStyle/>
          <a:p>
            <a:fld id="{17A0805F-E64A-44E6-B458-9DF0D6CFD64E}" type="slidenum">
              <a:rPr lang="zh-CN" altLang="en-US" smtClean="0"/>
              <a:t>24</a:t>
            </a:fld>
            <a:endParaRPr lang="zh-CN" altLang="en-US"/>
          </a:p>
        </p:txBody>
      </p:sp>
      <p:sp>
        <p:nvSpPr>
          <p:cNvPr id="6" name="标题 1"/>
          <p:cNvSpPr txBox="1">
            <a:spLocks/>
          </p:cNvSpPr>
          <p:nvPr/>
        </p:nvSpPr>
        <p:spPr>
          <a:xfrm>
            <a:off x="457200" y="274638"/>
            <a:ext cx="8507288"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smtClean="0"/>
              <a:t>Transcultural Knowledge Development </a:t>
            </a:r>
            <a:endParaRPr lang="zh-CN" altLang="en-US" b="1" dirty="0"/>
          </a:p>
        </p:txBody>
      </p:sp>
    </p:spTree>
    <p:extLst>
      <p:ext uri="{BB962C8B-B14F-4D97-AF65-F5344CB8AC3E}">
        <p14:creationId xmlns:p14="http://schemas.microsoft.com/office/powerpoint/2010/main" val="400423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507288" cy="1143000"/>
          </a:xfrm>
        </p:spPr>
        <p:txBody>
          <a:bodyPr>
            <a:normAutofit fontScale="90000"/>
          </a:bodyPr>
          <a:lstStyle/>
          <a:p>
            <a:r>
              <a:rPr lang="en-US" altLang="zh-CN" b="1" dirty="0" smtClean="0"/>
              <a:t>Transcultural Knowledge Development </a:t>
            </a:r>
            <a:endParaRPr lang="zh-CN" altLang="en-US" b="1" dirty="0"/>
          </a:p>
        </p:txBody>
      </p:sp>
      <p:sp>
        <p:nvSpPr>
          <p:cNvPr id="3" name="内容占位符 2"/>
          <p:cNvSpPr>
            <a:spLocks noGrp="1"/>
          </p:cNvSpPr>
          <p:nvPr>
            <p:ph idx="1"/>
          </p:nvPr>
        </p:nvSpPr>
        <p:spPr/>
        <p:txBody>
          <a:bodyPr/>
          <a:lstStyle/>
          <a:p>
            <a:pPr marL="0" indent="0">
              <a:buNone/>
            </a:pPr>
            <a:r>
              <a:rPr lang="en-US" altLang="zh-CN" i="1" dirty="0"/>
              <a:t>We do so to better understanding </a:t>
            </a:r>
            <a:r>
              <a:rPr lang="en-US" altLang="zh-CN" b="1" i="1" dirty="0" smtClean="0">
                <a:effectLst>
                  <a:glow rad="228600">
                    <a:schemeClr val="accent1">
                      <a:satMod val="175000"/>
                      <a:alpha val="40000"/>
                    </a:schemeClr>
                  </a:glow>
                </a:effectLst>
              </a:rPr>
              <a:t>the </a:t>
            </a:r>
            <a:r>
              <a:rPr lang="en-US" altLang="zh-CN" b="1" i="1" dirty="0">
                <a:effectLst>
                  <a:glow rad="228600">
                    <a:schemeClr val="accent1">
                      <a:satMod val="175000"/>
                      <a:alpha val="40000"/>
                    </a:schemeClr>
                  </a:glow>
                </a:effectLst>
              </a:rPr>
              <a:t>flows – dominant, counter and common – of </a:t>
            </a:r>
            <a:r>
              <a:rPr lang="en-US" altLang="zh-CN" b="1" i="1" dirty="0" smtClean="0">
                <a:effectLst>
                  <a:glow rad="228600">
                    <a:schemeClr val="accent1">
                      <a:satMod val="175000"/>
                      <a:alpha val="40000"/>
                    </a:schemeClr>
                  </a:glow>
                </a:effectLst>
              </a:rPr>
              <a:t>ideas</a:t>
            </a:r>
            <a:r>
              <a:rPr lang="en-US" altLang="zh-CN" i="1" dirty="0" smtClean="0">
                <a:effectLst>
                  <a:glow rad="228600">
                    <a:schemeClr val="accent1">
                      <a:satMod val="175000"/>
                      <a:alpha val="40000"/>
                    </a:schemeClr>
                  </a:glow>
                </a:effectLst>
              </a:rPr>
              <a:t> </a:t>
            </a:r>
            <a:r>
              <a:rPr lang="en-US" altLang="zh-CN" i="1" dirty="0"/>
              <a:t>in </a:t>
            </a:r>
            <a:r>
              <a:rPr lang="en-US" altLang="zh-CN" b="1" i="1" dirty="0" smtClean="0">
                <a:effectLst>
                  <a:glow rad="228600">
                    <a:schemeClr val="accent6">
                      <a:satMod val="175000"/>
                      <a:alpha val="40000"/>
                    </a:schemeClr>
                  </a:glow>
                </a:effectLst>
              </a:rPr>
              <a:t>the </a:t>
            </a:r>
            <a:r>
              <a:rPr lang="en-US" altLang="zh-CN" b="1" i="1" dirty="0">
                <a:effectLst>
                  <a:glow rad="228600">
                    <a:schemeClr val="accent6">
                      <a:satMod val="175000"/>
                      <a:alpha val="40000"/>
                    </a:schemeClr>
                  </a:glow>
                </a:effectLst>
              </a:rPr>
              <a:t>transnational knowledge </a:t>
            </a:r>
            <a:r>
              <a:rPr lang="en-US" altLang="zh-CN" b="1" i="1" dirty="0" smtClean="0">
                <a:effectLst>
                  <a:glow rad="228600">
                    <a:schemeClr val="accent6">
                      <a:satMod val="175000"/>
                      <a:alpha val="40000"/>
                    </a:schemeClr>
                  </a:glow>
                </a:effectLst>
              </a:rPr>
              <a:t>landscape</a:t>
            </a:r>
            <a:r>
              <a:rPr lang="en-US" altLang="zh-CN" i="1" dirty="0" smtClean="0">
                <a:effectLst>
                  <a:glow rad="228600">
                    <a:schemeClr val="accent6">
                      <a:satMod val="175000"/>
                      <a:alpha val="40000"/>
                    </a:schemeClr>
                  </a:glow>
                </a:effectLst>
              </a:rPr>
              <a:t> </a:t>
            </a:r>
            <a:r>
              <a:rPr lang="en-US" altLang="zh-CN" i="1" dirty="0"/>
              <a:t>[+ transcultural] and thereby contribute to the development of </a:t>
            </a:r>
            <a:r>
              <a:rPr lang="en-US" altLang="zh-CN" b="1" i="1" dirty="0" smtClean="0">
                <a:effectLst>
                  <a:glow rad="228600">
                    <a:srgbClr val="00FF00">
                      <a:alpha val="40000"/>
                    </a:srgbClr>
                  </a:glow>
                </a:effectLst>
              </a:rPr>
              <a:t>an </a:t>
            </a:r>
            <a:r>
              <a:rPr lang="en-US" altLang="zh-CN" b="1" i="1" dirty="0">
                <a:effectLst>
                  <a:glow rad="228600">
                    <a:srgbClr val="00FF00">
                      <a:alpha val="40000"/>
                    </a:srgbClr>
                  </a:glow>
                </a:effectLst>
              </a:rPr>
              <a:t>intercultural </a:t>
            </a:r>
            <a:r>
              <a:rPr lang="en-US" altLang="zh-CN" b="1" i="1" dirty="0" smtClean="0">
                <a:effectLst>
                  <a:glow rad="228600">
                    <a:srgbClr val="00FF00">
                      <a:alpha val="40000"/>
                    </a:srgbClr>
                  </a:glow>
                </a:effectLst>
              </a:rPr>
              <a:t>understanding</a:t>
            </a:r>
            <a:r>
              <a:rPr lang="en-US" altLang="zh-CN" i="1" dirty="0" smtClean="0">
                <a:effectLst>
                  <a:glow rad="228600">
                    <a:srgbClr val="00FF00">
                      <a:alpha val="40000"/>
                    </a:srgbClr>
                  </a:glow>
                </a:effectLst>
              </a:rPr>
              <a:t> </a:t>
            </a:r>
            <a:r>
              <a:rPr lang="en-US" altLang="zh-CN" i="1" dirty="0"/>
              <a:t>of </a:t>
            </a:r>
            <a:r>
              <a:rPr lang="en-US" altLang="zh-CN" b="1" i="1" dirty="0" smtClean="0">
                <a:effectLst>
                  <a:glow rad="101600">
                    <a:srgbClr val="FFFF00">
                      <a:alpha val="60000"/>
                    </a:srgbClr>
                  </a:glow>
                </a:effectLst>
              </a:rPr>
              <a:t>knowledge-building </a:t>
            </a:r>
            <a:r>
              <a:rPr lang="en-US" altLang="zh-CN" b="1" i="1" dirty="0">
                <a:effectLst>
                  <a:glow rad="101600">
                    <a:srgbClr val="FFFF00">
                      <a:alpha val="60000"/>
                    </a:srgbClr>
                  </a:glow>
                </a:effectLst>
              </a:rPr>
              <a:t>and knowledge-work </a:t>
            </a:r>
            <a:r>
              <a:rPr lang="en-US" altLang="zh-CN" b="1" i="1" dirty="0" smtClean="0">
                <a:effectLst>
                  <a:glow rad="101600">
                    <a:srgbClr val="FFFF00">
                      <a:alpha val="60000"/>
                    </a:srgbClr>
                  </a:glow>
                </a:effectLst>
              </a:rPr>
              <a:t>processes </a:t>
            </a:r>
            <a:r>
              <a:rPr lang="en-US" altLang="zh-CN" i="1" dirty="0"/>
              <a:t>in our shared world.</a:t>
            </a:r>
            <a:endParaRPr lang="zh-CN" altLang="en-US" i="1" dirty="0"/>
          </a:p>
        </p:txBody>
      </p:sp>
      <p:sp>
        <p:nvSpPr>
          <p:cNvPr id="4" name="灯片编号占位符 3"/>
          <p:cNvSpPr>
            <a:spLocks noGrp="1"/>
          </p:cNvSpPr>
          <p:nvPr>
            <p:ph type="sldNum" sz="quarter" idx="12"/>
          </p:nvPr>
        </p:nvSpPr>
        <p:spPr/>
        <p:txBody>
          <a:bodyPr/>
          <a:lstStyle/>
          <a:p>
            <a:fld id="{17A0805F-E64A-44E6-B458-9DF0D6CFD64E}" type="slidenum">
              <a:rPr lang="zh-CN" altLang="en-US" smtClean="0"/>
              <a:t>25</a:t>
            </a:fld>
            <a:endParaRPr lang="zh-CN" altLang="en-US"/>
          </a:p>
        </p:txBody>
      </p:sp>
    </p:spTree>
    <p:extLst>
      <p:ext uri="{BB962C8B-B14F-4D97-AF65-F5344CB8AC3E}">
        <p14:creationId xmlns:p14="http://schemas.microsoft.com/office/powerpoint/2010/main" val="603046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buNone/>
            </a:pPr>
            <a:r>
              <a:rPr lang="en-US" altLang="zh-CN" i="1" dirty="0">
                <a:solidFill>
                  <a:schemeClr val="bg1">
                    <a:lumMod val="65000"/>
                  </a:schemeClr>
                </a:solidFill>
              </a:rPr>
              <a:t>We do so to better understanding </a:t>
            </a:r>
            <a:r>
              <a:rPr lang="en-US" altLang="zh-CN" b="1" i="1" dirty="0" smtClean="0">
                <a:solidFill>
                  <a:schemeClr val="bg1">
                    <a:lumMod val="65000"/>
                  </a:schemeClr>
                </a:solidFill>
                <a:effectLst>
                  <a:glow rad="228600">
                    <a:schemeClr val="accent1">
                      <a:satMod val="175000"/>
                      <a:alpha val="40000"/>
                    </a:schemeClr>
                  </a:glow>
                </a:effectLst>
              </a:rPr>
              <a:t>the </a:t>
            </a:r>
            <a:r>
              <a:rPr lang="en-US" altLang="zh-CN" b="1" i="1" dirty="0">
                <a:solidFill>
                  <a:schemeClr val="bg1">
                    <a:lumMod val="65000"/>
                  </a:schemeClr>
                </a:solidFill>
                <a:effectLst>
                  <a:glow rad="228600">
                    <a:schemeClr val="accent1">
                      <a:satMod val="175000"/>
                      <a:alpha val="40000"/>
                    </a:schemeClr>
                  </a:glow>
                </a:effectLst>
              </a:rPr>
              <a:t>flows – dominant, counter and common – of </a:t>
            </a:r>
            <a:r>
              <a:rPr lang="en-US" altLang="zh-CN" b="1" i="1" dirty="0" smtClean="0">
                <a:solidFill>
                  <a:schemeClr val="bg1">
                    <a:lumMod val="65000"/>
                  </a:schemeClr>
                </a:solidFill>
                <a:effectLst>
                  <a:glow rad="228600">
                    <a:schemeClr val="accent1">
                      <a:satMod val="175000"/>
                      <a:alpha val="40000"/>
                    </a:schemeClr>
                  </a:glow>
                </a:effectLst>
              </a:rPr>
              <a:t>ideas</a:t>
            </a:r>
            <a:r>
              <a:rPr lang="en-US" altLang="zh-CN" i="1" dirty="0" smtClean="0">
                <a:solidFill>
                  <a:schemeClr val="bg1">
                    <a:lumMod val="65000"/>
                  </a:schemeClr>
                </a:solidFill>
                <a:effectLst>
                  <a:glow rad="228600">
                    <a:schemeClr val="accent1">
                      <a:satMod val="175000"/>
                      <a:alpha val="40000"/>
                    </a:schemeClr>
                  </a:glow>
                </a:effectLst>
              </a:rPr>
              <a:t> </a:t>
            </a:r>
            <a:r>
              <a:rPr lang="en-US" altLang="zh-CN" i="1" dirty="0">
                <a:solidFill>
                  <a:schemeClr val="bg1">
                    <a:lumMod val="65000"/>
                  </a:schemeClr>
                </a:solidFill>
              </a:rPr>
              <a:t>in </a:t>
            </a:r>
            <a:r>
              <a:rPr lang="en-US" altLang="zh-CN" b="1" i="1" dirty="0" smtClean="0">
                <a:solidFill>
                  <a:schemeClr val="bg1">
                    <a:lumMod val="65000"/>
                  </a:schemeClr>
                </a:solidFill>
                <a:effectLst>
                  <a:glow rad="228600">
                    <a:schemeClr val="accent6">
                      <a:satMod val="175000"/>
                      <a:alpha val="40000"/>
                    </a:schemeClr>
                  </a:glow>
                </a:effectLst>
              </a:rPr>
              <a:t>the </a:t>
            </a:r>
            <a:r>
              <a:rPr lang="en-US" altLang="zh-CN" b="1" i="1" dirty="0">
                <a:solidFill>
                  <a:schemeClr val="bg1">
                    <a:lumMod val="65000"/>
                  </a:schemeClr>
                </a:solidFill>
                <a:effectLst>
                  <a:glow rad="228600">
                    <a:schemeClr val="accent6">
                      <a:satMod val="175000"/>
                      <a:alpha val="40000"/>
                    </a:schemeClr>
                  </a:glow>
                </a:effectLst>
              </a:rPr>
              <a:t>transnational knowledge </a:t>
            </a:r>
            <a:r>
              <a:rPr lang="en-US" altLang="zh-CN" b="1" i="1" dirty="0" smtClean="0">
                <a:solidFill>
                  <a:schemeClr val="bg1">
                    <a:lumMod val="65000"/>
                  </a:schemeClr>
                </a:solidFill>
                <a:effectLst>
                  <a:glow rad="228600">
                    <a:schemeClr val="accent6">
                      <a:satMod val="175000"/>
                      <a:alpha val="40000"/>
                    </a:schemeClr>
                  </a:glow>
                </a:effectLst>
              </a:rPr>
              <a:t>landscape</a:t>
            </a:r>
            <a:r>
              <a:rPr lang="en-US" altLang="zh-CN" i="1" dirty="0" smtClean="0">
                <a:solidFill>
                  <a:schemeClr val="bg1">
                    <a:lumMod val="65000"/>
                  </a:schemeClr>
                </a:solidFill>
                <a:effectLst>
                  <a:glow rad="228600">
                    <a:schemeClr val="accent6">
                      <a:satMod val="175000"/>
                      <a:alpha val="40000"/>
                    </a:schemeClr>
                  </a:glow>
                </a:effectLst>
              </a:rPr>
              <a:t> </a:t>
            </a:r>
            <a:r>
              <a:rPr lang="en-US" altLang="zh-CN" i="1" dirty="0">
                <a:solidFill>
                  <a:schemeClr val="bg1">
                    <a:lumMod val="65000"/>
                  </a:schemeClr>
                </a:solidFill>
              </a:rPr>
              <a:t>[+ transcultural] and thereby contribute to the development of </a:t>
            </a:r>
            <a:r>
              <a:rPr lang="en-US" altLang="zh-CN" b="1" i="1" dirty="0" smtClean="0">
                <a:solidFill>
                  <a:schemeClr val="bg1">
                    <a:lumMod val="65000"/>
                  </a:schemeClr>
                </a:solidFill>
                <a:effectLst>
                  <a:glow rad="228600">
                    <a:srgbClr val="00FF00">
                      <a:alpha val="40000"/>
                    </a:srgbClr>
                  </a:glow>
                </a:effectLst>
              </a:rPr>
              <a:t>an </a:t>
            </a:r>
            <a:r>
              <a:rPr lang="en-US" altLang="zh-CN" b="1" i="1" dirty="0">
                <a:solidFill>
                  <a:schemeClr val="bg1">
                    <a:lumMod val="65000"/>
                  </a:schemeClr>
                </a:solidFill>
                <a:effectLst>
                  <a:glow rad="228600">
                    <a:srgbClr val="00FF00">
                      <a:alpha val="40000"/>
                    </a:srgbClr>
                  </a:glow>
                </a:effectLst>
              </a:rPr>
              <a:t>intercultural </a:t>
            </a:r>
            <a:r>
              <a:rPr lang="en-US" altLang="zh-CN" b="1" i="1" dirty="0" smtClean="0">
                <a:solidFill>
                  <a:schemeClr val="bg1">
                    <a:lumMod val="65000"/>
                  </a:schemeClr>
                </a:solidFill>
                <a:effectLst>
                  <a:glow rad="228600">
                    <a:srgbClr val="00FF00">
                      <a:alpha val="40000"/>
                    </a:srgbClr>
                  </a:glow>
                </a:effectLst>
              </a:rPr>
              <a:t>understanding</a:t>
            </a:r>
            <a:r>
              <a:rPr lang="en-US" altLang="zh-CN" i="1" dirty="0" smtClean="0">
                <a:solidFill>
                  <a:schemeClr val="bg1">
                    <a:lumMod val="65000"/>
                  </a:schemeClr>
                </a:solidFill>
                <a:effectLst>
                  <a:glow rad="228600">
                    <a:srgbClr val="00FF00">
                      <a:alpha val="40000"/>
                    </a:srgbClr>
                  </a:glow>
                </a:effectLst>
              </a:rPr>
              <a:t> </a:t>
            </a:r>
            <a:r>
              <a:rPr lang="en-US" altLang="zh-CN" i="1" dirty="0">
                <a:solidFill>
                  <a:schemeClr val="bg1">
                    <a:lumMod val="65000"/>
                  </a:schemeClr>
                </a:solidFill>
              </a:rPr>
              <a:t>of </a:t>
            </a:r>
            <a:r>
              <a:rPr lang="en-US" altLang="zh-CN" b="1" i="1" dirty="0" smtClean="0">
                <a:effectLst>
                  <a:glow rad="101600">
                    <a:srgbClr val="FFFF00">
                      <a:alpha val="60000"/>
                    </a:srgbClr>
                  </a:glow>
                </a:effectLst>
              </a:rPr>
              <a:t>knowledge-building </a:t>
            </a:r>
            <a:r>
              <a:rPr lang="en-US" altLang="zh-CN" b="1" i="1" dirty="0">
                <a:effectLst>
                  <a:glow rad="101600">
                    <a:srgbClr val="FFFF00">
                      <a:alpha val="60000"/>
                    </a:srgbClr>
                  </a:glow>
                </a:effectLst>
              </a:rPr>
              <a:t>and knowledge-work </a:t>
            </a:r>
            <a:r>
              <a:rPr lang="en-US" altLang="zh-CN" b="1" i="1" dirty="0" smtClean="0">
                <a:effectLst>
                  <a:glow rad="101600">
                    <a:srgbClr val="FFFF00">
                      <a:alpha val="60000"/>
                    </a:srgbClr>
                  </a:glow>
                </a:effectLst>
              </a:rPr>
              <a:t>processes </a:t>
            </a:r>
            <a:r>
              <a:rPr lang="en-US" altLang="zh-CN" i="1" dirty="0">
                <a:solidFill>
                  <a:schemeClr val="bg1">
                    <a:lumMod val="65000"/>
                  </a:schemeClr>
                </a:solidFill>
              </a:rPr>
              <a:t>in our shared world.</a:t>
            </a:r>
            <a:endParaRPr lang="zh-CN" altLang="en-US" i="1" dirty="0">
              <a:solidFill>
                <a:schemeClr val="bg1">
                  <a:lumMod val="65000"/>
                </a:schemeClr>
              </a:solidFill>
            </a:endParaRPr>
          </a:p>
        </p:txBody>
      </p:sp>
      <p:sp>
        <p:nvSpPr>
          <p:cNvPr id="8" name="TextBox 7"/>
          <p:cNvSpPr txBox="1"/>
          <p:nvPr/>
        </p:nvSpPr>
        <p:spPr>
          <a:xfrm>
            <a:off x="321613" y="2564904"/>
            <a:ext cx="5249394" cy="2677656"/>
          </a:xfrm>
          <a:prstGeom prst="rect">
            <a:avLst/>
          </a:prstGeom>
          <a:ln>
            <a:solidFill>
              <a:srgbClr val="FFFF00"/>
            </a:solidFill>
          </a:ln>
          <a:effectLst>
            <a:glow rad="228600">
              <a:srgbClr val="FFFF00">
                <a:alpha val="40000"/>
              </a:srgbClr>
            </a:glow>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CN" sz="2400" b="1" dirty="0" smtClean="0"/>
              <a:t>Noting how:</a:t>
            </a:r>
          </a:p>
          <a:p>
            <a:pPr marL="342900" indent="-342900">
              <a:buFont typeface="Arial" panose="020B0604020202020204" pitchFamily="34" charset="0"/>
              <a:buChar char="•"/>
            </a:pPr>
            <a:r>
              <a:rPr lang="en-US" altLang="zh-CN" sz="2400" b="1" dirty="0" smtClean="0"/>
              <a:t>understandings of Mindfulness have developed over time and distance, across languages and disciplines </a:t>
            </a:r>
            <a:r>
              <a:rPr lang="en-US" altLang="zh-CN" sz="2400" b="1" dirty="0" err="1" smtClean="0"/>
              <a:t>etc</a:t>
            </a:r>
            <a:r>
              <a:rPr lang="en-US" altLang="zh-CN" sz="2400" b="1" dirty="0" smtClean="0"/>
              <a:t>,</a:t>
            </a:r>
          </a:p>
          <a:p>
            <a:pPr marL="342900" indent="-342900">
              <a:buFont typeface="Arial" panose="020B0604020202020204" pitchFamily="34" charset="0"/>
              <a:buChar char="•"/>
            </a:pPr>
            <a:r>
              <a:rPr lang="en-US" altLang="zh-CN" sz="2400" b="1" dirty="0"/>
              <a:t>n</a:t>
            </a:r>
            <a:r>
              <a:rPr lang="en-US" altLang="zh-CN" sz="2400" b="1" dirty="0" smtClean="0"/>
              <a:t>ew understanding should be explicit about the earlier understandings (credentials)</a:t>
            </a:r>
            <a:endParaRPr lang="en-US" altLang="zh-CN" sz="2400" b="1" dirty="0" smtClean="0">
              <a:effectLst/>
            </a:endParaRPr>
          </a:p>
        </p:txBody>
      </p:sp>
      <p:sp>
        <p:nvSpPr>
          <p:cNvPr id="4" name="灯片编号占位符 3"/>
          <p:cNvSpPr>
            <a:spLocks noGrp="1"/>
          </p:cNvSpPr>
          <p:nvPr>
            <p:ph type="sldNum" sz="quarter" idx="12"/>
          </p:nvPr>
        </p:nvSpPr>
        <p:spPr/>
        <p:txBody>
          <a:bodyPr/>
          <a:lstStyle/>
          <a:p>
            <a:fld id="{17A0805F-E64A-44E6-B458-9DF0D6CFD64E}" type="slidenum">
              <a:rPr lang="zh-CN" altLang="en-US" smtClean="0"/>
              <a:t>26</a:t>
            </a:fld>
            <a:endParaRPr lang="zh-CN" altLang="en-US"/>
          </a:p>
        </p:txBody>
      </p:sp>
      <p:sp>
        <p:nvSpPr>
          <p:cNvPr id="6" name="标题 1"/>
          <p:cNvSpPr txBox="1">
            <a:spLocks/>
          </p:cNvSpPr>
          <p:nvPr/>
        </p:nvSpPr>
        <p:spPr>
          <a:xfrm>
            <a:off x="457200" y="274638"/>
            <a:ext cx="8507288"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smtClean="0"/>
              <a:t>Transcultural Knowledge Development </a:t>
            </a:r>
            <a:endParaRPr lang="zh-CN" altLang="en-US" b="1" dirty="0"/>
          </a:p>
        </p:txBody>
      </p:sp>
    </p:spTree>
    <p:extLst>
      <p:ext uri="{BB962C8B-B14F-4D97-AF65-F5344CB8AC3E}">
        <p14:creationId xmlns:p14="http://schemas.microsoft.com/office/powerpoint/2010/main" val="400423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507288" cy="1143000"/>
          </a:xfrm>
        </p:spPr>
        <p:txBody>
          <a:bodyPr>
            <a:normAutofit fontScale="90000"/>
          </a:bodyPr>
          <a:lstStyle/>
          <a:p>
            <a:r>
              <a:rPr lang="en-US" altLang="zh-CN" b="1" dirty="0" smtClean="0"/>
              <a:t>Transcultural Knowledge Development </a:t>
            </a:r>
            <a:endParaRPr lang="zh-CN" altLang="en-US" b="1" dirty="0"/>
          </a:p>
        </p:txBody>
      </p:sp>
      <p:sp>
        <p:nvSpPr>
          <p:cNvPr id="3" name="内容占位符 2"/>
          <p:cNvSpPr>
            <a:spLocks noGrp="1"/>
          </p:cNvSpPr>
          <p:nvPr>
            <p:ph idx="1"/>
          </p:nvPr>
        </p:nvSpPr>
        <p:spPr/>
        <p:txBody>
          <a:bodyPr/>
          <a:lstStyle/>
          <a:p>
            <a:pPr marL="0" indent="0">
              <a:buNone/>
            </a:pPr>
            <a:r>
              <a:rPr lang="en-US" altLang="zh-CN" i="1" dirty="0"/>
              <a:t>We do so to better understanding </a:t>
            </a:r>
            <a:r>
              <a:rPr lang="en-US" altLang="zh-CN" b="1" i="1" dirty="0" smtClean="0">
                <a:effectLst>
                  <a:glow rad="228600">
                    <a:schemeClr val="accent1">
                      <a:satMod val="175000"/>
                      <a:alpha val="40000"/>
                    </a:schemeClr>
                  </a:glow>
                </a:effectLst>
              </a:rPr>
              <a:t>the </a:t>
            </a:r>
            <a:r>
              <a:rPr lang="en-US" altLang="zh-CN" b="1" i="1" dirty="0">
                <a:effectLst>
                  <a:glow rad="228600">
                    <a:schemeClr val="accent1">
                      <a:satMod val="175000"/>
                      <a:alpha val="40000"/>
                    </a:schemeClr>
                  </a:glow>
                </a:effectLst>
              </a:rPr>
              <a:t>flows – dominant, counter and common – of </a:t>
            </a:r>
            <a:r>
              <a:rPr lang="en-US" altLang="zh-CN" b="1" i="1" dirty="0" smtClean="0">
                <a:effectLst>
                  <a:glow rad="228600">
                    <a:schemeClr val="accent1">
                      <a:satMod val="175000"/>
                      <a:alpha val="40000"/>
                    </a:schemeClr>
                  </a:glow>
                </a:effectLst>
              </a:rPr>
              <a:t>ideas</a:t>
            </a:r>
            <a:r>
              <a:rPr lang="en-US" altLang="zh-CN" i="1" dirty="0" smtClean="0">
                <a:effectLst>
                  <a:glow rad="228600">
                    <a:schemeClr val="accent1">
                      <a:satMod val="175000"/>
                      <a:alpha val="40000"/>
                    </a:schemeClr>
                  </a:glow>
                </a:effectLst>
              </a:rPr>
              <a:t> </a:t>
            </a:r>
            <a:r>
              <a:rPr lang="en-US" altLang="zh-CN" i="1" dirty="0"/>
              <a:t>in </a:t>
            </a:r>
            <a:r>
              <a:rPr lang="en-US" altLang="zh-CN" b="1" i="1" dirty="0" smtClean="0">
                <a:effectLst>
                  <a:glow rad="228600">
                    <a:schemeClr val="accent6">
                      <a:satMod val="175000"/>
                      <a:alpha val="40000"/>
                    </a:schemeClr>
                  </a:glow>
                </a:effectLst>
              </a:rPr>
              <a:t>the </a:t>
            </a:r>
            <a:r>
              <a:rPr lang="en-US" altLang="zh-CN" b="1" i="1" dirty="0">
                <a:effectLst>
                  <a:glow rad="228600">
                    <a:schemeClr val="accent6">
                      <a:satMod val="175000"/>
                      <a:alpha val="40000"/>
                    </a:schemeClr>
                  </a:glow>
                </a:effectLst>
              </a:rPr>
              <a:t>transnational knowledge </a:t>
            </a:r>
            <a:r>
              <a:rPr lang="en-US" altLang="zh-CN" b="1" i="1" dirty="0" smtClean="0">
                <a:effectLst>
                  <a:glow rad="228600">
                    <a:schemeClr val="accent6">
                      <a:satMod val="175000"/>
                      <a:alpha val="40000"/>
                    </a:schemeClr>
                  </a:glow>
                </a:effectLst>
              </a:rPr>
              <a:t>landscape</a:t>
            </a:r>
            <a:r>
              <a:rPr lang="en-US" altLang="zh-CN" i="1" dirty="0" smtClean="0">
                <a:effectLst>
                  <a:glow rad="228600">
                    <a:schemeClr val="accent6">
                      <a:satMod val="175000"/>
                      <a:alpha val="40000"/>
                    </a:schemeClr>
                  </a:glow>
                </a:effectLst>
              </a:rPr>
              <a:t> </a:t>
            </a:r>
            <a:r>
              <a:rPr lang="en-US" altLang="zh-CN" i="1" dirty="0"/>
              <a:t>[+ transcultural] and thereby contribute to the development of </a:t>
            </a:r>
            <a:r>
              <a:rPr lang="en-US" altLang="zh-CN" b="1" i="1" dirty="0" smtClean="0">
                <a:effectLst>
                  <a:glow rad="228600">
                    <a:srgbClr val="00FF00">
                      <a:alpha val="40000"/>
                    </a:srgbClr>
                  </a:glow>
                </a:effectLst>
              </a:rPr>
              <a:t>an </a:t>
            </a:r>
            <a:r>
              <a:rPr lang="en-US" altLang="zh-CN" b="1" i="1" dirty="0">
                <a:effectLst>
                  <a:glow rad="228600">
                    <a:srgbClr val="00FF00">
                      <a:alpha val="40000"/>
                    </a:srgbClr>
                  </a:glow>
                </a:effectLst>
              </a:rPr>
              <a:t>intercultural </a:t>
            </a:r>
            <a:r>
              <a:rPr lang="en-US" altLang="zh-CN" b="1" i="1" dirty="0" smtClean="0">
                <a:effectLst>
                  <a:glow rad="228600">
                    <a:srgbClr val="00FF00">
                      <a:alpha val="40000"/>
                    </a:srgbClr>
                  </a:glow>
                </a:effectLst>
              </a:rPr>
              <a:t>understanding</a:t>
            </a:r>
            <a:r>
              <a:rPr lang="en-US" altLang="zh-CN" i="1" dirty="0" smtClean="0">
                <a:effectLst>
                  <a:glow rad="228600">
                    <a:srgbClr val="00FF00">
                      <a:alpha val="40000"/>
                    </a:srgbClr>
                  </a:glow>
                </a:effectLst>
              </a:rPr>
              <a:t> </a:t>
            </a:r>
            <a:r>
              <a:rPr lang="en-US" altLang="zh-CN" i="1" dirty="0"/>
              <a:t>of </a:t>
            </a:r>
            <a:r>
              <a:rPr lang="en-US" altLang="zh-CN" b="1" i="1" dirty="0" smtClean="0">
                <a:effectLst>
                  <a:glow rad="101600">
                    <a:srgbClr val="FFFF00">
                      <a:alpha val="60000"/>
                    </a:srgbClr>
                  </a:glow>
                </a:effectLst>
              </a:rPr>
              <a:t>knowledge-building </a:t>
            </a:r>
            <a:r>
              <a:rPr lang="en-US" altLang="zh-CN" b="1" i="1" dirty="0">
                <a:effectLst>
                  <a:glow rad="101600">
                    <a:srgbClr val="FFFF00">
                      <a:alpha val="60000"/>
                    </a:srgbClr>
                  </a:glow>
                </a:effectLst>
              </a:rPr>
              <a:t>and knowledge-work </a:t>
            </a:r>
            <a:r>
              <a:rPr lang="en-US" altLang="zh-CN" b="1" i="1" dirty="0" smtClean="0">
                <a:effectLst>
                  <a:glow rad="101600">
                    <a:srgbClr val="FFFF00">
                      <a:alpha val="60000"/>
                    </a:srgbClr>
                  </a:glow>
                </a:effectLst>
              </a:rPr>
              <a:t>processes </a:t>
            </a:r>
            <a:r>
              <a:rPr lang="en-US" altLang="zh-CN" i="1" dirty="0"/>
              <a:t>in our shared world.</a:t>
            </a:r>
            <a:endParaRPr lang="zh-CN" altLang="en-US" i="1" dirty="0"/>
          </a:p>
        </p:txBody>
      </p:sp>
      <p:sp>
        <p:nvSpPr>
          <p:cNvPr id="4" name="灯片编号占位符 3"/>
          <p:cNvSpPr>
            <a:spLocks noGrp="1"/>
          </p:cNvSpPr>
          <p:nvPr>
            <p:ph type="sldNum" sz="quarter" idx="12"/>
          </p:nvPr>
        </p:nvSpPr>
        <p:spPr/>
        <p:txBody>
          <a:bodyPr/>
          <a:lstStyle/>
          <a:p>
            <a:fld id="{17A0805F-E64A-44E6-B458-9DF0D6CFD64E}" type="slidenum">
              <a:rPr lang="zh-CN" altLang="en-US" smtClean="0"/>
              <a:t>27</a:t>
            </a:fld>
            <a:endParaRPr lang="zh-CN" altLang="en-US"/>
          </a:p>
        </p:txBody>
      </p:sp>
    </p:spTree>
    <p:extLst>
      <p:ext uri="{BB962C8B-B14F-4D97-AF65-F5344CB8AC3E}">
        <p14:creationId xmlns:p14="http://schemas.microsoft.com/office/powerpoint/2010/main" val="6030467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282154"/>
          </a:xfrm>
        </p:spPr>
        <p:txBody>
          <a:bodyPr>
            <a:noAutofit/>
          </a:bodyPr>
          <a:lstStyle/>
          <a:p>
            <a:r>
              <a:rPr lang="en-US" altLang="zh-CN" sz="3200" b="1" dirty="0" smtClean="0"/>
              <a:t>Some Possible Ways of Understanding </a:t>
            </a:r>
            <a:br>
              <a:rPr lang="en-US" altLang="zh-CN" sz="3200" b="1" dirty="0" smtClean="0"/>
            </a:br>
            <a:r>
              <a:rPr lang="en-US" altLang="zh-CN" sz="3200" b="1" dirty="0" smtClean="0"/>
              <a:t>the Developing Knowledge Landscape </a:t>
            </a:r>
            <a:br>
              <a:rPr lang="en-US" altLang="zh-CN" sz="3200" b="1" dirty="0" smtClean="0"/>
            </a:br>
            <a:r>
              <a:rPr lang="en-US" altLang="zh-CN" sz="3200" b="1" dirty="0" smtClean="0"/>
              <a:t>in an Increasingly Interconnected World</a:t>
            </a:r>
            <a:endParaRPr lang="zh-CN" altLang="en-US" sz="3200" b="1" dirty="0"/>
          </a:p>
        </p:txBody>
      </p:sp>
      <p:sp>
        <p:nvSpPr>
          <p:cNvPr id="3" name="内容占位符 2"/>
          <p:cNvSpPr>
            <a:spLocks noGrp="1"/>
          </p:cNvSpPr>
          <p:nvPr>
            <p:ph idx="1"/>
          </p:nvPr>
        </p:nvSpPr>
        <p:spPr>
          <a:xfrm>
            <a:off x="467544" y="1844824"/>
            <a:ext cx="8229600" cy="4453955"/>
          </a:xfrm>
        </p:spPr>
        <p:txBody>
          <a:bodyPr>
            <a:normAutofit/>
          </a:bodyPr>
          <a:lstStyle/>
          <a:p>
            <a:r>
              <a:rPr lang="en-US" altLang="zh-CN" sz="2800" dirty="0" smtClean="0"/>
              <a:t>Chain of ideas</a:t>
            </a:r>
          </a:p>
          <a:p>
            <a:r>
              <a:rPr lang="en-US" altLang="zh-CN" sz="2800" dirty="0" smtClean="0"/>
              <a:t>Dialogue of ideas (intertextual, dialogic .. but issues of power?)</a:t>
            </a:r>
          </a:p>
          <a:p>
            <a:r>
              <a:rPr lang="en-US" altLang="zh-CN" sz="2800" dirty="0" smtClean="0"/>
              <a:t>Flows (dominant, counter, common ...)</a:t>
            </a:r>
          </a:p>
          <a:p>
            <a:r>
              <a:rPr lang="en-US" altLang="zh-CN" sz="2800" dirty="0" smtClean="0"/>
              <a:t>A process of unintentional ‘Chinese Whispers’</a:t>
            </a:r>
          </a:p>
          <a:p>
            <a:r>
              <a:rPr lang="en-US" altLang="zh-CN" sz="2800" dirty="0" smtClean="0"/>
              <a:t>Cultural Appropriation vs. Cultural Translation</a:t>
            </a:r>
          </a:p>
          <a:p>
            <a:r>
              <a:rPr lang="en-US" altLang="zh-CN" sz="2800" dirty="0" smtClean="0"/>
              <a:t>Transfer of Learning</a:t>
            </a:r>
          </a:p>
          <a:p>
            <a:endParaRPr lang="en-US" altLang="zh-CN" sz="2400" dirty="0"/>
          </a:p>
          <a:p>
            <a:pPr marL="0" indent="0">
              <a:buNone/>
            </a:pPr>
            <a:endParaRPr lang="zh-CN" altLang="en-US" sz="2400" dirty="0"/>
          </a:p>
        </p:txBody>
      </p:sp>
      <p:sp>
        <p:nvSpPr>
          <p:cNvPr id="4" name="灯片编号占位符 3"/>
          <p:cNvSpPr>
            <a:spLocks noGrp="1"/>
          </p:cNvSpPr>
          <p:nvPr>
            <p:ph type="sldNum" sz="quarter" idx="12"/>
          </p:nvPr>
        </p:nvSpPr>
        <p:spPr/>
        <p:txBody>
          <a:bodyPr/>
          <a:lstStyle/>
          <a:p>
            <a:fld id="{17A0805F-E64A-44E6-B458-9DF0D6CFD64E}" type="slidenum">
              <a:rPr lang="zh-CN" altLang="en-US" smtClean="0"/>
              <a:t>28</a:t>
            </a:fld>
            <a:endParaRPr lang="zh-CN" altLang="en-US"/>
          </a:p>
        </p:txBody>
      </p:sp>
    </p:spTree>
    <p:extLst>
      <p:ext uri="{BB962C8B-B14F-4D97-AF65-F5344CB8AC3E}">
        <p14:creationId xmlns:p14="http://schemas.microsoft.com/office/powerpoint/2010/main" val="421868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7500" lnSpcReduction="20000"/>
          </a:bodyPr>
          <a:lstStyle/>
          <a:p>
            <a:r>
              <a:rPr lang="en-US" altLang="zh-CN" dirty="0" err="1"/>
              <a:t>Gudykunst</a:t>
            </a:r>
            <a:r>
              <a:rPr lang="en-US" altLang="zh-CN" dirty="0"/>
              <a:t>, W. (1995). Anxiety/uncertainty management theory. </a:t>
            </a:r>
            <a:r>
              <a:rPr lang="en-US" altLang="zh-CN" i="1" dirty="0"/>
              <a:t>Intercultural communication theory</a:t>
            </a:r>
            <a:r>
              <a:rPr lang="en-US" altLang="zh-CN" dirty="0"/>
              <a:t>, 8-58</a:t>
            </a:r>
            <a:r>
              <a:rPr lang="en-US" altLang="zh-CN" dirty="0" smtClean="0"/>
              <a:t>.</a:t>
            </a:r>
          </a:p>
          <a:p>
            <a:r>
              <a:rPr lang="en-GB" altLang="zh-CN" dirty="0" smtClean="0"/>
              <a:t>Langer</a:t>
            </a:r>
            <a:r>
              <a:rPr lang="en-GB" altLang="zh-CN" dirty="0"/>
              <a:t>, E., (2000). Mindful learning. Current Directions in Psychological Science. 9(6), pp.220–223.</a:t>
            </a:r>
            <a:endParaRPr lang="zh-CN" altLang="zh-CN" dirty="0"/>
          </a:p>
          <a:p>
            <a:r>
              <a:rPr lang="en-GB" altLang="zh-CN" dirty="0"/>
              <a:t>Langer, E., (2010). A mindful education. Educational Psychologist. 28(1), 43-50</a:t>
            </a:r>
            <a:endParaRPr lang="zh-CN" altLang="zh-CN" dirty="0"/>
          </a:p>
          <a:p>
            <a:r>
              <a:rPr lang="en-GB" altLang="zh-CN" dirty="0"/>
              <a:t>Langer, E., (2013). The Mindful Mind. The Power of Mindful Learning. The American Journal of Psychology. 110 (2): 309–314.</a:t>
            </a:r>
            <a:endParaRPr lang="zh-CN" altLang="zh-CN" dirty="0"/>
          </a:p>
          <a:p>
            <a:r>
              <a:rPr lang="en-GB" altLang="zh-CN" dirty="0" smtClean="0"/>
              <a:t>Thomas</a:t>
            </a:r>
            <a:r>
              <a:rPr lang="en-GB" altLang="zh-CN" dirty="0"/>
              <a:t>, D. C. (2006). Domain and Development of Cultural Intelligence The Importance of Mindfulness. Group &amp; Organization Management, 31(1), 78-99.</a:t>
            </a:r>
            <a:endParaRPr lang="zh-CN" altLang="zh-CN" dirty="0"/>
          </a:p>
          <a:p>
            <a:r>
              <a:rPr lang="en-GB" altLang="zh-CN" dirty="0" smtClean="0"/>
              <a:t>Ting-Toomey</a:t>
            </a:r>
            <a:r>
              <a:rPr lang="en-GB" altLang="zh-CN" dirty="0"/>
              <a:t>, S. &amp; </a:t>
            </a:r>
            <a:r>
              <a:rPr lang="en-GB" altLang="zh-CN" dirty="0" err="1"/>
              <a:t>Kurogi</a:t>
            </a:r>
            <a:r>
              <a:rPr lang="en-GB" altLang="zh-CN" dirty="0"/>
              <a:t>, A., (1998). </a:t>
            </a:r>
            <a:r>
              <a:rPr lang="en-GB" altLang="zh-CN" dirty="0" err="1"/>
              <a:t>Facework</a:t>
            </a:r>
            <a:r>
              <a:rPr lang="en-GB" altLang="zh-CN" dirty="0"/>
              <a:t> competence in intercultural conflict: An updated face-negotiation theory. International Journal of Intercultural Relations, 22, 187–225.</a:t>
            </a:r>
            <a:endParaRPr lang="zh-CN" altLang="zh-CN" dirty="0"/>
          </a:p>
          <a:p>
            <a:r>
              <a:rPr lang="en-US" dirty="0" err="1" smtClean="0"/>
              <a:t>Khoury</a:t>
            </a:r>
            <a:r>
              <a:rPr lang="en-US" dirty="0"/>
              <a:t>, B., </a:t>
            </a:r>
            <a:r>
              <a:rPr lang="en-US" dirty="0" err="1"/>
              <a:t>Lecomte</a:t>
            </a:r>
            <a:r>
              <a:rPr lang="en-US" dirty="0"/>
              <a:t>, T., Fortin, G., Masse, M., </a:t>
            </a:r>
            <a:r>
              <a:rPr lang="en-US" dirty="0" err="1"/>
              <a:t>Therien</a:t>
            </a:r>
            <a:r>
              <a:rPr lang="en-US" dirty="0"/>
              <a:t>, P., Bouchard, V., ... &amp; Hofmann, S. G. (2013). Mindfulness-based therapy: A comprehensive meta-analysis. </a:t>
            </a:r>
            <a:r>
              <a:rPr lang="en-US" i="1" dirty="0"/>
              <a:t>Clinical Psychology Review</a:t>
            </a:r>
            <a:r>
              <a:rPr lang="en-US" dirty="0"/>
              <a:t>, </a:t>
            </a:r>
            <a:r>
              <a:rPr lang="en-US" i="1" dirty="0"/>
              <a:t>33</a:t>
            </a:r>
            <a:r>
              <a:rPr lang="en-US" dirty="0"/>
              <a:t>(6), 763-771</a:t>
            </a:r>
            <a:r>
              <a:rPr lang="en-US" dirty="0" smtClean="0"/>
              <a:t>.</a:t>
            </a:r>
          </a:p>
          <a:p>
            <a:r>
              <a:rPr lang="en-US" dirty="0"/>
              <a:t>Piet, J., &amp; </a:t>
            </a:r>
            <a:r>
              <a:rPr lang="en-US" dirty="0" err="1"/>
              <a:t>Hougaard</a:t>
            </a:r>
            <a:r>
              <a:rPr lang="en-US" dirty="0"/>
              <a:t>, E. (2011). The effect of mindfulness-based cognitive therapy for prevention of relapse in recurrent major depressive disorder: a systematic review and meta-analysis. </a:t>
            </a:r>
            <a:r>
              <a:rPr lang="en-US" i="1" dirty="0"/>
              <a:t>Clinical psychology review</a:t>
            </a:r>
            <a:r>
              <a:rPr lang="en-US" dirty="0"/>
              <a:t>, </a:t>
            </a:r>
            <a:r>
              <a:rPr lang="en-US" i="1" dirty="0"/>
              <a:t>31</a:t>
            </a:r>
            <a:r>
              <a:rPr lang="en-US" dirty="0"/>
              <a:t>(6), 1032-1040</a:t>
            </a:r>
            <a:r>
              <a:rPr lang="en-US" dirty="0" smtClean="0"/>
              <a:t>.</a:t>
            </a:r>
          </a:p>
          <a:p>
            <a:r>
              <a:rPr lang="en-US" dirty="0"/>
              <a:t>White, R., Jain, S., &amp; </a:t>
            </a:r>
            <a:r>
              <a:rPr lang="en-US" dirty="0" err="1"/>
              <a:t>Giurgi-Oncu</a:t>
            </a:r>
            <a:r>
              <a:rPr lang="en-US" dirty="0"/>
              <a:t>, C. (2014). </a:t>
            </a:r>
            <a:r>
              <a:rPr lang="en-US" dirty="0" err="1"/>
              <a:t>Counterflows</a:t>
            </a:r>
            <a:r>
              <a:rPr lang="en-US" dirty="0"/>
              <a:t> for mental well-being: What high-income countries can learn from Low and middle-income countries. </a:t>
            </a:r>
            <a:r>
              <a:rPr lang="en-US" i="1" dirty="0"/>
              <a:t>International Review of Psychiatry</a:t>
            </a:r>
            <a:r>
              <a:rPr lang="en-US" dirty="0"/>
              <a:t>, </a:t>
            </a:r>
            <a:r>
              <a:rPr lang="en-US" i="1" dirty="0"/>
              <a:t>26</a:t>
            </a:r>
            <a:r>
              <a:rPr lang="en-US" dirty="0"/>
              <a:t>(5), 602-606.</a:t>
            </a:r>
            <a:endParaRPr lang="en-US" dirty="0" smtClean="0"/>
          </a:p>
          <a:p>
            <a:endParaRPr lang="en-US" dirty="0"/>
          </a:p>
        </p:txBody>
      </p:sp>
      <p:sp>
        <p:nvSpPr>
          <p:cNvPr id="4" name="灯片编号占位符 3"/>
          <p:cNvSpPr>
            <a:spLocks noGrp="1"/>
          </p:cNvSpPr>
          <p:nvPr>
            <p:ph type="sldNum" sz="quarter" idx="12"/>
          </p:nvPr>
        </p:nvSpPr>
        <p:spPr/>
        <p:txBody>
          <a:bodyPr/>
          <a:lstStyle/>
          <a:p>
            <a:fld id="{17A0805F-E64A-44E6-B458-9DF0D6CFD64E}" type="slidenum">
              <a:rPr lang="zh-CN" altLang="en-US" smtClean="0"/>
              <a:t>29</a:t>
            </a:fld>
            <a:endParaRPr lang="zh-CN" altLang="en-US"/>
          </a:p>
        </p:txBody>
      </p:sp>
    </p:spTree>
    <p:extLst>
      <p:ext uri="{BB962C8B-B14F-4D97-AF65-F5344CB8AC3E}">
        <p14:creationId xmlns:p14="http://schemas.microsoft.com/office/powerpoint/2010/main" val="1438904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Content</a:t>
            </a:r>
            <a:endParaRPr lang="zh-CN" altLang="en-US" b="1" dirty="0"/>
          </a:p>
        </p:txBody>
      </p:sp>
      <p:sp>
        <p:nvSpPr>
          <p:cNvPr id="3" name="内容占位符 2"/>
          <p:cNvSpPr>
            <a:spLocks noGrp="1"/>
          </p:cNvSpPr>
          <p:nvPr>
            <p:ph idx="1"/>
          </p:nvPr>
        </p:nvSpPr>
        <p:spPr>
          <a:xfrm>
            <a:off x="457200" y="1340768"/>
            <a:ext cx="8229600" cy="4785395"/>
          </a:xfrm>
        </p:spPr>
        <p:txBody>
          <a:bodyPr>
            <a:normAutofit lnSpcReduction="10000"/>
          </a:bodyPr>
          <a:lstStyle/>
          <a:p>
            <a:r>
              <a:rPr lang="en-US" altLang="zh-CN" dirty="0" smtClean="0"/>
              <a:t>Mindfulness in the </a:t>
            </a:r>
            <a:r>
              <a:rPr lang="en-US" altLang="zh-CN" b="1" dirty="0" smtClean="0"/>
              <a:t>Orient</a:t>
            </a:r>
          </a:p>
          <a:p>
            <a:r>
              <a:rPr lang="en-US" altLang="zh-CN" dirty="0" smtClean="0"/>
              <a:t>Mindfulness in </a:t>
            </a:r>
            <a:r>
              <a:rPr lang="en-US" altLang="zh-CN" b="1" dirty="0" smtClean="0"/>
              <a:t>Psychotherapy</a:t>
            </a:r>
          </a:p>
          <a:p>
            <a:r>
              <a:rPr lang="en-US" altLang="zh-CN" dirty="0" smtClean="0"/>
              <a:t>Mindfulness in </a:t>
            </a:r>
            <a:r>
              <a:rPr lang="en-US" altLang="zh-CN" b="1" dirty="0" smtClean="0"/>
              <a:t>Intercultural Communication</a:t>
            </a:r>
          </a:p>
          <a:p>
            <a:pPr marL="0" indent="0">
              <a:buNone/>
            </a:pPr>
            <a:endParaRPr lang="en-US" altLang="zh-CN" dirty="0" smtClean="0"/>
          </a:p>
          <a:p>
            <a:r>
              <a:rPr lang="en-US" altLang="zh-CN" dirty="0" smtClean="0"/>
              <a:t>Discussion:</a:t>
            </a:r>
          </a:p>
          <a:p>
            <a:pPr marL="363538" indent="0" algn="ctr">
              <a:buNone/>
            </a:pPr>
            <a:r>
              <a:rPr lang="en-US" altLang="zh-CN" b="1" i="1" dirty="0" smtClean="0"/>
              <a:t>mindfulness</a:t>
            </a:r>
            <a:r>
              <a:rPr lang="en-US" altLang="zh-CN" dirty="0" smtClean="0"/>
              <a:t> as a case through which to explore an </a:t>
            </a:r>
            <a:r>
              <a:rPr lang="en-US" altLang="zh-CN" b="1" i="1" dirty="0" smtClean="0">
                <a:solidFill>
                  <a:srgbClr val="FF0000"/>
                </a:solidFill>
              </a:rPr>
              <a:t>intercultural perspective</a:t>
            </a:r>
            <a:r>
              <a:rPr lang="en-US" altLang="zh-CN" b="1" i="1" dirty="0" smtClean="0"/>
              <a:t> </a:t>
            </a:r>
            <a:r>
              <a:rPr lang="en-US" altLang="zh-CN" dirty="0" smtClean="0"/>
              <a:t>on ‘</a:t>
            </a:r>
            <a:r>
              <a:rPr lang="en-US" altLang="zh-CN" b="1" dirty="0" smtClean="0"/>
              <a:t>knowledge-work</a:t>
            </a:r>
            <a:r>
              <a:rPr lang="en-US" altLang="zh-CN" dirty="0" smtClean="0"/>
              <a:t>’ and ‘</a:t>
            </a:r>
            <a:r>
              <a:rPr lang="en-US" altLang="zh-CN" b="1" dirty="0" smtClean="0"/>
              <a:t>transcultural development of ideas</a:t>
            </a:r>
            <a:r>
              <a:rPr lang="en-US" altLang="zh-CN" dirty="0" smtClean="0"/>
              <a:t>’</a:t>
            </a:r>
            <a:endParaRPr lang="zh-CN" altLang="en-US" dirty="0"/>
          </a:p>
        </p:txBody>
      </p:sp>
      <p:sp>
        <p:nvSpPr>
          <p:cNvPr id="4" name="灯片编号占位符 3"/>
          <p:cNvSpPr>
            <a:spLocks noGrp="1"/>
          </p:cNvSpPr>
          <p:nvPr>
            <p:ph type="sldNum" sz="quarter" idx="12"/>
          </p:nvPr>
        </p:nvSpPr>
        <p:spPr/>
        <p:txBody>
          <a:bodyPr/>
          <a:lstStyle/>
          <a:p>
            <a:fld id="{17A0805F-E64A-44E6-B458-9DF0D6CFD64E}" type="slidenum">
              <a:rPr lang="zh-CN" altLang="en-US" smtClean="0"/>
              <a:t>3</a:t>
            </a:fld>
            <a:endParaRPr lang="zh-CN" altLang="en-US"/>
          </a:p>
        </p:txBody>
      </p:sp>
    </p:spTree>
    <p:extLst>
      <p:ext uri="{BB962C8B-B14F-4D97-AF65-F5344CB8AC3E}">
        <p14:creationId xmlns:p14="http://schemas.microsoft.com/office/powerpoint/2010/main" val="3744419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buddhisttemple.ca/sites/default/files/images/timeline2.gif"/>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colorTemperature colorTemp="4700"/>
                    </a14:imgEffect>
                    <a14:imgEffect>
                      <a14:saturation sat="400000"/>
                    </a14:imgEffect>
                    <a14:imgEffect>
                      <a14:brightnessContrast bright="20000"/>
                    </a14:imgEffect>
                  </a14:imgLayer>
                </a14:imgProps>
              </a:ext>
              <a:ext uri="{28A0092B-C50C-407E-A947-70E740481C1C}">
                <a14:useLocalDpi xmlns:a14="http://schemas.microsoft.com/office/drawing/2010/main" val="0"/>
              </a:ext>
            </a:extLst>
          </a:blip>
          <a:srcRect l="1693" t="5414" r="1930" b="3841"/>
          <a:stretch/>
        </p:blipFill>
        <p:spPr bwMode="auto">
          <a:xfrm>
            <a:off x="4644007" y="4452317"/>
            <a:ext cx="4386783" cy="232233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611560" y="274638"/>
            <a:ext cx="7848872" cy="922114"/>
          </a:xfrm>
        </p:spPr>
        <p:txBody>
          <a:bodyPr>
            <a:normAutofit/>
          </a:bodyPr>
          <a:lstStyle/>
          <a:p>
            <a:r>
              <a:rPr lang="en-US" altLang="zh-CN" b="1" dirty="0" smtClean="0"/>
              <a:t>Mindfulness in the Orient</a:t>
            </a:r>
            <a:endParaRPr lang="zh-CN" altLang="en-US" b="1" dirty="0"/>
          </a:p>
        </p:txBody>
      </p:sp>
      <p:sp>
        <p:nvSpPr>
          <p:cNvPr id="3" name="内容占位符 2"/>
          <p:cNvSpPr>
            <a:spLocks noGrp="1"/>
          </p:cNvSpPr>
          <p:nvPr>
            <p:ph idx="1"/>
          </p:nvPr>
        </p:nvSpPr>
        <p:spPr>
          <a:xfrm>
            <a:off x="251520" y="1196752"/>
            <a:ext cx="4680520" cy="5661248"/>
          </a:xfrm>
        </p:spPr>
        <p:txBody>
          <a:bodyPr>
            <a:normAutofit fontScale="85000" lnSpcReduction="10000"/>
          </a:bodyPr>
          <a:lstStyle/>
          <a:p>
            <a:r>
              <a:rPr lang="en-GB" sz="3000" b="1" dirty="0" smtClean="0"/>
              <a:t>The Origin of Mindfulness:</a:t>
            </a:r>
          </a:p>
          <a:p>
            <a:pPr>
              <a:buFontTx/>
              <a:buChar char="-"/>
            </a:pPr>
            <a:r>
              <a:rPr lang="en-GB" sz="2600" dirty="0" smtClean="0"/>
              <a:t>Indian Buddhism (2600 years ago)</a:t>
            </a:r>
          </a:p>
          <a:p>
            <a:pPr>
              <a:buFontTx/>
              <a:buChar char="-"/>
            </a:pPr>
            <a:r>
              <a:rPr lang="en-US" altLang="zh-CN" sz="2600" dirty="0" smtClean="0"/>
              <a:t>‘Sati’: ‘</a:t>
            </a:r>
            <a:r>
              <a:rPr lang="en-GB" altLang="zh-CN" sz="2600" dirty="0"/>
              <a:t>memory</a:t>
            </a:r>
            <a:r>
              <a:rPr lang="en-GB" altLang="zh-CN" sz="2600" dirty="0" smtClean="0"/>
              <a:t>’ - </a:t>
            </a:r>
            <a:r>
              <a:rPr lang="en-GB" altLang="zh-CN" sz="2600" dirty="0"/>
              <a:t>the constant presence of mind, meaning ‘remember to be aware </a:t>
            </a:r>
            <a:r>
              <a:rPr lang="en-GB" altLang="zh-CN" sz="2600" dirty="0" smtClean="0"/>
              <a:t>of</a:t>
            </a:r>
            <a:r>
              <a:rPr lang="en-US" altLang="zh-CN" sz="2600" dirty="0" smtClean="0"/>
              <a:t>’</a:t>
            </a:r>
          </a:p>
          <a:p>
            <a:pPr marL="0" indent="0">
              <a:buNone/>
            </a:pPr>
            <a:endParaRPr lang="en-US" sz="3500" dirty="0"/>
          </a:p>
          <a:p>
            <a:r>
              <a:rPr lang="en-US" altLang="zh-CN" sz="3000" b="1" dirty="0" smtClean="0"/>
              <a:t>4 Dimensions of Teachings</a:t>
            </a:r>
          </a:p>
          <a:p>
            <a:pPr marL="0" indent="0">
              <a:buNone/>
            </a:pPr>
            <a:endParaRPr lang="en-US" altLang="zh-CN" sz="2800" dirty="0" smtClean="0"/>
          </a:p>
          <a:p>
            <a:r>
              <a:rPr lang="en-US" altLang="zh-CN" sz="3000" b="1" dirty="0" smtClean="0"/>
              <a:t>Spreading</a:t>
            </a:r>
            <a:r>
              <a:rPr lang="en-US" altLang="zh-CN" sz="3000" dirty="0" smtClean="0"/>
              <a:t> </a:t>
            </a:r>
            <a:r>
              <a:rPr lang="en-US" altLang="zh-CN" sz="2800" dirty="0" smtClean="0"/>
              <a:t>(1</a:t>
            </a:r>
            <a:r>
              <a:rPr lang="en-US" altLang="zh-CN" sz="2800" baseline="30000" dirty="0" smtClean="0"/>
              <a:t>st</a:t>
            </a:r>
            <a:r>
              <a:rPr lang="en-US" altLang="zh-CN" sz="2800" dirty="0" smtClean="0"/>
              <a:t> Century): </a:t>
            </a:r>
          </a:p>
          <a:p>
            <a:pPr marL="274638" indent="0">
              <a:buNone/>
            </a:pPr>
            <a:r>
              <a:rPr lang="en-US" altLang="zh-CN" sz="2600" dirty="0" smtClean="0"/>
              <a:t>S.E. Asia: e.g. Thailand: </a:t>
            </a:r>
            <a:r>
              <a:rPr lang="th-TH" altLang="zh-CN" sz="3000" b="1" dirty="0" smtClean="0"/>
              <a:t>สติ</a:t>
            </a:r>
            <a:r>
              <a:rPr lang="en-US" altLang="zh-CN" sz="3000" b="1" dirty="0" smtClean="0"/>
              <a:t> </a:t>
            </a:r>
            <a:r>
              <a:rPr lang="en-US" altLang="zh-CN" sz="1900" dirty="0" smtClean="0"/>
              <a:t>(</a:t>
            </a:r>
            <a:r>
              <a:rPr lang="en-US" altLang="zh-CN" sz="1900" dirty="0" err="1" smtClean="0"/>
              <a:t>sa</a:t>
            </a:r>
            <a:r>
              <a:rPr lang="en-US" altLang="zh-CN" sz="1900" baseline="30000" dirty="0" err="1" smtClean="0"/>
              <a:t>L</a:t>
            </a:r>
            <a:r>
              <a:rPr lang="en-US" altLang="zh-CN" sz="1900" dirty="0" smtClean="0"/>
              <a:t> </a:t>
            </a:r>
            <a:r>
              <a:rPr lang="en-US" altLang="zh-CN" sz="1900" dirty="0" err="1" smtClean="0"/>
              <a:t>dti</a:t>
            </a:r>
            <a:r>
              <a:rPr lang="en-US" altLang="zh-CN" sz="1900" baseline="30000" dirty="0" err="1" smtClean="0"/>
              <a:t>L</a:t>
            </a:r>
            <a:r>
              <a:rPr lang="en-US" altLang="zh-CN" sz="1800" dirty="0" smtClean="0"/>
              <a:t>)</a:t>
            </a:r>
            <a:endParaRPr lang="en-US" altLang="zh-CN" sz="1700" dirty="0" smtClean="0"/>
          </a:p>
          <a:p>
            <a:pPr marL="274638" indent="0">
              <a:buNone/>
            </a:pPr>
            <a:r>
              <a:rPr lang="en-US" altLang="zh-CN" sz="2600" dirty="0" smtClean="0"/>
              <a:t>China: </a:t>
            </a:r>
            <a:r>
              <a:rPr lang="zh-CN" altLang="en-US" sz="2600" dirty="0" smtClean="0"/>
              <a:t>念 </a:t>
            </a:r>
            <a:r>
              <a:rPr lang="en-US" altLang="zh-CN" sz="2600" dirty="0"/>
              <a:t>(</a:t>
            </a:r>
            <a:r>
              <a:rPr lang="en-US" altLang="zh-CN" sz="2600" dirty="0" err="1"/>
              <a:t>niàn</a:t>
            </a:r>
            <a:r>
              <a:rPr lang="en-US" altLang="zh-CN" sz="2600" dirty="0"/>
              <a:t>)</a:t>
            </a:r>
          </a:p>
          <a:p>
            <a:pPr marL="274638" indent="0">
              <a:buNone/>
            </a:pPr>
            <a:r>
              <a:rPr lang="en-US" altLang="zh-CN" sz="2600" dirty="0"/>
              <a:t>Vietnam (</a:t>
            </a:r>
            <a:r>
              <a:rPr lang="en-US" altLang="zh-CN" sz="2600" dirty="0" err="1"/>
              <a:t>niệm</a:t>
            </a:r>
            <a:r>
              <a:rPr lang="en-US" altLang="zh-CN" sz="2600" dirty="0"/>
              <a:t>)</a:t>
            </a:r>
          </a:p>
          <a:p>
            <a:pPr marL="274638" indent="0">
              <a:buNone/>
            </a:pPr>
            <a:r>
              <a:rPr lang="en-US" altLang="zh-CN" sz="2600" dirty="0" smtClean="0"/>
              <a:t>Korea: </a:t>
            </a:r>
            <a:r>
              <a:rPr lang="zh-CN" altLang="en-US" sz="2600" dirty="0" smtClean="0"/>
              <a:t>念</a:t>
            </a:r>
            <a:r>
              <a:rPr lang="en-US" altLang="zh-CN" sz="2600" dirty="0" smtClean="0"/>
              <a:t>/</a:t>
            </a:r>
            <a:r>
              <a:rPr lang="ko-KR" altLang="en-US" sz="2600" dirty="0" smtClean="0"/>
              <a:t>염</a:t>
            </a:r>
            <a:r>
              <a:rPr lang="en-US" altLang="ko-KR" sz="2600" dirty="0"/>
              <a:t> </a:t>
            </a:r>
            <a:r>
              <a:rPr lang="en-US" altLang="ko-KR" sz="2600" dirty="0" smtClean="0"/>
              <a:t>(</a:t>
            </a:r>
            <a:r>
              <a:rPr lang="en-US" altLang="zh-CN" sz="2600" dirty="0" err="1"/>
              <a:t>nyem</a:t>
            </a:r>
            <a:r>
              <a:rPr lang="en-US" altLang="ko-KR" sz="2600" dirty="0" smtClean="0"/>
              <a:t>)</a:t>
            </a:r>
            <a:endParaRPr lang="en-US" altLang="zh-CN" sz="2600" dirty="0" smtClean="0"/>
          </a:p>
          <a:p>
            <a:pPr marL="274638" indent="0">
              <a:buNone/>
            </a:pPr>
            <a:r>
              <a:rPr lang="en-US" altLang="zh-CN" sz="2600" dirty="0" smtClean="0"/>
              <a:t>Japan: </a:t>
            </a:r>
            <a:r>
              <a:rPr lang="zh-CN" altLang="en-US" sz="2600" dirty="0" smtClean="0"/>
              <a:t>念 </a:t>
            </a:r>
            <a:r>
              <a:rPr lang="en-US" altLang="zh-CN" sz="2600" dirty="0" smtClean="0"/>
              <a:t>(</a:t>
            </a:r>
            <a:r>
              <a:rPr lang="en-US" altLang="zh-CN" sz="2600" dirty="0" err="1"/>
              <a:t>nen</a:t>
            </a:r>
            <a:r>
              <a:rPr lang="en-US" altLang="zh-CN" sz="2600" dirty="0" smtClean="0"/>
              <a:t>)</a:t>
            </a:r>
          </a:p>
          <a:p>
            <a:pPr marL="274638" indent="-274638"/>
            <a:endParaRPr lang="en-US" altLang="zh-CN" sz="2800" dirty="0" smtClean="0"/>
          </a:p>
          <a:p>
            <a:pPr marL="274638" indent="0">
              <a:buNone/>
            </a:pPr>
            <a:endParaRPr lang="en-US" altLang="zh-CN" sz="2800" dirty="0" smtClean="0"/>
          </a:p>
          <a:p>
            <a:endParaRPr lang="zh-CN" altLang="en-US" sz="2800" dirty="0"/>
          </a:p>
        </p:txBody>
      </p:sp>
      <p:graphicFrame>
        <p:nvGraphicFramePr>
          <p:cNvPr id="4" name="Diagram 3"/>
          <p:cNvGraphicFramePr/>
          <p:nvPr>
            <p:extLst>
              <p:ext uri="{D42A27DB-BD31-4B8C-83A1-F6EECF244321}">
                <p14:modId xmlns:p14="http://schemas.microsoft.com/office/powerpoint/2010/main" val="1676324428"/>
              </p:ext>
            </p:extLst>
          </p:nvPr>
        </p:nvGraphicFramePr>
        <p:xfrm>
          <a:off x="4211960" y="1052736"/>
          <a:ext cx="5616624" cy="31683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灯片编号占位符 4"/>
          <p:cNvSpPr>
            <a:spLocks noGrp="1"/>
          </p:cNvSpPr>
          <p:nvPr>
            <p:ph type="sldNum" sz="quarter" idx="12"/>
          </p:nvPr>
        </p:nvSpPr>
        <p:spPr/>
        <p:txBody>
          <a:bodyPr/>
          <a:lstStyle/>
          <a:p>
            <a:fld id="{17A0805F-E64A-44E6-B458-9DF0D6CFD64E}" type="slidenum">
              <a:rPr lang="zh-CN" altLang="en-US" smtClean="0"/>
              <a:t>4</a:t>
            </a:fld>
            <a:endParaRPr lang="zh-CN" altLang="en-US"/>
          </a:p>
        </p:txBody>
      </p:sp>
    </p:spTree>
    <p:extLst>
      <p:ext uri="{BB962C8B-B14F-4D97-AF65-F5344CB8AC3E}">
        <p14:creationId xmlns:p14="http://schemas.microsoft.com/office/powerpoint/2010/main" val="79312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8" end="8"/>
                                            </p:txEl>
                                          </p:spTgt>
                                        </p:tgtEl>
                                        <p:attrNameLst>
                                          <p:attrName>style.color</p:attrName>
                                        </p:attrNameLst>
                                      </p:cBhvr>
                                      <p:to>
                                        <a:srgbClr val="FF0000"/>
                                      </p:to>
                                    </p:animClr>
                                    <p:animClr clrSpc="rgb" dir="cw">
                                      <p:cBhvr>
                                        <p:cTn id="7" dur="500" fill="hold"/>
                                        <p:tgtEl>
                                          <p:spTgt spid="3">
                                            <p:txEl>
                                              <p:pRg st="8" end="8"/>
                                            </p:txEl>
                                          </p:spTgt>
                                        </p:tgtEl>
                                        <p:attrNameLst>
                                          <p:attrName>fillcolor</p:attrName>
                                        </p:attrNameLst>
                                      </p:cBhvr>
                                      <p:to>
                                        <a:srgbClr val="FF0000"/>
                                      </p:to>
                                    </p:animClr>
                                    <p:set>
                                      <p:cBhvr>
                                        <p:cTn id="8" dur="500" fill="hold"/>
                                        <p:tgtEl>
                                          <p:spTgt spid="3">
                                            <p:txEl>
                                              <p:pRg st="8" end="8"/>
                                            </p:txEl>
                                          </p:spTgt>
                                        </p:tgtEl>
                                        <p:attrNameLst>
                                          <p:attrName>fill.type</p:attrName>
                                        </p:attrNameLst>
                                      </p:cBhvr>
                                      <p:to>
                                        <p:strVal val="solid"/>
                                      </p:to>
                                    </p:set>
                                    <p:set>
                                      <p:cBhvr>
                                        <p:cTn id="9" dur="500" fill="hold"/>
                                        <p:tgtEl>
                                          <p:spTgt spid="3">
                                            <p:txEl>
                                              <p:pRg st="8" end="8"/>
                                            </p:txEl>
                                          </p:spTgt>
                                        </p:tgtEl>
                                        <p:attrNameLst>
                                          <p:attrName>fill.on</p:attrName>
                                        </p:attrNameLst>
                                      </p:cBhvr>
                                      <p:to>
                                        <p:strVal val="true"/>
                                      </p:to>
                                    </p:set>
                                  </p:childTnLst>
                                </p:cTn>
                              </p:par>
                              <p:par>
                                <p:cTn id="10" presetID="6" presetClass="emph" presetSubtype="0" fill="hold" nodeType="withEffect">
                                  <p:stCondLst>
                                    <p:cond delay="0"/>
                                  </p:stCondLst>
                                  <p:childTnLst>
                                    <p:animScale>
                                      <p:cBhvr>
                                        <p:cTn id="11" dur="1000" fill="hold"/>
                                        <p:tgtEl>
                                          <p:spTgt spid="3">
                                            <p:txEl>
                                              <p:pRg st="8" end="8"/>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0448" y="116632"/>
            <a:ext cx="7956351" cy="1152128"/>
          </a:xfrm>
        </p:spPr>
        <p:txBody>
          <a:bodyPr>
            <a:normAutofit/>
          </a:bodyPr>
          <a:lstStyle/>
          <a:p>
            <a:r>
              <a:rPr lang="en-US" altLang="zh-CN" b="1" dirty="0" smtClean="0"/>
              <a:t>Mindfulness in China (Traditiona</a:t>
            </a:r>
            <a:r>
              <a:rPr lang="en-US" altLang="zh-CN" b="1" dirty="0"/>
              <a:t>l</a:t>
            </a:r>
            <a:r>
              <a:rPr lang="en-US" altLang="zh-CN" b="1" dirty="0" smtClean="0"/>
              <a:t>)</a:t>
            </a:r>
            <a:endParaRPr lang="zh-CN" altLang="en-US" b="1" dirty="0"/>
          </a:p>
        </p:txBody>
      </p:sp>
      <p:sp>
        <p:nvSpPr>
          <p:cNvPr id="3" name="内容占位符 2"/>
          <p:cNvSpPr>
            <a:spLocks noGrp="1"/>
          </p:cNvSpPr>
          <p:nvPr>
            <p:ph idx="1"/>
          </p:nvPr>
        </p:nvSpPr>
        <p:spPr>
          <a:xfrm>
            <a:off x="251520" y="1037943"/>
            <a:ext cx="6253187" cy="5703425"/>
          </a:xfrm>
        </p:spPr>
        <p:txBody>
          <a:bodyPr>
            <a:noAutofit/>
          </a:bodyPr>
          <a:lstStyle/>
          <a:p>
            <a:pPr marL="0" indent="0">
              <a:buNone/>
            </a:pPr>
            <a:r>
              <a:rPr lang="en-US" altLang="zh-CN" sz="2800" b="1" dirty="0" smtClean="0"/>
              <a:t>1. The Chinese Character: </a:t>
            </a:r>
          </a:p>
          <a:p>
            <a:pPr marL="0" indent="0">
              <a:buNone/>
            </a:pPr>
            <a:r>
              <a:rPr lang="en-US" altLang="zh-CN" sz="2400" dirty="0" smtClean="0"/>
              <a:t>memory by reciting and by heart</a:t>
            </a:r>
          </a:p>
          <a:p>
            <a:pPr marL="514350" indent="-514350">
              <a:buAutoNum type="arabicPeriod"/>
            </a:pPr>
            <a:endParaRPr lang="en-US" altLang="zh-CN" sz="2800" b="1" dirty="0" smtClean="0"/>
          </a:p>
          <a:p>
            <a:pPr marL="0" indent="0">
              <a:buNone/>
            </a:pPr>
            <a:r>
              <a:rPr lang="en-US" altLang="zh-CN" sz="2800" dirty="0" smtClean="0"/>
              <a:t>2. Merged with </a:t>
            </a:r>
            <a:r>
              <a:rPr lang="en-US" altLang="zh-CN" sz="2800" b="1" dirty="0" smtClean="0"/>
              <a:t>Chinese </a:t>
            </a:r>
            <a:r>
              <a:rPr lang="en-US" altLang="zh-CN" sz="2800" b="1" dirty="0"/>
              <a:t>T</a:t>
            </a:r>
            <a:r>
              <a:rPr lang="en-US" altLang="zh-CN" sz="2800" b="1" dirty="0" smtClean="0"/>
              <a:t>raditional Philosophies (</a:t>
            </a:r>
            <a:r>
              <a:rPr lang="zh-CN" altLang="en-US" sz="2800" b="1" dirty="0" smtClean="0"/>
              <a:t>诸子百家</a:t>
            </a:r>
            <a:r>
              <a:rPr lang="en-US" altLang="zh-CN" sz="2800" b="1" dirty="0" smtClean="0"/>
              <a:t>) :</a:t>
            </a:r>
          </a:p>
          <a:p>
            <a:r>
              <a:rPr lang="en-US" altLang="zh-CN" sz="2000" b="1" u="sng" dirty="0" smtClean="0">
                <a:sym typeface="Wingdings" pitchFamily="2" charset="2"/>
              </a:rPr>
              <a:t>Cognition/Psychology</a:t>
            </a:r>
            <a:endParaRPr lang="en-US" altLang="zh-CN" sz="2000" b="1" u="sng" dirty="0"/>
          </a:p>
          <a:p>
            <a:pPr marL="0" indent="0">
              <a:buNone/>
            </a:pPr>
            <a:r>
              <a:rPr lang="en-US" altLang="zh-CN" sz="2000" dirty="0">
                <a:sym typeface="Wingdings" pitchFamily="2" charset="2"/>
              </a:rPr>
              <a:t>‘</a:t>
            </a:r>
            <a:r>
              <a:rPr lang="en-US" altLang="zh-CN" sz="2000" dirty="0">
                <a:solidFill>
                  <a:srgbClr val="FF0000"/>
                </a:solidFill>
                <a:sym typeface="Wingdings" pitchFamily="2" charset="2"/>
              </a:rPr>
              <a:t>True Balance </a:t>
            </a:r>
            <a:r>
              <a:rPr lang="en-US" altLang="zh-CN" sz="2000" dirty="0">
                <a:sym typeface="Wingdings" pitchFamily="2" charset="2"/>
              </a:rPr>
              <a:t>(</a:t>
            </a:r>
            <a:r>
              <a:rPr lang="zh-CN" altLang="en-US" sz="2000" dirty="0">
                <a:sym typeface="Wingdings" pitchFamily="2" charset="2"/>
              </a:rPr>
              <a:t>禅定</a:t>
            </a:r>
            <a:r>
              <a:rPr lang="en-US" altLang="zh-CN" sz="2000" dirty="0">
                <a:sym typeface="Wingdings" pitchFamily="2" charset="2"/>
              </a:rPr>
              <a:t>)’ in Mindfulness </a:t>
            </a:r>
          </a:p>
          <a:p>
            <a:pPr>
              <a:buFontTx/>
              <a:buChar char="-"/>
            </a:pPr>
            <a:r>
              <a:rPr lang="en-US" altLang="zh-CN" sz="2000" dirty="0" smtClean="0"/>
              <a:t>Yin </a:t>
            </a:r>
            <a:r>
              <a:rPr lang="en-US" altLang="zh-CN" sz="2000" dirty="0"/>
              <a:t>Yang </a:t>
            </a:r>
            <a:r>
              <a:rPr lang="en-US" altLang="zh-CN" sz="2000" dirty="0" smtClean="0"/>
              <a:t>‘</a:t>
            </a:r>
            <a:r>
              <a:rPr lang="en-US" altLang="zh-CN" sz="2000" dirty="0" smtClean="0">
                <a:solidFill>
                  <a:srgbClr val="FF0000"/>
                </a:solidFill>
              </a:rPr>
              <a:t>Balance</a:t>
            </a:r>
            <a:r>
              <a:rPr lang="en-US" altLang="zh-CN" sz="2000" dirty="0"/>
              <a:t>’ (</a:t>
            </a:r>
            <a:r>
              <a:rPr lang="zh-CN" altLang="en-US" sz="2000" dirty="0"/>
              <a:t>阴阳消长</a:t>
            </a:r>
            <a:r>
              <a:rPr lang="en-US" altLang="zh-CN" sz="2000" dirty="0" smtClean="0"/>
              <a:t>)</a:t>
            </a:r>
          </a:p>
          <a:p>
            <a:pPr>
              <a:buFontTx/>
              <a:buChar char="-"/>
            </a:pPr>
            <a:r>
              <a:rPr lang="en-US" altLang="zh-CN" sz="2000" dirty="0" smtClean="0">
                <a:sym typeface="Wingdings" pitchFamily="2" charset="2"/>
              </a:rPr>
              <a:t>Daoism ‘</a:t>
            </a:r>
            <a:r>
              <a:rPr lang="en-US" altLang="zh-CN" sz="2000" dirty="0" smtClean="0">
                <a:solidFill>
                  <a:srgbClr val="FF0000"/>
                </a:solidFill>
                <a:sym typeface="Wingdings" pitchFamily="2" charset="2"/>
              </a:rPr>
              <a:t>Body + Energy + Spirit</a:t>
            </a:r>
            <a:r>
              <a:rPr lang="en-US" altLang="zh-CN" sz="2000" dirty="0" smtClean="0">
                <a:sym typeface="Wingdings" pitchFamily="2" charset="2"/>
              </a:rPr>
              <a:t>’ (</a:t>
            </a:r>
            <a:r>
              <a:rPr lang="zh-CN" altLang="en-US" sz="2000" dirty="0" smtClean="0">
                <a:sym typeface="Wingdings" pitchFamily="2" charset="2"/>
              </a:rPr>
              <a:t>形气神</a:t>
            </a:r>
            <a:r>
              <a:rPr lang="en-US" altLang="zh-CN" sz="2000" dirty="0" smtClean="0">
                <a:sym typeface="Wingdings" pitchFamily="2" charset="2"/>
              </a:rPr>
              <a:t>)</a:t>
            </a:r>
            <a:r>
              <a:rPr lang="en-US" altLang="zh-CN" sz="2000" dirty="0"/>
              <a:t> </a:t>
            </a:r>
            <a:endParaRPr lang="en-US" altLang="zh-CN" sz="2000" dirty="0" smtClean="0"/>
          </a:p>
          <a:p>
            <a:pPr>
              <a:buFontTx/>
              <a:buChar char="-"/>
            </a:pPr>
            <a:r>
              <a:rPr lang="en-US" altLang="zh-CN" sz="2000" dirty="0" smtClean="0"/>
              <a:t>D./Confucius ‘</a:t>
            </a:r>
            <a:r>
              <a:rPr lang="en-US" altLang="zh-CN" sz="2000" dirty="0" smtClean="0">
                <a:solidFill>
                  <a:srgbClr val="FF0000"/>
                </a:solidFill>
              </a:rPr>
              <a:t>Man-Nature-Unity</a:t>
            </a:r>
            <a:r>
              <a:rPr lang="en-US" altLang="zh-CN" sz="2000" dirty="0" smtClean="0"/>
              <a:t>’ </a:t>
            </a:r>
            <a:r>
              <a:rPr lang="en-US" altLang="zh-CN" sz="2000" dirty="0"/>
              <a:t>(</a:t>
            </a:r>
            <a:r>
              <a:rPr lang="zh-CN" altLang="en-US" sz="2000" dirty="0"/>
              <a:t>天人合一</a:t>
            </a:r>
            <a:r>
              <a:rPr lang="en-US" altLang="zh-CN" sz="2000" dirty="0" smtClean="0"/>
              <a:t>)</a:t>
            </a:r>
            <a:endParaRPr lang="en-US" altLang="zh-CN" sz="2000" dirty="0" smtClean="0">
              <a:sym typeface="Wingdings" pitchFamily="2" charset="2"/>
            </a:endParaRPr>
          </a:p>
          <a:p>
            <a:r>
              <a:rPr lang="en-US" altLang="zh-CN" sz="2000" b="1" u="sng" dirty="0" smtClean="0">
                <a:sym typeface="Wingdings" pitchFamily="2" charset="2"/>
              </a:rPr>
              <a:t>Morality</a:t>
            </a:r>
            <a:endParaRPr lang="en-US" altLang="zh-CN" sz="2000" b="1" u="sng" dirty="0">
              <a:sym typeface="Wingdings" pitchFamily="2" charset="2"/>
            </a:endParaRPr>
          </a:p>
          <a:p>
            <a:pPr marL="0" indent="0">
              <a:buNone/>
            </a:pPr>
            <a:r>
              <a:rPr lang="en-US" altLang="zh-CN" sz="2000" dirty="0" smtClean="0">
                <a:sym typeface="Wingdings" pitchFamily="2" charset="2"/>
              </a:rPr>
              <a:t>‘</a:t>
            </a:r>
            <a:r>
              <a:rPr lang="en-US" altLang="zh-CN" sz="2000" dirty="0" smtClean="0">
                <a:solidFill>
                  <a:srgbClr val="FF0000"/>
                </a:solidFill>
                <a:sym typeface="Wingdings" pitchFamily="2" charset="2"/>
              </a:rPr>
              <a:t>Compassion</a:t>
            </a:r>
            <a:r>
              <a:rPr lang="en-US" altLang="zh-CN" sz="2000" dirty="0" smtClean="0">
                <a:sym typeface="Wingdings" pitchFamily="2" charset="2"/>
              </a:rPr>
              <a:t>’</a:t>
            </a:r>
            <a:r>
              <a:rPr lang="en-US" altLang="zh-CN" sz="2000" dirty="0" smtClean="0">
                <a:solidFill>
                  <a:srgbClr val="FF0000"/>
                </a:solidFill>
                <a:sym typeface="Wingdings" pitchFamily="2" charset="2"/>
              </a:rPr>
              <a:t> </a:t>
            </a:r>
            <a:r>
              <a:rPr lang="en-US" altLang="zh-CN" sz="2000" dirty="0">
                <a:sym typeface="Wingdings" pitchFamily="2" charset="2"/>
              </a:rPr>
              <a:t>(</a:t>
            </a:r>
            <a:r>
              <a:rPr lang="zh-CN" altLang="en-US" sz="2000" dirty="0">
                <a:sym typeface="Wingdings" pitchFamily="2" charset="2"/>
              </a:rPr>
              <a:t>慈悲观</a:t>
            </a:r>
            <a:r>
              <a:rPr lang="en-US" altLang="zh-CN" sz="2000" dirty="0">
                <a:sym typeface="Wingdings" pitchFamily="2" charset="2"/>
              </a:rPr>
              <a:t>)</a:t>
            </a:r>
            <a:r>
              <a:rPr lang="zh-CN" altLang="en-US" sz="2000" dirty="0">
                <a:sym typeface="Wingdings" pitchFamily="2" charset="2"/>
              </a:rPr>
              <a:t> </a:t>
            </a:r>
            <a:r>
              <a:rPr lang="en-US" altLang="zh-CN" sz="2000" dirty="0">
                <a:sym typeface="Wingdings" pitchFamily="2" charset="2"/>
              </a:rPr>
              <a:t>in </a:t>
            </a:r>
            <a:r>
              <a:rPr lang="en-US" altLang="zh-CN" sz="2000" dirty="0" smtClean="0">
                <a:sym typeface="Wingdings" pitchFamily="2" charset="2"/>
              </a:rPr>
              <a:t>Mindfulness </a:t>
            </a:r>
          </a:p>
          <a:p>
            <a:pPr>
              <a:buFontTx/>
              <a:buChar char="-"/>
            </a:pPr>
            <a:r>
              <a:rPr lang="en-US" altLang="zh-CN" sz="2000" dirty="0" smtClean="0"/>
              <a:t>Confucius ‘</a:t>
            </a:r>
            <a:r>
              <a:rPr lang="en-US" altLang="zh-CN" sz="2000" dirty="0" smtClean="0">
                <a:solidFill>
                  <a:srgbClr val="FF0000"/>
                </a:solidFill>
              </a:rPr>
              <a:t>The Study </a:t>
            </a:r>
            <a:r>
              <a:rPr lang="en-US" altLang="zh-CN" sz="2000" dirty="0">
                <a:solidFill>
                  <a:srgbClr val="FF0000"/>
                </a:solidFill>
              </a:rPr>
              <a:t>of </a:t>
            </a:r>
            <a:r>
              <a:rPr lang="en-US" altLang="zh-CN" sz="2000" dirty="0" err="1" smtClean="0">
                <a:solidFill>
                  <a:srgbClr val="FF0000"/>
                </a:solidFill>
              </a:rPr>
              <a:t>Ren</a:t>
            </a:r>
            <a:r>
              <a:rPr lang="en-US" altLang="zh-CN" sz="2000" dirty="0" smtClean="0"/>
              <a:t>’ </a:t>
            </a:r>
            <a:r>
              <a:rPr lang="en-US" altLang="zh-CN" sz="2000" dirty="0"/>
              <a:t>(</a:t>
            </a:r>
            <a:r>
              <a:rPr lang="zh-CN" altLang="en-US" sz="2000" dirty="0"/>
              <a:t>仁</a:t>
            </a:r>
            <a:r>
              <a:rPr lang="zh-CN" altLang="en-US" sz="2000" dirty="0" smtClean="0"/>
              <a:t>学</a:t>
            </a:r>
            <a:r>
              <a:rPr lang="en-US" altLang="zh-CN" sz="2000" dirty="0" smtClean="0"/>
              <a:t>; i.e. Benevolence)</a:t>
            </a:r>
          </a:p>
          <a:p>
            <a:pPr marL="0" indent="0">
              <a:buNone/>
            </a:pPr>
            <a:endParaRPr lang="en-US" altLang="zh-CN" sz="1800" dirty="0" smtClean="0"/>
          </a:p>
          <a:p>
            <a:pPr>
              <a:buFontTx/>
              <a:buChar char="-"/>
            </a:pPr>
            <a:endParaRPr lang="en-US" altLang="zh-CN" sz="1800" dirty="0" smtClean="0"/>
          </a:p>
          <a:p>
            <a:pPr>
              <a:buFontTx/>
              <a:buChar char="-"/>
            </a:pPr>
            <a:endParaRPr lang="en-US" altLang="zh-CN" sz="1800" dirty="0" smtClean="0"/>
          </a:p>
          <a:p>
            <a:pPr>
              <a:buFontTx/>
              <a:buChar char="-"/>
            </a:pPr>
            <a:endParaRPr lang="en-US" altLang="zh-CN" sz="1800" dirty="0" smtClean="0"/>
          </a:p>
        </p:txBody>
      </p:sp>
      <p:pic>
        <p:nvPicPr>
          <p:cNvPr id="1029" name="Picture 5" descr="https://encrypted-tbn0.gstatic.com/images?q=tbn:ANd9GcRlvacgtRWazOpT_yoJvg8YkM6AG8ZzDzAbHwRu4G2yXv-pEM7K"/>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468" r="42604" b="20055"/>
          <a:stretch/>
        </p:blipFill>
        <p:spPr bwMode="auto">
          <a:xfrm>
            <a:off x="5508104" y="1436577"/>
            <a:ext cx="662588" cy="9039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4" descr="http://www.transformleaders.tv/wp-content/uploads/2012/03/mindfulness.gif"/>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15041" t="9928" r="9358" b="9036"/>
          <a:stretch/>
        </p:blipFill>
        <p:spPr bwMode="auto">
          <a:xfrm>
            <a:off x="4687690" y="1436577"/>
            <a:ext cx="681723" cy="10025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3.gstatic.com/images?q=tbn:ANd9GcSut8cHrYVDhZZaIyhzjOXH6_YF4KNX5OAWzksBZoC11hvB8t8Jj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2387" y="4059571"/>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a4.att.hudong.com/51/59/14300000954064128428597829048.jpg"/>
          <p:cNvPicPr>
            <a:picLocks noChangeAspect="1" noChangeArrowheads="1"/>
          </p:cNvPicPr>
          <p:nvPr/>
        </p:nvPicPr>
        <p:blipFill>
          <a:blip r:embed="rId7" cstate="print">
            <a:extLst>
              <a:ext uri="{BEBA8EAE-BF5A-486C-A8C5-ECC9F3942E4B}">
                <a14:imgProps xmlns:a14="http://schemas.microsoft.com/office/drawing/2010/main">
                  <a14:imgLayer r:embed="rId8">
                    <a14:imgEffect>
                      <a14:artisticPaintStrokes/>
                    </a14:imgEffect>
                    <a14:imgEffect>
                      <a14:saturation sat="3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314287" y="5602904"/>
            <a:ext cx="810087" cy="10226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5" name="图示 4"/>
          <p:cNvGraphicFramePr/>
          <p:nvPr>
            <p:extLst>
              <p:ext uri="{D42A27DB-BD31-4B8C-83A1-F6EECF244321}">
                <p14:modId xmlns:p14="http://schemas.microsoft.com/office/powerpoint/2010/main" val="4041238121"/>
              </p:ext>
            </p:extLst>
          </p:nvPr>
        </p:nvGraphicFramePr>
        <p:xfrm>
          <a:off x="5355192" y="2247267"/>
          <a:ext cx="4392487" cy="301153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矩形 5"/>
          <p:cNvSpPr/>
          <p:nvPr/>
        </p:nvSpPr>
        <p:spPr>
          <a:xfrm>
            <a:off x="4548998" y="1037000"/>
            <a:ext cx="959106" cy="461665"/>
          </a:xfrm>
          <a:prstGeom prst="rect">
            <a:avLst/>
          </a:prstGeom>
        </p:spPr>
        <p:txBody>
          <a:bodyPr wrap="square">
            <a:spAutoFit/>
          </a:bodyPr>
          <a:lstStyle/>
          <a:p>
            <a:r>
              <a:rPr lang="en-US" altLang="zh-CN" sz="2400" b="1" dirty="0"/>
              <a:t>(</a:t>
            </a:r>
            <a:r>
              <a:rPr lang="en-US" altLang="zh-CN" sz="2400" b="1" dirty="0" err="1"/>
              <a:t>niàn</a:t>
            </a:r>
            <a:r>
              <a:rPr lang="en-US" altLang="zh-CN" sz="2400" b="1" dirty="0" smtClean="0"/>
              <a:t>)</a:t>
            </a:r>
            <a:endParaRPr lang="zh-CN" altLang="en-US" sz="2400" b="1" dirty="0"/>
          </a:p>
        </p:txBody>
      </p:sp>
      <p:sp>
        <p:nvSpPr>
          <p:cNvPr id="4" name="灯片编号占位符 3"/>
          <p:cNvSpPr>
            <a:spLocks noGrp="1"/>
          </p:cNvSpPr>
          <p:nvPr>
            <p:ph type="sldNum" sz="quarter" idx="12"/>
          </p:nvPr>
        </p:nvSpPr>
        <p:spPr/>
        <p:txBody>
          <a:bodyPr/>
          <a:lstStyle/>
          <a:p>
            <a:fld id="{17A0805F-E64A-44E6-B458-9DF0D6CFD64E}" type="slidenum">
              <a:rPr lang="zh-CN" altLang="en-US" smtClean="0"/>
              <a:t>5</a:t>
            </a:fld>
            <a:endParaRPr lang="zh-CN" altLang="en-US"/>
          </a:p>
        </p:txBody>
      </p:sp>
      <p:sp>
        <p:nvSpPr>
          <p:cNvPr id="8" name="矩形 7"/>
          <p:cNvSpPr/>
          <p:nvPr/>
        </p:nvSpPr>
        <p:spPr>
          <a:xfrm>
            <a:off x="7314795" y="1800572"/>
            <a:ext cx="494046" cy="461665"/>
          </a:xfrm>
          <a:prstGeom prst="rect">
            <a:avLst/>
          </a:prstGeom>
        </p:spPr>
        <p:txBody>
          <a:bodyPr wrap="none">
            <a:spAutoFit/>
          </a:bodyPr>
          <a:lstStyle/>
          <a:p>
            <a:r>
              <a:rPr lang="zh-CN" altLang="en-US" sz="2400" b="1" dirty="0" smtClean="0"/>
              <a:t>释</a:t>
            </a:r>
            <a:endParaRPr lang="zh-CN" altLang="en-US" sz="2400" dirty="0"/>
          </a:p>
        </p:txBody>
      </p:sp>
      <p:sp>
        <p:nvSpPr>
          <p:cNvPr id="9" name="矩形 8"/>
          <p:cNvSpPr/>
          <p:nvPr/>
        </p:nvSpPr>
        <p:spPr>
          <a:xfrm>
            <a:off x="8634461" y="4941168"/>
            <a:ext cx="494046" cy="461665"/>
          </a:xfrm>
          <a:prstGeom prst="rect">
            <a:avLst/>
          </a:prstGeom>
        </p:spPr>
        <p:txBody>
          <a:bodyPr wrap="none">
            <a:spAutoFit/>
          </a:bodyPr>
          <a:lstStyle/>
          <a:p>
            <a:r>
              <a:rPr lang="zh-CN" altLang="en-US" sz="2400" b="1" dirty="0" smtClean="0"/>
              <a:t>道</a:t>
            </a:r>
            <a:endParaRPr lang="zh-CN" altLang="en-US" sz="2400" dirty="0"/>
          </a:p>
        </p:txBody>
      </p:sp>
      <p:sp>
        <p:nvSpPr>
          <p:cNvPr id="10" name="矩形 9"/>
          <p:cNvSpPr/>
          <p:nvPr/>
        </p:nvSpPr>
        <p:spPr>
          <a:xfrm>
            <a:off x="5839398" y="4941168"/>
            <a:ext cx="494046" cy="461665"/>
          </a:xfrm>
          <a:prstGeom prst="rect">
            <a:avLst/>
          </a:prstGeom>
        </p:spPr>
        <p:txBody>
          <a:bodyPr wrap="none">
            <a:spAutoFit/>
          </a:bodyPr>
          <a:lstStyle/>
          <a:p>
            <a:r>
              <a:rPr lang="zh-CN" altLang="en-US" sz="2400" b="1" dirty="0" smtClean="0"/>
              <a:t>儒</a:t>
            </a:r>
            <a:endParaRPr lang="zh-CN" altLang="en-US" sz="2400" dirty="0"/>
          </a:p>
        </p:txBody>
      </p:sp>
    </p:spTree>
    <p:extLst>
      <p:ext uri="{BB962C8B-B14F-4D97-AF65-F5344CB8AC3E}">
        <p14:creationId xmlns:p14="http://schemas.microsoft.com/office/powerpoint/2010/main" val="4109475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0448" y="116632"/>
            <a:ext cx="7956351" cy="1152128"/>
          </a:xfrm>
        </p:spPr>
        <p:txBody>
          <a:bodyPr>
            <a:normAutofit/>
          </a:bodyPr>
          <a:lstStyle/>
          <a:p>
            <a:r>
              <a:rPr lang="en-US" altLang="zh-CN" b="1" dirty="0" smtClean="0"/>
              <a:t>Mindfulness in China (Modern)</a:t>
            </a:r>
            <a:endParaRPr lang="zh-CN" altLang="en-US" b="1" dirty="0"/>
          </a:p>
        </p:txBody>
      </p:sp>
      <p:sp>
        <p:nvSpPr>
          <p:cNvPr id="3" name="内容占位符 2"/>
          <p:cNvSpPr>
            <a:spLocks noGrp="1"/>
          </p:cNvSpPr>
          <p:nvPr>
            <p:ph idx="1"/>
          </p:nvPr>
        </p:nvSpPr>
        <p:spPr>
          <a:xfrm>
            <a:off x="539552" y="1268760"/>
            <a:ext cx="4680520" cy="5472608"/>
          </a:xfrm>
        </p:spPr>
        <p:txBody>
          <a:bodyPr>
            <a:noAutofit/>
          </a:bodyPr>
          <a:lstStyle/>
          <a:p>
            <a:r>
              <a:rPr lang="en-US" altLang="zh-CN" sz="2800" b="1" i="1" dirty="0" smtClean="0"/>
              <a:t>Since 2009</a:t>
            </a:r>
          </a:p>
          <a:p>
            <a:r>
              <a:rPr lang="en-US" altLang="zh-CN" sz="2800" b="1" dirty="0" smtClean="0"/>
              <a:t>Modern </a:t>
            </a:r>
            <a:r>
              <a:rPr lang="en-US" altLang="zh-CN" sz="2800" b="1" dirty="0"/>
              <a:t>F</a:t>
            </a:r>
            <a:r>
              <a:rPr lang="en-US" altLang="zh-CN" sz="2800" b="1" dirty="0" smtClean="0"/>
              <a:t>lows from </a:t>
            </a:r>
            <a:r>
              <a:rPr lang="en-US" altLang="zh-CN" sz="2800" b="1" i="1" dirty="0" smtClean="0"/>
              <a:t>the West:</a:t>
            </a:r>
            <a:endParaRPr lang="en-US" altLang="zh-CN" sz="2800" dirty="0" smtClean="0"/>
          </a:p>
          <a:p>
            <a:pPr>
              <a:buFontTx/>
              <a:buChar char="-"/>
            </a:pPr>
            <a:r>
              <a:rPr lang="en-US" altLang="zh-CN" sz="2400" dirty="0" smtClean="0"/>
              <a:t>A psychological </a:t>
            </a:r>
            <a:r>
              <a:rPr lang="en-US" altLang="zh-CN" sz="2400" dirty="0"/>
              <a:t>(meditation) tool for </a:t>
            </a:r>
            <a:r>
              <a:rPr lang="en-US" altLang="zh-CN" sz="2400" dirty="0" smtClean="0"/>
              <a:t>improving negative emotions (e.g. stress &amp; depression)</a:t>
            </a:r>
          </a:p>
          <a:p>
            <a:pPr>
              <a:buFontTx/>
              <a:buChar char="-"/>
            </a:pPr>
            <a:r>
              <a:rPr lang="en-US" altLang="zh-CN" sz="2400" dirty="0" smtClean="0"/>
              <a:t>A modern pursuit: Mindfulness for Success </a:t>
            </a:r>
            <a:r>
              <a:rPr lang="en-US" altLang="zh-CN" sz="2400" dirty="0"/>
              <a:t>(</a:t>
            </a:r>
            <a:r>
              <a:rPr lang="zh-CN" altLang="en-US" sz="2400" dirty="0" smtClean="0"/>
              <a:t>成功学</a:t>
            </a:r>
            <a:r>
              <a:rPr lang="en-US" altLang="zh-CN" sz="2400" dirty="0" smtClean="0"/>
              <a:t>)</a:t>
            </a:r>
          </a:p>
          <a:p>
            <a:pPr>
              <a:buFontTx/>
              <a:buChar char="-"/>
            </a:pPr>
            <a:endParaRPr lang="en-US" altLang="zh-CN" sz="1800" dirty="0" smtClean="0"/>
          </a:p>
          <a:p>
            <a:pPr>
              <a:buFontTx/>
              <a:buChar char="-"/>
            </a:pPr>
            <a:endParaRPr lang="en-US" altLang="zh-CN" sz="1800" dirty="0" smtClean="0"/>
          </a:p>
          <a:p>
            <a:pPr>
              <a:buFontTx/>
              <a:buChar char="-"/>
            </a:pPr>
            <a:endParaRPr lang="en-US" altLang="zh-CN" sz="1800" dirty="0" smtClean="0"/>
          </a:p>
          <a:p>
            <a:pPr>
              <a:buFontTx/>
              <a:buChar char="-"/>
            </a:pPr>
            <a:endParaRPr lang="en-US" altLang="zh-CN" sz="1800" dirty="0" smtClean="0"/>
          </a:p>
        </p:txBody>
      </p:sp>
      <p:graphicFrame>
        <p:nvGraphicFramePr>
          <p:cNvPr id="8" name="表格 7"/>
          <p:cNvGraphicFramePr>
            <a:graphicFrameLocks noGrp="1"/>
          </p:cNvGraphicFramePr>
          <p:nvPr>
            <p:extLst>
              <p:ext uri="{D42A27DB-BD31-4B8C-83A1-F6EECF244321}">
                <p14:modId xmlns:p14="http://schemas.microsoft.com/office/powerpoint/2010/main" val="1466216159"/>
              </p:ext>
            </p:extLst>
          </p:nvPr>
        </p:nvGraphicFramePr>
        <p:xfrm>
          <a:off x="5508104" y="1844825"/>
          <a:ext cx="3024336" cy="2310815"/>
        </p:xfrm>
        <a:graphic>
          <a:graphicData uri="http://schemas.openxmlformats.org/drawingml/2006/table">
            <a:tbl>
              <a:tblPr firstRow="1" bandRow="1">
                <a:effectLst>
                  <a:outerShdw blurRad="50800" dist="38100" algn="l" rotWithShape="0">
                    <a:prstClr val="black">
                      <a:alpha val="40000"/>
                    </a:prstClr>
                  </a:outerShdw>
                </a:effectLst>
                <a:tableStyleId>{2D5ABB26-0587-4C30-8999-92F81FD0307C}</a:tableStyleId>
              </a:tblPr>
              <a:tblGrid>
                <a:gridCol w="3024336"/>
              </a:tblGrid>
              <a:tr h="462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i="1" dirty="0" smtClean="0"/>
                        <a:t>‘approved by </a:t>
                      </a:r>
                      <a:r>
                        <a:rPr lang="en-US" altLang="zh-CN" sz="2000" b="1" i="1" dirty="0" smtClean="0">
                          <a:solidFill>
                            <a:srgbClr val="FF0000"/>
                          </a:solidFill>
                        </a:rPr>
                        <a:t>the West</a:t>
                      </a:r>
                      <a:r>
                        <a:rPr lang="en-US" altLang="zh-CN" sz="2000" b="1" i="1" dirty="0" smtClean="0"/>
                        <a:t>’</a:t>
                      </a:r>
                      <a:endParaRPr lang="zh-CN" altLang="en-US" sz="2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62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i="1" dirty="0" smtClean="0"/>
                        <a:t>‘a high status in </a:t>
                      </a:r>
                      <a:r>
                        <a:rPr lang="en-US" altLang="zh-CN" sz="2000" b="1" i="1" dirty="0" smtClean="0">
                          <a:solidFill>
                            <a:srgbClr val="FF0000"/>
                          </a:solidFill>
                        </a:rPr>
                        <a:t>the West</a:t>
                      </a:r>
                      <a:r>
                        <a:rPr lang="en-US" altLang="zh-CN" sz="2000" b="1" i="1" dirty="0" smtClean="0"/>
                        <a:t>’</a:t>
                      </a:r>
                      <a:endParaRPr lang="zh-CN" altLang="en-US" sz="2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62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i="1" dirty="0" smtClean="0"/>
                        <a:t>‘influential in </a:t>
                      </a:r>
                      <a:r>
                        <a:rPr lang="en-US" altLang="zh-CN" sz="2000" b="1" i="1" dirty="0" smtClean="0">
                          <a:solidFill>
                            <a:srgbClr val="FF0000"/>
                          </a:solidFill>
                        </a:rPr>
                        <a:t>the West</a:t>
                      </a:r>
                      <a:r>
                        <a:rPr lang="en-US" altLang="zh-CN" sz="2000" b="1" i="1" dirty="0" smtClean="0"/>
                        <a:t>’,</a:t>
                      </a:r>
                      <a:endParaRPr lang="zh-CN" altLang="en-US" sz="2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62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i="1" dirty="0" smtClean="0"/>
                        <a:t>‘popular in </a:t>
                      </a:r>
                      <a:r>
                        <a:rPr lang="en-US" altLang="zh-CN" sz="2000" b="1" i="1" dirty="0" smtClean="0">
                          <a:solidFill>
                            <a:srgbClr val="FF0000"/>
                          </a:solidFill>
                        </a:rPr>
                        <a:t>the West</a:t>
                      </a:r>
                      <a:r>
                        <a:rPr lang="en-US" altLang="zh-CN" sz="2000" b="1" i="1" dirty="0" smtClean="0"/>
                        <a:t>’</a:t>
                      </a:r>
                      <a:endParaRPr lang="zh-CN" altLang="en-US" sz="2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62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i="1" dirty="0" smtClean="0"/>
                        <a:t>‘a </a:t>
                      </a:r>
                      <a:r>
                        <a:rPr lang="en-US" altLang="zh-CN" sz="2000" b="1" i="1" dirty="0" smtClean="0">
                          <a:solidFill>
                            <a:srgbClr val="FF0000"/>
                          </a:solidFill>
                        </a:rPr>
                        <a:t>Western </a:t>
                      </a:r>
                      <a:r>
                        <a:rPr lang="en-US" altLang="zh-CN" sz="2000" b="1" i="1" dirty="0" smtClean="0"/>
                        <a:t>psychotherapy’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1663307159"/>
              </p:ext>
            </p:extLst>
          </p:nvPr>
        </p:nvGraphicFramePr>
        <p:xfrm>
          <a:off x="971600" y="4941168"/>
          <a:ext cx="7488832" cy="1706880"/>
        </p:xfrm>
        <a:graphic>
          <a:graphicData uri="http://schemas.openxmlformats.org/drawingml/2006/table">
            <a:tbl>
              <a:tblPr firstRow="1" bandRow="1">
                <a:effectLst>
                  <a:outerShdw blurRad="50800" dist="38100" algn="l" rotWithShape="0">
                    <a:prstClr val="black">
                      <a:alpha val="40000"/>
                    </a:prstClr>
                  </a:outerShdw>
                </a:effectLst>
                <a:tableStyleId>{2D5ABB26-0587-4C30-8999-92F81FD0307C}</a:tableStyleId>
              </a:tblPr>
              <a:tblGrid>
                <a:gridCol w="7488832"/>
              </a:tblGrid>
              <a:tr h="462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b="1" dirty="0" smtClean="0"/>
                        <a:t>“正念疗法，已被</a:t>
                      </a:r>
                      <a:r>
                        <a:rPr lang="zh-CN" altLang="en-US" sz="2000" b="1" dirty="0" smtClean="0">
                          <a:solidFill>
                            <a:srgbClr val="FF0000"/>
                          </a:solidFill>
                        </a:rPr>
                        <a:t>西方</a:t>
                      </a:r>
                      <a:r>
                        <a:rPr lang="zh-CN" altLang="en-US" sz="2000" b="1" dirty="0" smtClean="0"/>
                        <a:t>医疗界所肯定多年，。。。现已成为</a:t>
                      </a:r>
                      <a:r>
                        <a:rPr lang="zh-CN" altLang="en-US" sz="2000" b="1" dirty="0" smtClean="0">
                          <a:solidFill>
                            <a:srgbClr val="FF0000"/>
                          </a:solidFill>
                        </a:rPr>
                        <a:t>西方</a:t>
                      </a:r>
                      <a:r>
                        <a:rPr lang="zh-CN" altLang="en-US" sz="2000" b="1" dirty="0" smtClean="0"/>
                        <a:t>身心医疗的方法之一。 ”</a:t>
                      </a:r>
                      <a:r>
                        <a:rPr lang="en-US" altLang="zh-CN" sz="2000" b="1" dirty="0" smtClean="0"/>
                        <a:t>—</a:t>
                      </a:r>
                      <a:r>
                        <a:rPr lang="en-US" altLang="zh-CN" sz="2000" b="1" baseline="0" dirty="0" smtClean="0"/>
                        <a:t> 《</a:t>
                      </a:r>
                      <a:r>
                        <a:rPr lang="zh-CN" altLang="en-US" sz="2000" b="1" baseline="0" dirty="0" smtClean="0"/>
                        <a:t>正念</a:t>
                      </a:r>
                      <a:r>
                        <a:rPr lang="en-US" altLang="zh-CN" sz="2000" b="1" baseline="0" dirty="0" smtClean="0"/>
                        <a:t>》</a:t>
                      </a:r>
                      <a:endParaRPr lang="zh-CN" altLang="en-US" sz="2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62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b="1" dirty="0" smtClean="0"/>
                        <a:t>“正念修行在</a:t>
                      </a:r>
                      <a:r>
                        <a:rPr lang="zh-CN" altLang="en-US" sz="2000" b="1" dirty="0" smtClean="0">
                          <a:solidFill>
                            <a:srgbClr val="FF0000"/>
                          </a:solidFill>
                        </a:rPr>
                        <a:t>西方世界</a:t>
                      </a:r>
                      <a:r>
                        <a:rPr lang="zh-CN" altLang="en-US" sz="2000" b="1" dirty="0" smtClean="0"/>
                        <a:t>拥有崇高的地位和广泛的影响力，。。。它是</a:t>
                      </a:r>
                      <a:r>
                        <a:rPr lang="zh-CN" altLang="en-US" sz="2000" b="1" dirty="0" smtClean="0">
                          <a:solidFill>
                            <a:srgbClr val="FF0000"/>
                          </a:solidFill>
                        </a:rPr>
                        <a:t>西方国家</a:t>
                      </a:r>
                      <a:r>
                        <a:rPr lang="zh-CN" altLang="en-US" sz="2000" b="1" dirty="0" smtClean="0"/>
                        <a:t>最为普及、最爱关注、最有影响力的佛教修行体系。”</a:t>
                      </a:r>
                      <a:r>
                        <a:rPr lang="en-US" altLang="zh-CN" sz="2000" b="1" dirty="0" smtClean="0"/>
                        <a:t>—</a:t>
                      </a:r>
                      <a:r>
                        <a:rPr lang="en-US" altLang="zh-CN" sz="2000" b="1" baseline="0" dirty="0" smtClean="0"/>
                        <a:t> 《</a:t>
                      </a:r>
                      <a:r>
                        <a:rPr lang="zh-CN" altLang="en-US" sz="2000" b="1" dirty="0" smtClean="0"/>
                        <a:t>图解正念：成功者必有正念</a:t>
                      </a:r>
                      <a:r>
                        <a:rPr lang="en-US" altLang="zh-CN" sz="2000" b="1" baseline="0" dirty="0" smtClean="0"/>
                        <a:t>》</a:t>
                      </a:r>
                      <a:endParaRPr lang="zh-CN" altLang="en-US" sz="2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4" name="灯片编号占位符 3"/>
          <p:cNvSpPr>
            <a:spLocks noGrp="1"/>
          </p:cNvSpPr>
          <p:nvPr>
            <p:ph type="sldNum" sz="quarter" idx="12"/>
          </p:nvPr>
        </p:nvSpPr>
        <p:spPr/>
        <p:txBody>
          <a:bodyPr/>
          <a:lstStyle/>
          <a:p>
            <a:fld id="{17A0805F-E64A-44E6-B458-9DF0D6CFD64E}" type="slidenum">
              <a:rPr lang="zh-CN" altLang="en-US" smtClean="0"/>
              <a:t>6</a:t>
            </a:fld>
            <a:endParaRPr lang="zh-CN" altLang="en-US"/>
          </a:p>
        </p:txBody>
      </p:sp>
    </p:spTree>
    <p:extLst>
      <p:ext uri="{BB962C8B-B14F-4D97-AF65-F5344CB8AC3E}">
        <p14:creationId xmlns:p14="http://schemas.microsoft.com/office/powerpoint/2010/main" val="3823677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Mindfulness in Western Psychotherapies</a:t>
            </a:r>
            <a:endParaRPr lang="en-US" b="1" dirty="0"/>
          </a:p>
        </p:txBody>
      </p:sp>
      <p:sp>
        <p:nvSpPr>
          <p:cNvPr id="3" name="Content Placeholder 2"/>
          <p:cNvSpPr>
            <a:spLocks noGrp="1"/>
          </p:cNvSpPr>
          <p:nvPr>
            <p:ph idx="1"/>
          </p:nvPr>
        </p:nvSpPr>
        <p:spPr>
          <a:xfrm>
            <a:off x="457200" y="1700808"/>
            <a:ext cx="8229600" cy="4824536"/>
          </a:xfrm>
        </p:spPr>
        <p:txBody>
          <a:bodyPr>
            <a:normAutofit fontScale="85000" lnSpcReduction="10000"/>
          </a:bodyPr>
          <a:lstStyle/>
          <a:p>
            <a:r>
              <a:rPr lang="en-US" b="1" dirty="0" smtClean="0"/>
              <a:t>Definition: </a:t>
            </a:r>
            <a:r>
              <a:rPr lang="en-US" dirty="0" smtClean="0"/>
              <a:t>‘</a:t>
            </a:r>
            <a:r>
              <a:rPr lang="en-US" i="1" dirty="0" smtClean="0"/>
              <a:t>a </a:t>
            </a:r>
            <a:r>
              <a:rPr lang="en-US" i="1" dirty="0"/>
              <a:t>process of </a:t>
            </a:r>
            <a:r>
              <a:rPr lang="en-US" b="1" i="1" dirty="0">
                <a:solidFill>
                  <a:srgbClr val="FF0000"/>
                </a:solidFill>
              </a:rPr>
              <a:t>paying attention</a:t>
            </a:r>
            <a:r>
              <a:rPr lang="en-US" i="1" dirty="0">
                <a:solidFill>
                  <a:srgbClr val="FF0000"/>
                </a:solidFill>
              </a:rPr>
              <a:t> </a:t>
            </a:r>
            <a:r>
              <a:rPr lang="en-US" i="1" dirty="0"/>
              <a:t>in a particular way: </a:t>
            </a:r>
            <a:r>
              <a:rPr lang="en-US" b="1" i="1" dirty="0">
                <a:solidFill>
                  <a:srgbClr val="FF0000"/>
                </a:solidFill>
              </a:rPr>
              <a:t>on purpose</a:t>
            </a:r>
            <a:r>
              <a:rPr lang="en-US" i="1" dirty="0"/>
              <a:t>, </a:t>
            </a:r>
            <a:r>
              <a:rPr lang="en-US" b="1" i="1" dirty="0">
                <a:solidFill>
                  <a:srgbClr val="FF0000"/>
                </a:solidFill>
              </a:rPr>
              <a:t>in the present moment</a:t>
            </a:r>
            <a:r>
              <a:rPr lang="en-US" i="1" dirty="0"/>
              <a:t>, and </a:t>
            </a:r>
            <a:r>
              <a:rPr lang="en-US" b="1" i="1" dirty="0" smtClean="0">
                <a:solidFill>
                  <a:srgbClr val="FF0000"/>
                </a:solidFill>
              </a:rPr>
              <a:t>non-judgmentally</a:t>
            </a:r>
            <a:r>
              <a:rPr lang="en-US" dirty="0" smtClean="0"/>
              <a:t>’ (</a:t>
            </a:r>
            <a:r>
              <a:rPr lang="en-US" dirty="0" err="1" smtClean="0"/>
              <a:t>Kabat</a:t>
            </a:r>
            <a:r>
              <a:rPr lang="en-US" dirty="0" err="1"/>
              <a:t>-</a:t>
            </a:r>
            <a:r>
              <a:rPr lang="en-US" dirty="0" err="1" smtClean="0"/>
              <a:t>Zinn</a:t>
            </a:r>
            <a:r>
              <a:rPr lang="en-US" dirty="0" smtClean="0"/>
              <a:t>, 1994</a:t>
            </a:r>
            <a:r>
              <a:rPr lang="en-US" dirty="0"/>
              <a:t>). </a:t>
            </a:r>
            <a:endParaRPr lang="en-US" dirty="0" smtClean="0"/>
          </a:p>
          <a:p>
            <a:endParaRPr lang="en-US" dirty="0" smtClean="0"/>
          </a:p>
          <a:p>
            <a:r>
              <a:rPr lang="en-US" b="1" dirty="0" smtClean="0"/>
              <a:t>Mindfulness-based therapies </a:t>
            </a:r>
            <a:r>
              <a:rPr lang="en-US" dirty="0" smtClean="0">
                <a:sym typeface="Wingdings" pitchFamily="2" charset="2"/>
              </a:rPr>
              <a:t></a:t>
            </a:r>
            <a:r>
              <a:rPr lang="en-US" dirty="0" smtClean="0"/>
              <a:t> effective treatments for </a:t>
            </a:r>
            <a:r>
              <a:rPr lang="en-US" b="1" dirty="0" smtClean="0">
                <a:solidFill>
                  <a:srgbClr val="FF0000"/>
                </a:solidFill>
              </a:rPr>
              <a:t>psychological problems </a:t>
            </a:r>
            <a:r>
              <a:rPr lang="en-US" dirty="0" smtClean="0"/>
              <a:t>, especially for </a:t>
            </a:r>
            <a:r>
              <a:rPr lang="en-US" b="1" dirty="0" smtClean="0">
                <a:solidFill>
                  <a:srgbClr val="FF0000"/>
                </a:solidFill>
              </a:rPr>
              <a:t>reducing anxiety</a:t>
            </a:r>
            <a:r>
              <a:rPr lang="en-US" dirty="0" smtClean="0"/>
              <a:t>,</a:t>
            </a:r>
            <a:r>
              <a:rPr lang="en-US" b="1" dirty="0" smtClean="0">
                <a:solidFill>
                  <a:srgbClr val="FF0000"/>
                </a:solidFill>
              </a:rPr>
              <a:t> depression </a:t>
            </a:r>
            <a:r>
              <a:rPr lang="en-US" dirty="0" smtClean="0"/>
              <a:t>and</a:t>
            </a:r>
            <a:r>
              <a:rPr lang="en-US" b="1" dirty="0" smtClean="0">
                <a:solidFill>
                  <a:srgbClr val="FF0000"/>
                </a:solidFill>
              </a:rPr>
              <a:t> stress</a:t>
            </a:r>
            <a:r>
              <a:rPr lang="en-US" dirty="0" smtClean="0"/>
              <a:t> (</a:t>
            </a:r>
            <a:r>
              <a:rPr lang="en-US" altLang="zh-CN" dirty="0" err="1" smtClean="0"/>
              <a:t>Khoury</a:t>
            </a:r>
            <a:r>
              <a:rPr lang="en-US" altLang="zh-CN" dirty="0" smtClean="0"/>
              <a:t> </a:t>
            </a:r>
            <a:r>
              <a:rPr lang="en-US" altLang="zh-CN" dirty="0"/>
              <a:t>et al., </a:t>
            </a:r>
            <a:r>
              <a:rPr lang="en-US" altLang="zh-CN" dirty="0" smtClean="0"/>
              <a:t>2013</a:t>
            </a:r>
            <a:r>
              <a:rPr lang="en-US" dirty="0" smtClean="0"/>
              <a:t>):</a:t>
            </a:r>
          </a:p>
          <a:p>
            <a:pPr marL="0" indent="0" algn="ctr">
              <a:lnSpc>
                <a:spcPct val="160000"/>
              </a:lnSpc>
              <a:buNone/>
            </a:pPr>
            <a:r>
              <a:rPr lang="en-US" altLang="zh-CN" sz="2400" i="1" dirty="0" smtClean="0"/>
              <a:t>Example1: Mindfulness-based </a:t>
            </a:r>
            <a:r>
              <a:rPr lang="en-US" altLang="zh-CN" sz="2400" i="1" dirty="0"/>
              <a:t>Stress Reduction (MBSR)(Jon </a:t>
            </a:r>
            <a:r>
              <a:rPr lang="en-US" altLang="zh-CN" sz="2400" i="1" dirty="0" err="1"/>
              <a:t>Kabat-Zinn</a:t>
            </a:r>
            <a:r>
              <a:rPr lang="en-US" altLang="zh-CN" sz="2400" i="1" dirty="0"/>
              <a:t>, 1979)</a:t>
            </a:r>
          </a:p>
          <a:p>
            <a:pPr marL="0" indent="0" algn="ctr">
              <a:buNone/>
            </a:pPr>
            <a:r>
              <a:rPr lang="en-US" altLang="zh-CN" sz="2400" i="1" dirty="0" smtClean="0"/>
              <a:t>Example2: Mindfulness-based Cognitive Therapy (MBCT</a:t>
            </a:r>
            <a:r>
              <a:rPr lang="en-US" altLang="zh-CN" sz="2400" i="1" dirty="0"/>
              <a:t>) </a:t>
            </a:r>
            <a:r>
              <a:rPr lang="en-US" altLang="zh-CN" sz="2400" i="1" dirty="0" smtClean="0"/>
              <a:t>(Segal, Williams &amp; Teasdale, 2002)</a:t>
            </a:r>
          </a:p>
          <a:p>
            <a:pPr marL="0" indent="0" algn="ctr">
              <a:spcBef>
                <a:spcPts val="1800"/>
              </a:spcBef>
              <a:buNone/>
            </a:pPr>
            <a:r>
              <a:rPr lang="en-US" sz="3300" b="1" dirty="0" smtClean="0">
                <a:solidFill>
                  <a:srgbClr val="0000FF"/>
                </a:solidFill>
              </a:rPr>
              <a:t>Culture of Evidence-based </a:t>
            </a:r>
            <a:r>
              <a:rPr lang="en-US" sz="3300" b="1" dirty="0">
                <a:solidFill>
                  <a:srgbClr val="0000FF"/>
                </a:solidFill>
              </a:rPr>
              <a:t>P</a:t>
            </a:r>
            <a:r>
              <a:rPr lang="en-US" sz="3300" b="1" dirty="0" smtClean="0">
                <a:solidFill>
                  <a:srgbClr val="0000FF"/>
                </a:solidFill>
              </a:rPr>
              <a:t>ractice</a:t>
            </a:r>
          </a:p>
        </p:txBody>
      </p:sp>
      <p:sp>
        <p:nvSpPr>
          <p:cNvPr id="4" name="灯片编号占位符 3"/>
          <p:cNvSpPr>
            <a:spLocks noGrp="1"/>
          </p:cNvSpPr>
          <p:nvPr>
            <p:ph type="sldNum" sz="quarter" idx="12"/>
          </p:nvPr>
        </p:nvSpPr>
        <p:spPr/>
        <p:txBody>
          <a:bodyPr/>
          <a:lstStyle/>
          <a:p>
            <a:fld id="{17A0805F-E64A-44E6-B458-9DF0D6CFD64E}" type="slidenum">
              <a:rPr lang="zh-CN" altLang="en-US" smtClean="0"/>
              <a:t>7</a:t>
            </a:fld>
            <a:endParaRPr lang="zh-CN" altLang="en-US"/>
          </a:p>
        </p:txBody>
      </p:sp>
    </p:spTree>
    <p:extLst>
      <p:ext uri="{BB962C8B-B14F-4D97-AF65-F5344CB8AC3E}">
        <p14:creationId xmlns:p14="http://schemas.microsoft.com/office/powerpoint/2010/main" val="2387640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Criticisms about Mindfulness in Western Psychotherapies </a:t>
            </a:r>
            <a:endParaRPr lang="en-US" b="1" dirty="0"/>
          </a:p>
        </p:txBody>
      </p:sp>
      <p:sp>
        <p:nvSpPr>
          <p:cNvPr id="3" name="Content Placeholder 2"/>
          <p:cNvSpPr>
            <a:spLocks noGrp="1"/>
          </p:cNvSpPr>
          <p:nvPr>
            <p:ph idx="1"/>
          </p:nvPr>
        </p:nvSpPr>
        <p:spPr>
          <a:xfrm>
            <a:off x="457200" y="1700808"/>
            <a:ext cx="8229600" cy="4608512"/>
          </a:xfrm>
        </p:spPr>
        <p:txBody>
          <a:bodyPr>
            <a:normAutofit fontScale="85000" lnSpcReduction="20000"/>
          </a:bodyPr>
          <a:lstStyle/>
          <a:p>
            <a:r>
              <a:rPr lang="en-US" dirty="0" smtClean="0"/>
              <a:t>Mindfulness has </a:t>
            </a:r>
            <a:r>
              <a:rPr lang="en-US" dirty="0"/>
              <a:t>been </a:t>
            </a:r>
            <a:r>
              <a:rPr lang="en-US" b="1" dirty="0">
                <a:solidFill>
                  <a:srgbClr val="FF0000"/>
                </a:solidFill>
              </a:rPr>
              <a:t>lifted</a:t>
            </a:r>
            <a:r>
              <a:rPr lang="en-US" dirty="0"/>
              <a:t> from </a:t>
            </a:r>
            <a:r>
              <a:rPr lang="en-US" dirty="0" smtClean="0"/>
              <a:t>its </a:t>
            </a:r>
            <a:r>
              <a:rPr lang="en-US" b="1" dirty="0" smtClean="0"/>
              <a:t>traditional root (Buddhism)</a:t>
            </a:r>
            <a:r>
              <a:rPr lang="en-US" dirty="0" smtClean="0"/>
              <a:t>, </a:t>
            </a:r>
            <a:r>
              <a:rPr lang="en-US" b="1" dirty="0" smtClean="0">
                <a:solidFill>
                  <a:srgbClr val="FF0000"/>
                </a:solidFill>
              </a:rPr>
              <a:t>transplanted</a:t>
            </a:r>
            <a:r>
              <a:rPr lang="en-US" dirty="0" smtClean="0"/>
              <a:t> in a </a:t>
            </a:r>
            <a:r>
              <a:rPr lang="en-US" b="1" dirty="0" smtClean="0"/>
              <a:t>secularized culture</a:t>
            </a:r>
            <a:r>
              <a:rPr lang="en-US" dirty="0" smtClean="0"/>
              <a:t>, and </a:t>
            </a:r>
            <a:r>
              <a:rPr lang="en-US" b="1" dirty="0" smtClean="0">
                <a:solidFill>
                  <a:srgbClr val="FF0000"/>
                </a:solidFill>
              </a:rPr>
              <a:t>bent</a:t>
            </a:r>
            <a:r>
              <a:rPr lang="en-US" dirty="0" smtClean="0"/>
              <a:t> on </a:t>
            </a:r>
            <a:r>
              <a:rPr lang="en-US" b="1" dirty="0" smtClean="0"/>
              <a:t>pragmatic purposes</a:t>
            </a:r>
            <a:r>
              <a:rPr lang="en-US" dirty="0" smtClean="0"/>
              <a:t> (</a:t>
            </a:r>
            <a:r>
              <a:rPr lang="en-US" altLang="zh-CN" dirty="0" smtClean="0"/>
              <a:t>Bodhi, 2011</a:t>
            </a:r>
            <a:r>
              <a:rPr lang="en-US" altLang="zh-CN" dirty="0"/>
              <a:t>, p. 35</a:t>
            </a:r>
            <a:r>
              <a:rPr lang="en-US" dirty="0" smtClean="0"/>
              <a:t>)</a:t>
            </a:r>
          </a:p>
          <a:p>
            <a:pPr marL="0" indent="0">
              <a:buNone/>
            </a:pPr>
            <a:endParaRPr lang="en-US" sz="1500" dirty="0" smtClean="0"/>
          </a:p>
          <a:p>
            <a:pPr>
              <a:spcBef>
                <a:spcPts val="0"/>
              </a:spcBef>
            </a:pPr>
            <a:r>
              <a:rPr lang="en-US" altLang="zh-CN" dirty="0"/>
              <a:t>M</a:t>
            </a:r>
            <a:r>
              <a:rPr lang="en-US" altLang="zh-CN" dirty="0" smtClean="0"/>
              <a:t>indfulness </a:t>
            </a:r>
            <a:r>
              <a:rPr lang="en-US" altLang="zh-CN" dirty="0"/>
              <a:t>as an ‘</a:t>
            </a:r>
            <a:r>
              <a:rPr lang="en-US" altLang="zh-CN" dirty="0" smtClean="0"/>
              <a:t>antidepressant’ for getting </a:t>
            </a:r>
            <a:r>
              <a:rPr lang="en-US" altLang="zh-CN" dirty="0"/>
              <a:t>rid of aversive </a:t>
            </a:r>
            <a:r>
              <a:rPr lang="en-US" altLang="zh-CN" dirty="0" smtClean="0"/>
              <a:t>experiences? Or for promoting </a:t>
            </a:r>
            <a:r>
              <a:rPr lang="en-US" altLang="zh-CN" dirty="0"/>
              <a:t>a non-judgmental awareness of all </a:t>
            </a:r>
            <a:r>
              <a:rPr lang="en-US" altLang="zh-CN" dirty="0" smtClean="0"/>
              <a:t>experiences?</a:t>
            </a:r>
          </a:p>
          <a:p>
            <a:pPr marL="0" indent="0" algn="ctr">
              <a:spcBef>
                <a:spcPts val="3000"/>
              </a:spcBef>
              <a:buNone/>
            </a:pPr>
            <a:r>
              <a:rPr lang="en-US" sz="2800" b="1" dirty="0" smtClean="0">
                <a:solidFill>
                  <a:srgbClr val="0000FF"/>
                </a:solidFill>
              </a:rPr>
              <a:t>Western evidence-based</a:t>
            </a:r>
            <a:r>
              <a:rPr lang="en-US" sz="2800" dirty="0" smtClean="0">
                <a:solidFill>
                  <a:srgbClr val="0000FF"/>
                </a:solidFill>
              </a:rPr>
              <a:t> medicine’s need to make the ‘mechanics’ of mindfulness </a:t>
            </a:r>
            <a:r>
              <a:rPr lang="en-US" sz="2800" b="1" dirty="0" smtClean="0">
                <a:solidFill>
                  <a:srgbClr val="0000FF"/>
                </a:solidFill>
              </a:rPr>
              <a:t>knowable</a:t>
            </a:r>
            <a:r>
              <a:rPr lang="en-US" sz="2800" dirty="0" smtClean="0">
                <a:solidFill>
                  <a:srgbClr val="0000FF"/>
                </a:solidFill>
              </a:rPr>
              <a:t> </a:t>
            </a:r>
            <a:r>
              <a:rPr lang="en-US" sz="2800" dirty="0" smtClean="0">
                <a:solidFill>
                  <a:srgbClr val="0000FF"/>
                </a:solidFill>
                <a:sym typeface="Wingdings" panose="05000000000000000000" pitchFamily="2" charset="2"/>
              </a:rPr>
              <a:t> mapping of mindfulness onto existing heuristics … is it effective medically ?</a:t>
            </a:r>
          </a:p>
          <a:p>
            <a:pPr marL="0" indent="0" algn="ctr">
              <a:spcBef>
                <a:spcPts val="3000"/>
              </a:spcBef>
              <a:buNone/>
            </a:pPr>
            <a:r>
              <a:rPr lang="en-US" sz="2800" dirty="0" smtClean="0">
                <a:solidFill>
                  <a:srgbClr val="0000FF"/>
                </a:solidFill>
                <a:sym typeface="Wingdings" panose="05000000000000000000" pitchFamily="2" charset="2"/>
              </a:rPr>
              <a:t>no place for </a:t>
            </a:r>
            <a:r>
              <a:rPr lang="en-US" sz="2800" b="1" dirty="0" smtClean="0">
                <a:solidFill>
                  <a:srgbClr val="0000FF"/>
                </a:solidFill>
                <a:sym typeface="Wingdings" panose="05000000000000000000" pitchFamily="2" charset="2"/>
              </a:rPr>
              <a:t>religion</a:t>
            </a:r>
            <a:r>
              <a:rPr lang="en-US" sz="2800" dirty="0" smtClean="0">
                <a:solidFill>
                  <a:srgbClr val="0000FF"/>
                </a:solidFill>
                <a:sym typeface="Wingdings" panose="05000000000000000000" pitchFamily="2" charset="2"/>
              </a:rPr>
              <a:t> [or </a:t>
            </a:r>
            <a:r>
              <a:rPr lang="en-US" sz="2800" b="1" dirty="0" smtClean="0">
                <a:solidFill>
                  <a:srgbClr val="0000FF"/>
                </a:solidFill>
                <a:sym typeface="Wingdings" panose="05000000000000000000" pitchFamily="2" charset="2"/>
              </a:rPr>
              <a:t>philosophy</a:t>
            </a:r>
            <a:r>
              <a:rPr lang="en-US" sz="2800" dirty="0" smtClean="0">
                <a:solidFill>
                  <a:srgbClr val="0000FF"/>
                </a:solidFill>
                <a:sym typeface="Wingdings" panose="05000000000000000000" pitchFamily="2" charset="2"/>
              </a:rPr>
              <a:t>?] in a </a:t>
            </a:r>
            <a:r>
              <a:rPr lang="en-US" sz="2800" b="1" dirty="0" smtClean="0">
                <a:solidFill>
                  <a:srgbClr val="0000FF"/>
                </a:solidFill>
                <a:sym typeface="Wingdings" panose="05000000000000000000" pitchFamily="2" charset="2"/>
              </a:rPr>
              <a:t>secular</a:t>
            </a:r>
            <a:r>
              <a:rPr lang="en-US" sz="2800" dirty="0" smtClean="0">
                <a:solidFill>
                  <a:srgbClr val="0000FF"/>
                </a:solidFill>
                <a:sym typeface="Wingdings" panose="05000000000000000000" pitchFamily="2" charset="2"/>
              </a:rPr>
              <a:t>, </a:t>
            </a:r>
            <a:r>
              <a:rPr lang="en-US" sz="2800" dirty="0" err="1" smtClean="0">
                <a:solidFill>
                  <a:srgbClr val="0000FF"/>
                </a:solidFill>
                <a:sym typeface="Wingdings" panose="05000000000000000000" pitchFamily="2" charset="2"/>
              </a:rPr>
              <a:t>medicalised</a:t>
            </a:r>
            <a:r>
              <a:rPr lang="en-US" sz="2800" dirty="0" smtClean="0">
                <a:solidFill>
                  <a:srgbClr val="0000FF"/>
                </a:solidFill>
                <a:sym typeface="Wingdings" panose="05000000000000000000" pitchFamily="2" charset="2"/>
              </a:rPr>
              <a:t> [</a:t>
            </a:r>
            <a:r>
              <a:rPr lang="en-US" sz="2800" b="1" dirty="0" smtClean="0">
                <a:solidFill>
                  <a:srgbClr val="0000FF"/>
                </a:solidFill>
                <a:sym typeface="Wingdings" panose="05000000000000000000" pitchFamily="2" charset="2"/>
              </a:rPr>
              <a:t>evidence-based</a:t>
            </a:r>
            <a:r>
              <a:rPr lang="en-US" sz="2800" dirty="0" smtClean="0">
                <a:solidFill>
                  <a:srgbClr val="0000FF"/>
                </a:solidFill>
                <a:sym typeface="Wingdings" panose="05000000000000000000" pitchFamily="2" charset="2"/>
              </a:rPr>
              <a:t>] </a:t>
            </a:r>
            <a:r>
              <a:rPr lang="en-US" sz="2800" b="1" dirty="0" smtClean="0">
                <a:solidFill>
                  <a:srgbClr val="0000FF"/>
                </a:solidFill>
                <a:sym typeface="Wingdings" panose="05000000000000000000" pitchFamily="2" charset="2"/>
              </a:rPr>
              <a:t>western world</a:t>
            </a:r>
            <a:r>
              <a:rPr lang="en-US" sz="2800" b="1" dirty="0" smtClean="0">
                <a:solidFill>
                  <a:srgbClr val="0000FF"/>
                </a:solidFill>
              </a:rPr>
              <a:t> </a:t>
            </a:r>
          </a:p>
          <a:p>
            <a:endParaRPr lang="en-US" altLang="zh-CN" dirty="0"/>
          </a:p>
          <a:p>
            <a:endParaRPr lang="en-US" dirty="0" smtClean="0"/>
          </a:p>
          <a:p>
            <a:endParaRPr lang="en-US" dirty="0" smtClean="0"/>
          </a:p>
          <a:p>
            <a:endParaRPr lang="en-US" dirty="0" smtClean="0"/>
          </a:p>
          <a:p>
            <a:endParaRPr lang="en-US" dirty="0"/>
          </a:p>
        </p:txBody>
      </p:sp>
      <p:sp>
        <p:nvSpPr>
          <p:cNvPr id="4" name="灯片编号占位符 3"/>
          <p:cNvSpPr>
            <a:spLocks noGrp="1"/>
          </p:cNvSpPr>
          <p:nvPr>
            <p:ph type="sldNum" sz="quarter" idx="12"/>
          </p:nvPr>
        </p:nvSpPr>
        <p:spPr/>
        <p:txBody>
          <a:bodyPr/>
          <a:lstStyle/>
          <a:p>
            <a:fld id="{17A0805F-E64A-44E6-B458-9DF0D6CFD64E}" type="slidenum">
              <a:rPr lang="zh-CN" altLang="en-US" smtClean="0"/>
              <a:t>8</a:t>
            </a:fld>
            <a:endParaRPr lang="zh-CN" altLang="en-US"/>
          </a:p>
        </p:txBody>
      </p:sp>
    </p:spTree>
    <p:extLst>
      <p:ext uri="{BB962C8B-B14F-4D97-AF65-F5344CB8AC3E}">
        <p14:creationId xmlns:p14="http://schemas.microsoft.com/office/powerpoint/2010/main" val="4138493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右大括号 7"/>
          <p:cNvSpPr/>
          <p:nvPr/>
        </p:nvSpPr>
        <p:spPr>
          <a:xfrm rot="5400000">
            <a:off x="4209140" y="1052738"/>
            <a:ext cx="936107" cy="8568952"/>
          </a:xfrm>
          <a:prstGeom prst="rightBrace">
            <a:avLst>
              <a:gd name="adj1" fmla="val 79218"/>
              <a:gd name="adj2" fmla="val 50198"/>
            </a:avLst>
          </a:prstGeom>
          <a:gradFill flip="none" rotWithShape="1">
            <a:gsLst>
              <a:gs pos="0">
                <a:srgbClr val="FF0000"/>
              </a:gs>
              <a:gs pos="19000">
                <a:srgbClr val="FF0000"/>
              </a:gs>
              <a:gs pos="100000">
                <a:schemeClr val="bg1"/>
              </a:gs>
            </a:gsLst>
            <a:lin ang="10800000" scaled="1"/>
            <a:tileRect/>
          </a:gradFill>
          <a:ln>
            <a:solidFill>
              <a:srgbClr val="FF66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 name="标题 1"/>
          <p:cNvSpPr>
            <a:spLocks noGrp="1"/>
          </p:cNvSpPr>
          <p:nvPr>
            <p:ph type="title"/>
          </p:nvPr>
        </p:nvSpPr>
        <p:spPr>
          <a:xfrm>
            <a:off x="467544" y="116632"/>
            <a:ext cx="8229600" cy="1143000"/>
          </a:xfrm>
        </p:spPr>
        <p:txBody>
          <a:bodyPr>
            <a:noAutofit/>
          </a:bodyPr>
          <a:lstStyle/>
          <a:p>
            <a:r>
              <a:rPr lang="en-US" altLang="zh-CN" sz="4000" b="1" dirty="0" smtClean="0"/>
              <a:t>Acknowledging Sources/Credentials</a:t>
            </a:r>
            <a:endParaRPr lang="zh-CN" altLang="en-US" sz="4000" b="1" dirty="0"/>
          </a:p>
        </p:txBody>
      </p:sp>
      <p:sp>
        <p:nvSpPr>
          <p:cNvPr id="3" name="内容占位符 2"/>
          <p:cNvSpPr>
            <a:spLocks noGrp="1"/>
          </p:cNvSpPr>
          <p:nvPr>
            <p:ph idx="1"/>
          </p:nvPr>
        </p:nvSpPr>
        <p:spPr>
          <a:xfrm>
            <a:off x="2516953" y="5805268"/>
            <a:ext cx="4320480" cy="794404"/>
          </a:xfrm>
        </p:spPr>
        <p:txBody>
          <a:bodyPr>
            <a:normAutofit fontScale="92500"/>
          </a:bodyPr>
          <a:lstStyle/>
          <a:p>
            <a:pPr marL="0" indent="0">
              <a:buNone/>
            </a:pPr>
            <a:r>
              <a:rPr lang="en-US" altLang="zh-CN" sz="2800" b="1" dirty="0">
                <a:solidFill>
                  <a:srgbClr val="0000FF"/>
                </a:solidFill>
              </a:rPr>
              <a:t>Western </a:t>
            </a:r>
            <a:r>
              <a:rPr lang="en-US" altLang="zh-CN" sz="2800" b="1" dirty="0" err="1" smtClean="0">
                <a:solidFill>
                  <a:srgbClr val="0000FF"/>
                </a:solidFill>
              </a:rPr>
              <a:t>favoured</a:t>
            </a:r>
            <a:r>
              <a:rPr lang="en-US" altLang="zh-CN" sz="2800" b="1" dirty="0" smtClean="0">
                <a:solidFill>
                  <a:srgbClr val="0000FF"/>
                </a:solidFill>
              </a:rPr>
              <a:t>/privileged  </a:t>
            </a:r>
            <a:endParaRPr lang="zh-CN" altLang="en-US" sz="2800" b="1" dirty="0">
              <a:solidFill>
                <a:srgbClr val="0000FF"/>
              </a:solidFill>
            </a:endParaRPr>
          </a:p>
        </p:txBody>
      </p:sp>
      <p:sp>
        <p:nvSpPr>
          <p:cNvPr id="4" name="灯片编号占位符 3"/>
          <p:cNvSpPr>
            <a:spLocks noGrp="1"/>
          </p:cNvSpPr>
          <p:nvPr>
            <p:ph type="sldNum" sz="quarter" idx="12"/>
          </p:nvPr>
        </p:nvSpPr>
        <p:spPr/>
        <p:txBody>
          <a:bodyPr/>
          <a:lstStyle/>
          <a:p>
            <a:fld id="{17A0805F-E64A-44E6-B458-9DF0D6CFD64E}" type="slidenum">
              <a:rPr lang="zh-CN" altLang="en-US" smtClean="0"/>
              <a:t>9</a:t>
            </a:fld>
            <a:endParaRPr lang="zh-CN" altLang="en-US"/>
          </a:p>
        </p:txBody>
      </p:sp>
      <p:graphicFrame>
        <p:nvGraphicFramePr>
          <p:cNvPr id="6" name="表格 5"/>
          <p:cNvGraphicFramePr>
            <a:graphicFrameLocks noGrp="1"/>
          </p:cNvGraphicFramePr>
          <p:nvPr>
            <p:extLst>
              <p:ext uri="{D42A27DB-BD31-4B8C-83A1-F6EECF244321}">
                <p14:modId xmlns:p14="http://schemas.microsoft.com/office/powerpoint/2010/main" val="2918266705"/>
              </p:ext>
            </p:extLst>
          </p:nvPr>
        </p:nvGraphicFramePr>
        <p:xfrm>
          <a:off x="755576" y="1340768"/>
          <a:ext cx="3024336" cy="2772978"/>
        </p:xfrm>
        <a:graphic>
          <a:graphicData uri="http://schemas.openxmlformats.org/drawingml/2006/table">
            <a:tbl>
              <a:tblPr firstRow="1" bandRow="1">
                <a:effectLst>
                  <a:outerShdw blurRad="50800" dist="38100" algn="l" rotWithShape="0">
                    <a:prstClr val="black">
                      <a:alpha val="40000"/>
                    </a:prstClr>
                  </a:outerShdw>
                </a:effectLst>
                <a:tableStyleId>{2D5ABB26-0587-4C30-8999-92F81FD0307C}</a:tableStyleId>
              </a:tblPr>
              <a:tblGrid>
                <a:gridCol w="3024336"/>
              </a:tblGrid>
              <a:tr h="462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1" i="1" dirty="0" smtClean="0"/>
                        <a:t>Eastern perspectives</a:t>
                      </a:r>
                      <a:endParaRPr lang="zh-CN" altLang="en-US"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62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i="1" dirty="0" smtClean="0"/>
                        <a:t>‘approved by </a:t>
                      </a:r>
                      <a:r>
                        <a:rPr lang="en-US" altLang="zh-CN" sz="2000" b="1" i="1" dirty="0" smtClean="0">
                          <a:solidFill>
                            <a:srgbClr val="FF0000"/>
                          </a:solidFill>
                        </a:rPr>
                        <a:t>the West</a:t>
                      </a:r>
                      <a:r>
                        <a:rPr lang="en-US" altLang="zh-CN" sz="2000" b="1" i="1" dirty="0" smtClean="0"/>
                        <a:t>’</a:t>
                      </a:r>
                      <a:endParaRPr lang="zh-CN" altLang="en-US" sz="2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62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i="1" dirty="0" smtClean="0"/>
                        <a:t>‘a high status in </a:t>
                      </a:r>
                      <a:r>
                        <a:rPr lang="en-US" altLang="zh-CN" sz="2000" b="1" i="1" dirty="0" smtClean="0">
                          <a:solidFill>
                            <a:srgbClr val="FF0000"/>
                          </a:solidFill>
                        </a:rPr>
                        <a:t>the West</a:t>
                      </a:r>
                      <a:r>
                        <a:rPr lang="en-US" altLang="zh-CN" sz="2000" b="1" i="1" dirty="0" smtClean="0"/>
                        <a:t>’</a:t>
                      </a:r>
                      <a:endParaRPr lang="zh-CN" altLang="en-US" sz="2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62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i="1" dirty="0" smtClean="0"/>
                        <a:t>‘influential in </a:t>
                      </a:r>
                      <a:r>
                        <a:rPr lang="en-US" altLang="zh-CN" sz="2000" b="1" i="1" dirty="0" smtClean="0">
                          <a:solidFill>
                            <a:srgbClr val="FF0000"/>
                          </a:solidFill>
                        </a:rPr>
                        <a:t>the West</a:t>
                      </a:r>
                      <a:r>
                        <a:rPr lang="en-US" altLang="zh-CN" sz="2000" b="1" i="1" dirty="0" smtClean="0"/>
                        <a:t>’,</a:t>
                      </a:r>
                      <a:endParaRPr lang="zh-CN" altLang="en-US" sz="2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62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i="1" dirty="0" smtClean="0"/>
                        <a:t>‘popular in </a:t>
                      </a:r>
                      <a:r>
                        <a:rPr lang="en-US" altLang="zh-CN" sz="2000" b="1" i="1" dirty="0" smtClean="0">
                          <a:solidFill>
                            <a:srgbClr val="FF0000"/>
                          </a:solidFill>
                        </a:rPr>
                        <a:t>the West</a:t>
                      </a:r>
                      <a:r>
                        <a:rPr lang="en-US" altLang="zh-CN" sz="2000" b="1" i="1" dirty="0" smtClean="0"/>
                        <a:t>’</a:t>
                      </a:r>
                      <a:endParaRPr lang="zh-CN" altLang="en-US" sz="2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62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i="1" dirty="0" smtClean="0"/>
                        <a:t>‘a </a:t>
                      </a:r>
                      <a:r>
                        <a:rPr lang="en-US" altLang="zh-CN" sz="2000" b="1" i="1" dirty="0" smtClean="0">
                          <a:solidFill>
                            <a:srgbClr val="FF0000"/>
                          </a:solidFill>
                        </a:rPr>
                        <a:t>Western </a:t>
                      </a:r>
                      <a:r>
                        <a:rPr lang="en-US" altLang="zh-CN" sz="2000" b="1" i="1" dirty="0" smtClean="0"/>
                        <a:t>psychotherapy’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752073220"/>
              </p:ext>
            </p:extLst>
          </p:nvPr>
        </p:nvGraphicFramePr>
        <p:xfrm>
          <a:off x="4137134" y="1340768"/>
          <a:ext cx="4680519" cy="3205363"/>
        </p:xfrm>
        <a:graphic>
          <a:graphicData uri="http://schemas.openxmlformats.org/drawingml/2006/table">
            <a:tbl>
              <a:tblPr firstRow="1" bandRow="1">
                <a:effectLst>
                  <a:outerShdw blurRad="50800" dist="38100" algn="l" rotWithShape="0">
                    <a:prstClr val="black">
                      <a:alpha val="40000"/>
                    </a:prstClr>
                  </a:outerShdw>
                </a:effectLst>
                <a:tableStyleId>{2D5ABB26-0587-4C30-8999-92F81FD0307C}</a:tableStyleId>
              </a:tblPr>
              <a:tblGrid>
                <a:gridCol w="4680519"/>
              </a:tblGrid>
              <a:tr h="4621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1" i="1" dirty="0" smtClean="0"/>
                        <a:t>Western Perspectives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62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i="0" kern="1200" dirty="0" smtClean="0">
                          <a:solidFill>
                            <a:schemeClr val="tx1"/>
                          </a:solidFill>
                          <a:effectLst/>
                          <a:latin typeface="+mn-lt"/>
                          <a:ea typeface="+mn-ea"/>
                          <a:cs typeface="+mn-cs"/>
                        </a:rPr>
                        <a:t>‘… </a:t>
                      </a:r>
                      <a:r>
                        <a:rPr lang="en-US" altLang="zh-CN" sz="1800" b="1" i="0" kern="1200" dirty="0" smtClean="0">
                          <a:solidFill>
                            <a:srgbClr val="0000FF"/>
                          </a:solidFill>
                          <a:effectLst/>
                          <a:latin typeface="+mn-lt"/>
                          <a:ea typeface="+mn-ea"/>
                          <a:cs typeface="+mn-cs"/>
                        </a:rPr>
                        <a:t>removed</a:t>
                      </a:r>
                      <a:r>
                        <a:rPr lang="en-US" altLang="zh-CN" sz="1800" b="0" i="0" kern="1200" dirty="0" smtClean="0">
                          <a:solidFill>
                            <a:schemeClr val="tx1"/>
                          </a:solidFill>
                          <a:effectLst/>
                          <a:latin typeface="+mn-lt"/>
                          <a:ea typeface="+mn-ea"/>
                          <a:cs typeface="+mn-cs"/>
                        </a:rPr>
                        <a:t> the </a:t>
                      </a:r>
                      <a:r>
                        <a:rPr lang="en-US" altLang="zh-CN" sz="1800" b="1" i="0" kern="1200" dirty="0" smtClean="0">
                          <a:solidFill>
                            <a:schemeClr val="tx1"/>
                          </a:solidFill>
                          <a:effectLst/>
                          <a:latin typeface="+mn-lt"/>
                          <a:ea typeface="+mn-ea"/>
                          <a:cs typeface="+mn-cs"/>
                        </a:rPr>
                        <a:t>Buddhist</a:t>
                      </a:r>
                      <a:r>
                        <a:rPr lang="en-US" altLang="zh-CN" sz="1800" b="0" i="0" kern="1200" dirty="0" smtClean="0">
                          <a:solidFill>
                            <a:schemeClr val="tx1"/>
                          </a:solidFill>
                          <a:effectLst/>
                          <a:latin typeface="+mn-lt"/>
                          <a:ea typeface="+mn-ea"/>
                          <a:cs typeface="+mn-cs"/>
                        </a:rPr>
                        <a:t> framework and eventually </a:t>
                      </a:r>
                      <a:r>
                        <a:rPr lang="en-US" altLang="zh-CN" sz="1800" b="1" i="0" kern="1200" dirty="0" smtClean="0">
                          <a:solidFill>
                            <a:srgbClr val="0000FF"/>
                          </a:solidFill>
                          <a:effectLst/>
                          <a:latin typeface="+mn-lt"/>
                          <a:ea typeface="+mn-ea"/>
                          <a:cs typeface="+mn-cs"/>
                        </a:rPr>
                        <a:t>downplayed</a:t>
                      </a:r>
                      <a:r>
                        <a:rPr lang="en-US" altLang="zh-CN" sz="1800" b="0" i="0" kern="1200" dirty="0" smtClean="0">
                          <a:solidFill>
                            <a:srgbClr val="0000FF"/>
                          </a:solidFill>
                          <a:effectLst/>
                          <a:latin typeface="+mn-lt"/>
                          <a:ea typeface="+mn-ea"/>
                          <a:cs typeface="+mn-cs"/>
                        </a:rPr>
                        <a:t> </a:t>
                      </a:r>
                      <a:r>
                        <a:rPr lang="en-US" altLang="zh-CN" sz="1800" b="0" i="0" kern="1200" dirty="0" smtClean="0">
                          <a:solidFill>
                            <a:schemeClr val="tx1"/>
                          </a:solidFill>
                          <a:effectLst/>
                          <a:latin typeface="+mn-lt"/>
                          <a:ea typeface="+mn-ea"/>
                          <a:cs typeface="+mn-cs"/>
                        </a:rPr>
                        <a:t>any </a:t>
                      </a:r>
                      <a:r>
                        <a:rPr lang="en-US" altLang="zh-CN" sz="1800" b="1" i="0" kern="1200" dirty="0" smtClean="0">
                          <a:solidFill>
                            <a:schemeClr val="tx1"/>
                          </a:solidFill>
                          <a:effectLst/>
                          <a:latin typeface="+mn-lt"/>
                          <a:ea typeface="+mn-ea"/>
                          <a:cs typeface="+mn-cs"/>
                        </a:rPr>
                        <a:t>connection between mindfulness</a:t>
                      </a:r>
                      <a:r>
                        <a:rPr lang="en-US" altLang="zh-CN" sz="1800" b="1" i="0" kern="1200" baseline="0" dirty="0" smtClean="0">
                          <a:solidFill>
                            <a:schemeClr val="tx1"/>
                          </a:solidFill>
                          <a:effectLst/>
                          <a:latin typeface="+mn-lt"/>
                          <a:ea typeface="+mn-ea"/>
                          <a:cs typeface="+mn-cs"/>
                        </a:rPr>
                        <a:t> </a:t>
                      </a:r>
                      <a:r>
                        <a:rPr lang="en-US" altLang="zh-CN" sz="1800" b="1" i="0" kern="1200" dirty="0" smtClean="0">
                          <a:solidFill>
                            <a:schemeClr val="tx1"/>
                          </a:solidFill>
                          <a:effectLst/>
                          <a:latin typeface="+mn-lt"/>
                          <a:ea typeface="+mn-ea"/>
                          <a:cs typeface="+mn-cs"/>
                        </a:rPr>
                        <a:t>and Buddhism</a:t>
                      </a:r>
                      <a:r>
                        <a:rPr lang="en-US" altLang="zh-CN" sz="1800" b="0" i="0" kern="1200" dirty="0" smtClean="0">
                          <a:solidFill>
                            <a:schemeClr val="tx1"/>
                          </a:solidFill>
                          <a:effectLst/>
                          <a:latin typeface="+mn-lt"/>
                          <a:ea typeface="+mn-ea"/>
                          <a:cs typeface="+mn-cs"/>
                        </a:rPr>
                        <a:t>, instead putting MBSR in a </a:t>
                      </a:r>
                      <a:r>
                        <a:rPr lang="en-US" altLang="zh-CN" sz="1800" b="1" i="0" kern="1200" dirty="0" smtClean="0">
                          <a:solidFill>
                            <a:srgbClr val="0000FF"/>
                          </a:solidFill>
                          <a:effectLst/>
                          <a:latin typeface="+mn-lt"/>
                          <a:ea typeface="+mn-ea"/>
                          <a:cs typeface="+mn-cs"/>
                        </a:rPr>
                        <a:t>scientific</a:t>
                      </a:r>
                      <a:r>
                        <a:rPr lang="en-US" altLang="zh-CN" sz="1800" b="0" i="0" kern="1200" dirty="0" smtClean="0">
                          <a:solidFill>
                            <a:schemeClr val="tx1"/>
                          </a:solidFill>
                          <a:effectLst/>
                          <a:latin typeface="+mn-lt"/>
                          <a:ea typeface="+mn-ea"/>
                          <a:cs typeface="+mn-cs"/>
                        </a:rPr>
                        <a:t> context’</a:t>
                      </a:r>
                      <a:endParaRPr lang="zh-CN" altLang="en-US" sz="1800" b="1" i="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62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i="0" kern="1200" dirty="0" smtClean="0">
                          <a:solidFill>
                            <a:schemeClr val="tx1"/>
                          </a:solidFill>
                          <a:effectLst/>
                          <a:latin typeface="+mn-lt"/>
                          <a:ea typeface="+mn-ea"/>
                          <a:cs typeface="+mn-cs"/>
                        </a:rPr>
                        <a:t>‘…</a:t>
                      </a:r>
                      <a:r>
                        <a:rPr lang="en-US" altLang="zh-CN" sz="1800" b="0" i="0" kern="1200" baseline="0" dirty="0" smtClean="0">
                          <a:solidFill>
                            <a:schemeClr val="tx1"/>
                          </a:solidFill>
                          <a:effectLst/>
                          <a:latin typeface="+mn-lt"/>
                          <a:ea typeface="+mn-ea"/>
                          <a:cs typeface="+mn-cs"/>
                        </a:rPr>
                        <a:t> </a:t>
                      </a:r>
                      <a:r>
                        <a:rPr lang="en-US" altLang="zh-CN" sz="1800" b="0" i="0" kern="1200" dirty="0" smtClean="0">
                          <a:solidFill>
                            <a:schemeClr val="tx1"/>
                          </a:solidFill>
                          <a:effectLst/>
                          <a:latin typeface="+mn-lt"/>
                          <a:ea typeface="+mn-ea"/>
                          <a:cs typeface="+mn-cs"/>
                        </a:rPr>
                        <a:t>mindfulness is </a:t>
                      </a:r>
                      <a:r>
                        <a:rPr lang="en-US" altLang="zh-CN" sz="1800" b="1" i="0" kern="1200" dirty="0" smtClean="0">
                          <a:solidFill>
                            <a:srgbClr val="0000FF"/>
                          </a:solidFill>
                          <a:effectLst/>
                          <a:latin typeface="+mn-lt"/>
                          <a:ea typeface="+mn-ea"/>
                          <a:cs typeface="+mn-cs"/>
                        </a:rPr>
                        <a:t>not itself Buddhist at all </a:t>
                      </a:r>
                      <a:r>
                        <a:rPr lang="en-US" altLang="zh-CN" sz="1800" b="0" i="0" kern="1200" dirty="0" smtClean="0">
                          <a:solidFill>
                            <a:schemeClr val="tx1"/>
                          </a:solidFill>
                          <a:effectLst/>
                          <a:latin typeface="+mn-lt"/>
                          <a:ea typeface="+mn-ea"/>
                          <a:cs typeface="+mn-cs"/>
                        </a:rPr>
                        <a:t>but really a </a:t>
                      </a:r>
                      <a:r>
                        <a:rPr lang="en-US" altLang="zh-CN" sz="1800" b="1" i="0" kern="1200" dirty="0" smtClean="0">
                          <a:solidFill>
                            <a:schemeClr val="tx1"/>
                          </a:solidFill>
                          <a:effectLst/>
                          <a:latin typeface="+mn-lt"/>
                          <a:ea typeface="+mn-ea"/>
                          <a:cs typeface="+mn-cs"/>
                        </a:rPr>
                        <a:t>universal pathway </a:t>
                      </a:r>
                      <a:r>
                        <a:rPr lang="en-US" altLang="zh-CN" sz="1800" b="0" i="0" kern="1200" dirty="0" smtClean="0">
                          <a:solidFill>
                            <a:schemeClr val="tx1"/>
                          </a:solidFill>
                          <a:effectLst/>
                          <a:latin typeface="+mn-lt"/>
                          <a:ea typeface="+mn-ea"/>
                          <a:cs typeface="+mn-cs"/>
                        </a:rPr>
                        <a:t>to </a:t>
                      </a:r>
                      <a:r>
                        <a:rPr lang="en-US" altLang="zh-CN" sz="1800" b="1" i="0" kern="1200" dirty="0" smtClean="0">
                          <a:solidFill>
                            <a:schemeClr val="tx1"/>
                          </a:solidFill>
                          <a:effectLst/>
                          <a:latin typeface="+mn-lt"/>
                          <a:ea typeface="+mn-ea"/>
                          <a:cs typeface="+mn-cs"/>
                        </a:rPr>
                        <a:t>sanity and well-being</a:t>
                      </a:r>
                      <a:r>
                        <a:rPr lang="en-US" altLang="zh-CN" sz="1800" b="0" i="0" kern="1200" dirty="0" smtClean="0">
                          <a:solidFill>
                            <a:schemeClr val="tx1"/>
                          </a:solidFill>
                          <a:effectLst/>
                          <a:latin typeface="+mn-lt"/>
                          <a:ea typeface="+mn-ea"/>
                          <a:cs typeface="+mn-cs"/>
                        </a:rPr>
                        <a:t>…’</a:t>
                      </a:r>
                      <a:r>
                        <a:rPr lang="en-US" altLang="zh-CN" sz="1800" b="1" dirty="0" smtClean="0">
                          <a:solidFill>
                            <a:srgbClr val="0000FF"/>
                          </a:solidFill>
                        </a:rPr>
                        <a:t> </a:t>
                      </a:r>
                      <a:endParaRPr lang="en-US" altLang="zh-CN" sz="1800" b="1" i="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62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dirty="0" smtClean="0">
                          <a:solidFill>
                            <a:schemeClr val="tx1"/>
                          </a:solidFill>
                        </a:rPr>
                        <a:t>‘</a:t>
                      </a:r>
                      <a:r>
                        <a:rPr lang="en-US" altLang="zh-CN" sz="1800" b="1" dirty="0" smtClean="0">
                          <a:solidFill>
                            <a:srgbClr val="0000FF"/>
                          </a:solidFill>
                        </a:rPr>
                        <a:t>Historically,</a:t>
                      </a:r>
                      <a:r>
                        <a:rPr lang="en-US" altLang="zh-CN" sz="1800" dirty="0" smtClean="0"/>
                        <a:t> mindfulness has been called “the heart” of Buddhist </a:t>
                      </a:r>
                      <a:r>
                        <a:rPr lang="en-US" altLang="zh-CN" sz="1800" b="1" dirty="0" smtClean="0"/>
                        <a:t>meditation</a:t>
                      </a:r>
                      <a:r>
                        <a:rPr lang="en-US" altLang="zh-CN" sz="1800" dirty="0" smtClean="0"/>
                        <a:t>…’</a:t>
                      </a:r>
                      <a:endParaRPr lang="en-US" altLang="zh-CN" sz="1800" b="1" i="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361256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2890</TotalTime>
  <Words>2612</Words>
  <Application>Microsoft Office PowerPoint</Application>
  <PresentationFormat>全屏显示(4:3)</PresentationFormat>
  <Paragraphs>351</Paragraphs>
  <Slides>29</Slides>
  <Notes>12</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Office 主题​​</vt:lpstr>
      <vt:lpstr>Intercultural knowledge-work and the transcultural development of ideas: 念(niàn)/mindfulness, intercultural communication, and psychotherapy</vt:lpstr>
      <vt:lpstr>Mindfulness in the East and the West</vt:lpstr>
      <vt:lpstr>Content</vt:lpstr>
      <vt:lpstr>Mindfulness in the Orient</vt:lpstr>
      <vt:lpstr>Mindfulness in China (Traditional)</vt:lpstr>
      <vt:lpstr>Mindfulness in China (Modern)</vt:lpstr>
      <vt:lpstr>Mindfulness in Western Psychotherapies</vt:lpstr>
      <vt:lpstr>Criticisms about Mindfulness in Western Psychotherapies </vt:lpstr>
      <vt:lpstr>Acknowledging Sources/Credentials</vt:lpstr>
      <vt:lpstr>Mindfulness in IC</vt:lpstr>
      <vt:lpstr>The Origins of Mindfulness in IC?</vt:lpstr>
      <vt:lpstr>Acknowledging Sources/Credentials</vt:lpstr>
      <vt:lpstr>The Conceptual Migration of Mindfulness</vt:lpstr>
      <vt:lpstr>PowerPoint 演示文稿</vt:lpstr>
      <vt:lpstr>Knowledge Flows</vt:lpstr>
      <vt:lpstr>PowerPoint 演示文稿</vt:lpstr>
      <vt:lpstr>PowerPoint 演示文稿</vt:lpstr>
      <vt:lpstr>Recommendation 2:  To foster common-flows</vt:lpstr>
      <vt:lpstr>Transcultural Knowledge Development </vt:lpstr>
      <vt:lpstr>PowerPoint 演示文稿</vt:lpstr>
      <vt:lpstr>Transcultural Knowledge Development </vt:lpstr>
      <vt:lpstr>Transcultural Knowledge Development </vt:lpstr>
      <vt:lpstr>Transcultural Knowledge Development </vt:lpstr>
      <vt:lpstr>PowerPoint 演示文稿</vt:lpstr>
      <vt:lpstr>Transcultural Knowledge Development </vt:lpstr>
      <vt:lpstr>PowerPoint 演示文稿</vt:lpstr>
      <vt:lpstr>Transcultural Knowledge Development </vt:lpstr>
      <vt:lpstr>Some Possible Ways of Understanding  the Developing Knowledge Landscape  in an Increasingly Interconnected World</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Min</dc:creator>
  <cp:lastModifiedBy>Min</cp:lastModifiedBy>
  <cp:revision>219</cp:revision>
  <dcterms:created xsi:type="dcterms:W3CDTF">2015-11-09T15:50:07Z</dcterms:created>
  <dcterms:modified xsi:type="dcterms:W3CDTF">2015-11-26T21:57:20Z</dcterms:modified>
</cp:coreProperties>
</file>