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20" r:id="rId2"/>
    <p:sldId id="345" r:id="rId3"/>
    <p:sldId id="322" r:id="rId4"/>
    <p:sldId id="324" r:id="rId5"/>
    <p:sldId id="325" r:id="rId6"/>
    <p:sldId id="327" r:id="rId7"/>
    <p:sldId id="328" r:id="rId8"/>
    <p:sldId id="329" r:id="rId9"/>
    <p:sldId id="330" r:id="rId10"/>
    <p:sldId id="331" r:id="rId11"/>
    <p:sldId id="332" r:id="rId12"/>
    <p:sldId id="333" r:id="rId13"/>
    <p:sldId id="344" r:id="rId14"/>
    <p:sldId id="334" r:id="rId15"/>
    <p:sldId id="335" r:id="rId16"/>
    <p:sldId id="336" r:id="rId17"/>
    <p:sldId id="340" r:id="rId18"/>
    <p:sldId id="34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6" d="100"/>
          <a:sy n="116" d="100"/>
        </p:scale>
        <p:origin x="-1120" y="12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08362-3098-2741-8709-8687CE491B71}" type="datetimeFigureOut">
              <a:rPr lang="en-US" smtClean="0"/>
              <a:t>04/09/2015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7981AD-9150-E241-98EA-FAFCA4D5708C}" type="slidenum">
              <a:rPr lang="en-US" smtClean="0"/>
              <a:t>‹#›</a:t>
            </a:fld>
            <a:endParaRPr lang="en-US"/>
          </a:p>
        </p:txBody>
      </p:sp>
    </p:spTree>
    <p:extLst>
      <p:ext uri="{BB962C8B-B14F-4D97-AF65-F5344CB8AC3E}">
        <p14:creationId xmlns:p14="http://schemas.microsoft.com/office/powerpoint/2010/main" val="9059218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10</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11</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12</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13</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14</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15</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16</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17</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18</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2</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3</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4</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5</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6</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7</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8</a:t>
            </a:fld>
            <a:endParaRPr lang="en-US"/>
          </a:p>
        </p:txBody>
      </p:sp>
    </p:spTree>
    <p:extLst>
      <p:ext uri="{BB962C8B-B14F-4D97-AF65-F5344CB8AC3E}">
        <p14:creationId xmlns:p14="http://schemas.microsoft.com/office/powerpoint/2010/main" val="1700615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81AD-9150-E241-98EA-FAFCA4D5708C}" type="slidenum">
              <a:rPr lang="en-US" smtClean="0"/>
              <a:t>9</a:t>
            </a:fld>
            <a:endParaRPr lang="en-US"/>
          </a:p>
        </p:txBody>
      </p:sp>
    </p:spTree>
    <p:extLst>
      <p:ext uri="{BB962C8B-B14F-4D97-AF65-F5344CB8AC3E}">
        <p14:creationId xmlns:p14="http://schemas.microsoft.com/office/powerpoint/2010/main" val="170061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92333B1-9B7F-4640-87A6-67D84B3DD343}" type="datetimeFigureOut">
              <a:rPr lang="en-US" smtClean="0"/>
              <a:t>04/09/2015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86996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2333B1-9B7F-4640-87A6-67D84B3DD343}" type="datetimeFigureOut">
              <a:rPr lang="en-US" smtClean="0"/>
              <a:t>04/09/2015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308237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2333B1-9B7F-4640-87A6-67D84B3DD343}" type="datetimeFigureOut">
              <a:rPr lang="en-US" smtClean="0"/>
              <a:t>04/09/2015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140491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92333B1-9B7F-4640-87A6-67D84B3DD343}" type="datetimeFigureOut">
              <a:rPr lang="en-US" smtClean="0"/>
              <a:t>04/09/2015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235421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92333B1-9B7F-4640-87A6-67D84B3DD343}" type="datetimeFigureOut">
              <a:rPr lang="en-US" smtClean="0"/>
              <a:t>04/09/2015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152865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92333B1-9B7F-4640-87A6-67D84B3DD343}" type="datetimeFigureOut">
              <a:rPr lang="en-US" smtClean="0"/>
              <a:t>04/09/2015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1120820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92333B1-9B7F-4640-87A6-67D84B3DD343}" type="datetimeFigureOut">
              <a:rPr lang="en-US" smtClean="0"/>
              <a:t>04/09/2015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425459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92333B1-9B7F-4640-87A6-67D84B3DD343}" type="datetimeFigureOut">
              <a:rPr lang="en-US" smtClean="0"/>
              <a:t>04/09/2015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194514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333B1-9B7F-4640-87A6-67D84B3DD343}" type="datetimeFigureOut">
              <a:rPr lang="en-US" smtClean="0"/>
              <a:t>04/09/2015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291163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2333B1-9B7F-4640-87A6-67D84B3DD343}" type="datetimeFigureOut">
              <a:rPr lang="en-US" smtClean="0"/>
              <a:t>04/09/2015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58576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92333B1-9B7F-4640-87A6-67D84B3DD343}" type="datetimeFigureOut">
              <a:rPr lang="en-US" smtClean="0"/>
              <a:t>04/09/2015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93B00-7E6C-0A4C-A26C-CB0AE0DDAEED}" type="slidenum">
              <a:rPr lang="en-US" smtClean="0"/>
              <a:t>‹#›</a:t>
            </a:fld>
            <a:endParaRPr lang="en-US"/>
          </a:p>
        </p:txBody>
      </p:sp>
    </p:spTree>
    <p:extLst>
      <p:ext uri="{BB962C8B-B14F-4D97-AF65-F5344CB8AC3E}">
        <p14:creationId xmlns:p14="http://schemas.microsoft.com/office/powerpoint/2010/main" val="17180450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2333B1-9B7F-4640-87A6-67D84B3DD343}" type="datetimeFigureOut">
              <a:rPr lang="en-US" smtClean="0"/>
              <a:t>04/09/2015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93B00-7E6C-0A4C-A26C-CB0AE0DDAEED}" type="slidenum">
              <a:rPr lang="en-US" smtClean="0"/>
              <a:t>‹#›</a:t>
            </a:fld>
            <a:endParaRPr lang="en-US"/>
          </a:p>
        </p:txBody>
      </p:sp>
    </p:spTree>
    <p:extLst>
      <p:ext uri="{BB962C8B-B14F-4D97-AF65-F5344CB8AC3E}">
        <p14:creationId xmlns:p14="http://schemas.microsoft.com/office/powerpoint/2010/main" val="1906132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1700213"/>
          </a:xfrm>
          <a:prstGeom prst="rect">
            <a:avLst/>
          </a:prstGeom>
          <a:noFill/>
          <a:ln w="9525">
            <a:noFill/>
            <a:miter lim="800000"/>
            <a:headEnd/>
            <a:tailEnd/>
          </a:ln>
        </p:spPr>
      </p:pic>
      <p:sp>
        <p:nvSpPr>
          <p:cNvPr id="14340" name="TextBox 1"/>
          <p:cNvSpPr txBox="1">
            <a:spLocks noChangeArrowheads="1"/>
          </p:cNvSpPr>
          <p:nvPr/>
        </p:nvSpPr>
        <p:spPr bwMode="auto">
          <a:xfrm>
            <a:off x="652991" y="4477569"/>
            <a:ext cx="8020144" cy="1354217"/>
          </a:xfrm>
          <a:prstGeom prst="rect">
            <a:avLst/>
          </a:prstGeom>
          <a:noFill/>
          <a:ln w="9525">
            <a:noFill/>
            <a:miter lim="800000"/>
            <a:headEnd/>
            <a:tailEnd/>
          </a:ln>
        </p:spPr>
        <p:txBody>
          <a:bodyPr wrap="square">
            <a:spAutoFit/>
          </a:bodyPr>
          <a:lstStyle/>
          <a:p>
            <a:pPr algn="ctr"/>
            <a:r>
              <a:rPr lang="en-US" i="1" dirty="0" smtClean="0">
                <a:latin typeface="Verdana" pitchFamily="34" charset="0"/>
              </a:rPr>
              <a:t>Researching </a:t>
            </a:r>
            <a:r>
              <a:rPr lang="en-US" i="1" dirty="0" err="1" smtClean="0">
                <a:latin typeface="Verdana" pitchFamily="34" charset="0"/>
              </a:rPr>
              <a:t>Multilingually</a:t>
            </a:r>
            <a:r>
              <a:rPr lang="en-US" i="1" dirty="0" smtClean="0">
                <a:latin typeface="Verdana" pitchFamily="34" charset="0"/>
              </a:rPr>
              <a:t> at the Borders of </a:t>
            </a:r>
          </a:p>
          <a:p>
            <a:pPr algn="ctr"/>
            <a:r>
              <a:rPr lang="en-US" i="1" dirty="0" smtClean="0">
                <a:latin typeface="Verdana" pitchFamily="34" charset="0"/>
              </a:rPr>
              <a:t>Language, the Body, Law and the State</a:t>
            </a:r>
          </a:p>
          <a:p>
            <a:pPr algn="ctr"/>
            <a:r>
              <a:rPr lang="en-US" sz="1400" dirty="0" smtClean="0">
                <a:latin typeface="Verdana" pitchFamily="34" charset="0"/>
              </a:rPr>
              <a:t>(AH/L009636/1)</a:t>
            </a:r>
          </a:p>
          <a:p>
            <a:pPr algn="ctr"/>
            <a:endParaRPr lang="en-US" sz="1400" dirty="0" smtClean="0">
              <a:latin typeface="Verdana" pitchFamily="34" charset="0"/>
            </a:endParaRPr>
          </a:p>
          <a:p>
            <a:pPr algn="ctr"/>
            <a:r>
              <a:rPr lang="en-US" dirty="0">
                <a:latin typeface="Verdana" pitchFamily="34" charset="0"/>
              </a:rPr>
              <a:t>http://researching-multilingually-at-borders.com/</a:t>
            </a:r>
            <a:endParaRPr lang="en-US"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2116013"/>
            <a:ext cx="7488832" cy="2062103"/>
          </a:xfrm>
          <a:prstGeom prst="rect">
            <a:avLst/>
          </a:prstGeom>
          <a:noFill/>
        </p:spPr>
        <p:txBody>
          <a:bodyPr wrap="square" rtlCol="0">
            <a:spAutoFit/>
          </a:bodyPr>
          <a:lstStyle/>
          <a:p>
            <a:pPr algn="ctr"/>
            <a:r>
              <a:rPr lang="en-GB" sz="2800" b="1" dirty="0" smtClean="0"/>
              <a:t>Revisiting </a:t>
            </a:r>
            <a:r>
              <a:rPr lang="en-GB" sz="2800" b="1" dirty="0"/>
              <a:t>linguistic preparation: some new directions arising from researching </a:t>
            </a:r>
            <a:r>
              <a:rPr lang="en-GB" sz="2800" b="1" dirty="0" err="1" smtClean="0"/>
              <a:t>multilingually</a:t>
            </a:r>
            <a:endParaRPr lang="en-US" sz="2800" b="1" dirty="0">
              <a:latin typeface="Verdana"/>
              <a:cs typeface="Verdana"/>
            </a:endParaRPr>
          </a:p>
          <a:p>
            <a:pPr algn="ctr"/>
            <a:r>
              <a:rPr lang="en-US" dirty="0" smtClean="0"/>
              <a:t>(BAAL, September 2015)</a:t>
            </a:r>
          </a:p>
          <a:p>
            <a:pPr algn="ctr"/>
            <a:endParaRPr lang="en-US" dirty="0" smtClean="0"/>
          </a:p>
          <a:p>
            <a:pPr algn="ctr"/>
            <a:r>
              <a:rPr lang="en-US" sz="2000" dirty="0" smtClean="0"/>
              <a:t>Richard Fay, Jane Andrews, Prue Holmes and </a:t>
            </a:r>
            <a:r>
              <a:rPr lang="en-US" sz="2000" dirty="0"/>
              <a:t>M</a:t>
            </a:r>
            <a:r>
              <a:rPr lang="en-US" sz="2000" dirty="0" smtClean="0"/>
              <a:t>ariam </a:t>
            </a:r>
            <a:r>
              <a:rPr lang="en-US" sz="2000" dirty="0" err="1" smtClean="0"/>
              <a:t>Attia</a:t>
            </a:r>
            <a:endParaRPr lang="en-US" sz="2000" dirty="0" smtClean="0"/>
          </a:p>
          <a:p>
            <a:pPr algn="ctr"/>
            <a:r>
              <a:rPr lang="en-US" sz="1600" dirty="0" smtClean="0"/>
              <a:t>(Researching </a:t>
            </a:r>
            <a:r>
              <a:rPr lang="en-US" sz="1600" dirty="0" err="1" smtClean="0"/>
              <a:t>Multilingually</a:t>
            </a:r>
            <a:r>
              <a:rPr lang="en-US" sz="1600" dirty="0" smtClean="0"/>
              <a:t> and Translating Cultures Hub)</a:t>
            </a:r>
            <a:endParaRPr lang="en-US" sz="1600" dirty="0"/>
          </a:p>
        </p:txBody>
      </p:sp>
    </p:spTree>
    <p:extLst>
      <p:ext uri="{BB962C8B-B14F-4D97-AF65-F5344CB8AC3E}">
        <p14:creationId xmlns:p14="http://schemas.microsoft.com/office/powerpoint/2010/main" val="15999389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893647"/>
          </a:xfrm>
          <a:prstGeom prst="rect">
            <a:avLst/>
          </a:prstGeom>
          <a:noFill/>
          <a:ln w="9525">
            <a:noFill/>
            <a:miter lim="800000"/>
            <a:headEnd/>
            <a:tailEnd/>
          </a:ln>
        </p:spPr>
        <p:txBody>
          <a:bodyPr wrap="square">
            <a:spAutoFit/>
          </a:bodyPr>
          <a:lstStyle/>
          <a:p>
            <a:pPr marL="342900" indent="-342900">
              <a:buFont typeface="Arial"/>
              <a:buChar char="•"/>
            </a:pPr>
            <a:r>
              <a:rPr lang="en-GB" sz="2400" dirty="0"/>
              <a:t>Critique of a monolingual orientation to communication e.g. one language maps onto one culture</a:t>
            </a:r>
          </a:p>
          <a:p>
            <a:pPr marL="342900" indent="-342900">
              <a:buFont typeface="Arial"/>
              <a:buChar char="•"/>
            </a:pPr>
            <a:r>
              <a:rPr lang="en-GB" sz="2400" dirty="0" err="1"/>
              <a:t>Translingual</a:t>
            </a:r>
            <a:r>
              <a:rPr lang="en-GB" sz="2400" dirty="0"/>
              <a:t> practice as identity expression e.g. lyrics from rap artist MIA</a:t>
            </a:r>
          </a:p>
          <a:p>
            <a:pPr marL="342900" indent="-342900">
              <a:buFont typeface="Arial"/>
              <a:buChar char="•"/>
            </a:pPr>
            <a:r>
              <a:rPr lang="en-GB" sz="2400" dirty="0"/>
              <a:t>New theories, not new practices – code-meshing is not new</a:t>
            </a:r>
          </a:p>
          <a:p>
            <a:pPr marL="342900" indent="-342900">
              <a:buFont typeface="Arial"/>
              <a:buChar char="•"/>
            </a:pPr>
            <a:r>
              <a:rPr lang="en-GB" sz="2400" dirty="0"/>
              <a:t>“my aim has been to provide new research insights into the ways in which mobile semiotic resources are negotiated for meaning in global contact zones, and also to suggest pedagogical approaches to develop such co-operative dispositions and </a:t>
            </a:r>
            <a:r>
              <a:rPr lang="en-GB" sz="2400" dirty="0" err="1"/>
              <a:t>performative</a:t>
            </a:r>
            <a:r>
              <a:rPr lang="en-GB" sz="2400" dirty="0"/>
              <a:t> competence for cosmopolitan relationships” </a:t>
            </a:r>
            <a:r>
              <a:rPr lang="en-GB" sz="2400" dirty="0" smtClean="0"/>
              <a:t>(</a:t>
            </a:r>
            <a:r>
              <a:rPr lang="en-GB" sz="2400" dirty="0" err="1" smtClean="0"/>
              <a:t>Canagarajah</a:t>
            </a:r>
            <a:r>
              <a:rPr lang="en-GB" sz="2400" dirty="0" smtClean="0"/>
              <a:t>, 2013 </a:t>
            </a:r>
            <a:r>
              <a:rPr lang="en-GB" sz="2400" dirty="0"/>
              <a:t>p.202)</a:t>
            </a:r>
          </a:p>
          <a:p>
            <a:pPr marL="342900" indent="-342900">
              <a:buFont typeface="Arial"/>
              <a:buChar char="•"/>
            </a:pPr>
            <a:r>
              <a:rPr lang="en-GB" sz="2400" dirty="0"/>
              <a:t>Our concern – </a:t>
            </a:r>
            <a:r>
              <a:rPr lang="en-GB" sz="2400" dirty="0" smtClean="0"/>
              <a:t>maybe a </a:t>
            </a:r>
            <a:r>
              <a:rPr lang="en-GB" sz="2400" dirty="0" err="1"/>
              <a:t>translingual</a:t>
            </a:r>
            <a:r>
              <a:rPr lang="en-GB" sz="2400" dirty="0"/>
              <a:t> </a:t>
            </a:r>
            <a:r>
              <a:rPr lang="en-GB" sz="2400" dirty="0" err="1"/>
              <a:t>mindset</a:t>
            </a:r>
            <a:r>
              <a:rPr lang="en-GB" sz="2400" dirty="0"/>
              <a:t> </a:t>
            </a:r>
            <a:r>
              <a:rPr lang="en-GB" sz="2400" dirty="0" smtClean="0"/>
              <a:t>could be </a:t>
            </a:r>
            <a:r>
              <a:rPr lang="en-GB" sz="2400" dirty="0"/>
              <a:t>nurtured in researcher praxis</a:t>
            </a:r>
            <a:r>
              <a:rPr lang="en-GB" sz="2400" dirty="0" smtClean="0"/>
              <a:t>? If so, how?</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GB" sz="1600" b="1" dirty="0"/>
              <a:t>‘New multilingual realities ’ </a:t>
            </a:r>
            <a:r>
              <a:rPr lang="en-GB" sz="1600" b="1" dirty="0" smtClean="0"/>
              <a:t>(2): </a:t>
            </a:r>
            <a:r>
              <a:rPr lang="en-GB" sz="1600" b="1" dirty="0"/>
              <a:t>Insights from </a:t>
            </a:r>
            <a:r>
              <a:rPr lang="en-GB" sz="1600" b="1" dirty="0" smtClean="0"/>
              <a:t>Applied Linguistics/Education</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278094"/>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US" sz="2400" dirty="0"/>
              <a:t>Planning for multilingual research – with a monolingual mindset? </a:t>
            </a:r>
          </a:p>
          <a:p>
            <a:pPr marL="342900" indent="-342900">
              <a:buFont typeface="Arial" panose="020B0604020202020204" pitchFamily="34" charset="0"/>
              <a:buChar char="•"/>
            </a:pPr>
            <a:r>
              <a:rPr lang="en-GB" sz="2400" dirty="0"/>
              <a:t>Monolingual ideologies at play within an education system (</a:t>
            </a:r>
            <a:r>
              <a:rPr lang="en-GB" sz="2400" dirty="0" err="1"/>
              <a:t>Bonacina</a:t>
            </a:r>
            <a:r>
              <a:rPr lang="en-GB" sz="2400" dirty="0"/>
              <a:t>, 2012)</a:t>
            </a:r>
          </a:p>
          <a:p>
            <a:pPr marL="342900" indent="-342900">
              <a:buFont typeface="Arial" panose="020B0604020202020204" pitchFamily="34" charset="0"/>
              <a:buChar char="•"/>
            </a:pPr>
            <a:r>
              <a:rPr lang="en-GB" sz="2400" dirty="0"/>
              <a:t>Researcher </a:t>
            </a:r>
            <a:r>
              <a:rPr lang="en-GB" sz="2400" i="1" dirty="0"/>
              <a:t>assumptions</a:t>
            </a:r>
            <a:r>
              <a:rPr lang="en-GB" sz="2400" dirty="0"/>
              <a:t> regarding language use / choice between research participants and interpreter (Andrews, 2013)</a:t>
            </a:r>
          </a:p>
          <a:p>
            <a:pPr marL="342900" indent="-342900">
              <a:buFont typeface="Arial" panose="020B0604020202020204" pitchFamily="34" charset="0"/>
              <a:buChar char="•"/>
            </a:pPr>
            <a:r>
              <a:rPr lang="en-GB" sz="2400" dirty="0"/>
              <a:t>Research context as a </a:t>
            </a:r>
            <a:r>
              <a:rPr lang="en-GB" sz="2400" dirty="0" err="1"/>
              <a:t>translingual</a:t>
            </a:r>
            <a:r>
              <a:rPr lang="en-GB" sz="2400" dirty="0"/>
              <a:t> space – implications for research planning, linguistic preparation</a:t>
            </a:r>
          </a:p>
          <a:p>
            <a:pPr algn="ctr"/>
            <a:endParaRPr lang="en-US" sz="1400" dirty="0" smtClean="0">
              <a:latin typeface="Verdana" pitchFamily="34" charset="0"/>
            </a:endParaRPr>
          </a:p>
          <a:p>
            <a:pPr algn="ctr"/>
            <a:endParaRPr lang="en-US" sz="1400" dirty="0">
              <a:latin typeface="Verdana" pitchFamily="34" charset="0"/>
            </a:endParaRPr>
          </a:p>
          <a:p>
            <a:pPr algn="ctr"/>
            <a:endParaRPr lang="en-US" sz="1400" dirty="0" smtClean="0">
              <a:latin typeface="Verdana" pitchFamily="34" charset="0"/>
            </a:endParaRPr>
          </a:p>
          <a:p>
            <a:pPr algn="ct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Illustration 1: </a:t>
            </a:r>
            <a:r>
              <a:rPr lang="en-GB" sz="1600" b="1" dirty="0" smtClean="0"/>
              <a:t>Researching </a:t>
            </a:r>
            <a:r>
              <a:rPr lang="en-GB" sz="1600" b="1" dirty="0"/>
              <a:t>learning in multilingual homes</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493538"/>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2200" dirty="0" smtClean="0">
                <a:latin typeface="+mj-lt"/>
              </a:rPr>
              <a:t>Case Study 1 (Lira, Uganda): </a:t>
            </a:r>
            <a:r>
              <a:rPr lang="en-US" sz="2200" dirty="0">
                <a:solidFill>
                  <a:prstClr val="black"/>
                </a:solidFill>
                <a:latin typeface="+mj-lt"/>
                <a:ea typeface="ＭＳ Ｐゴシック" pitchFamily="34" charset="-128"/>
              </a:rPr>
              <a:t>To assist with developing contextually sensitive psychosocial interventions for the </a:t>
            </a:r>
            <a:r>
              <a:rPr lang="en-US" sz="2200" dirty="0" err="1">
                <a:solidFill>
                  <a:prstClr val="black"/>
                </a:solidFill>
                <a:latin typeface="+mj-lt"/>
                <a:ea typeface="ＭＳ Ｐゴシック" pitchFamily="34" charset="-128"/>
              </a:rPr>
              <a:t>Lango</a:t>
            </a:r>
            <a:r>
              <a:rPr lang="en-US" sz="2200" dirty="0">
                <a:solidFill>
                  <a:prstClr val="black"/>
                </a:solidFill>
                <a:latin typeface="+mj-lt"/>
                <a:ea typeface="ＭＳ Ｐゴシック" pitchFamily="34" charset="-128"/>
              </a:rPr>
              <a:t>-speaking people living in the Lira </a:t>
            </a:r>
            <a:r>
              <a:rPr lang="en-US" sz="2200" dirty="0" smtClean="0">
                <a:solidFill>
                  <a:prstClr val="black"/>
                </a:solidFill>
                <a:latin typeface="+mj-lt"/>
                <a:ea typeface="ＭＳ Ｐゴシック" pitchFamily="34" charset="-128"/>
              </a:rPr>
              <a:t>district</a:t>
            </a:r>
          </a:p>
          <a:p>
            <a:pPr marL="285750" indent="-285750">
              <a:buFont typeface="Arial" panose="020B0604020202020204" pitchFamily="34" charset="0"/>
              <a:buChar char="•"/>
            </a:pPr>
            <a:r>
              <a:rPr lang="en-US" sz="2200" dirty="0" smtClean="0">
                <a:solidFill>
                  <a:prstClr val="black"/>
                </a:solidFill>
                <a:latin typeface="+mj-lt"/>
                <a:ea typeface="ＭＳ Ｐゴシック" pitchFamily="34" charset="-128"/>
              </a:rPr>
              <a:t>Linguistic Preparation …. for 2-weeks in Uganda – English? </a:t>
            </a:r>
            <a:r>
              <a:rPr lang="en-US" sz="2200" dirty="0" err="1" smtClean="0">
                <a:solidFill>
                  <a:prstClr val="black"/>
                </a:solidFill>
                <a:latin typeface="+mj-lt"/>
                <a:ea typeface="ＭＳ Ｐゴシック" pitchFamily="34" charset="-128"/>
              </a:rPr>
              <a:t>KiSwahili</a:t>
            </a:r>
            <a:r>
              <a:rPr lang="en-US" sz="2200" dirty="0" smtClean="0">
                <a:solidFill>
                  <a:prstClr val="black"/>
                </a:solidFill>
                <a:latin typeface="+mj-lt"/>
                <a:ea typeface="ＭＳ Ｐゴシック" pitchFamily="34" charset="-128"/>
              </a:rPr>
              <a:t>? Luganda? </a:t>
            </a:r>
            <a:r>
              <a:rPr lang="en-US" sz="2200" dirty="0" err="1" smtClean="0">
                <a:solidFill>
                  <a:prstClr val="black"/>
                </a:solidFill>
                <a:latin typeface="+mj-lt"/>
                <a:ea typeface="ＭＳ Ｐゴシック" pitchFamily="34" charset="-128"/>
              </a:rPr>
              <a:t>Lango</a:t>
            </a:r>
            <a:r>
              <a:rPr lang="en-US" sz="2200" dirty="0" smtClean="0">
                <a:solidFill>
                  <a:prstClr val="black"/>
                </a:solidFill>
                <a:latin typeface="+mj-lt"/>
                <a:ea typeface="ＭＳ Ｐゴシック" pitchFamily="34" charset="-128"/>
              </a:rPr>
              <a:t>? Acholi?</a:t>
            </a:r>
          </a:p>
          <a:p>
            <a:pPr marL="285750" indent="-285750">
              <a:buFont typeface="Arial" panose="020B0604020202020204" pitchFamily="34" charset="0"/>
              <a:buChar char="•"/>
            </a:pPr>
            <a:r>
              <a:rPr lang="en-US" sz="2200" dirty="0" smtClean="0">
                <a:solidFill>
                  <a:prstClr val="black"/>
                </a:solidFill>
                <a:latin typeface="+mj-lt"/>
                <a:ea typeface="ＭＳ Ｐゴシック" pitchFamily="34" charset="-128"/>
              </a:rPr>
              <a:t>Linguistic Preparation …. for relational aspects supporting the research rather than for the research itself</a:t>
            </a:r>
          </a:p>
          <a:p>
            <a:pPr marL="285750" indent="-285750">
              <a:buFont typeface="Arial" panose="020B0604020202020204" pitchFamily="34" charset="0"/>
              <a:buChar char="•"/>
            </a:pPr>
            <a:r>
              <a:rPr lang="en-US" sz="2200" dirty="0">
                <a:latin typeface="+mj-lt"/>
              </a:rPr>
              <a:t>The </a:t>
            </a:r>
            <a:r>
              <a:rPr lang="en-US" sz="2200" dirty="0" smtClean="0">
                <a:latin typeface="+mj-lt"/>
              </a:rPr>
              <a:t>DIME research manual </a:t>
            </a:r>
            <a:r>
              <a:rPr lang="en-US" sz="2200" dirty="0">
                <a:latin typeface="+mj-lt"/>
              </a:rPr>
              <a:t>is in </a:t>
            </a:r>
            <a:r>
              <a:rPr lang="en-US" sz="2200" dirty="0" smtClean="0">
                <a:latin typeface="+mj-lt"/>
              </a:rPr>
              <a:t>English; the </a:t>
            </a:r>
            <a:r>
              <a:rPr lang="en-US" sz="2200" dirty="0">
                <a:latin typeface="+mj-lt"/>
              </a:rPr>
              <a:t>training for Research Assistants was delivered in </a:t>
            </a:r>
            <a:r>
              <a:rPr lang="en-US" sz="2200" dirty="0" smtClean="0">
                <a:latin typeface="+mj-lt"/>
              </a:rPr>
              <a:t>English; </a:t>
            </a:r>
            <a:r>
              <a:rPr lang="en-US" sz="2200" dirty="0">
                <a:latin typeface="+mj-lt"/>
              </a:rPr>
              <a:t>a</a:t>
            </a:r>
            <a:r>
              <a:rPr lang="en-US" sz="2200" dirty="0" smtClean="0">
                <a:latin typeface="+mj-lt"/>
              </a:rPr>
              <a:t>ll </a:t>
            </a:r>
            <a:r>
              <a:rPr lang="en-US" sz="2200" dirty="0">
                <a:latin typeface="+mj-lt"/>
              </a:rPr>
              <a:t>data collection was </a:t>
            </a:r>
            <a:r>
              <a:rPr lang="en-US" sz="2200" dirty="0" smtClean="0">
                <a:latin typeface="+mj-lt"/>
              </a:rPr>
              <a:t>conducted </a:t>
            </a:r>
            <a:r>
              <a:rPr lang="en-US" sz="2200" dirty="0">
                <a:latin typeface="+mj-lt"/>
              </a:rPr>
              <a:t>in </a:t>
            </a:r>
            <a:r>
              <a:rPr lang="en-US" sz="2200" dirty="0" err="1" smtClean="0">
                <a:latin typeface="+mj-lt"/>
              </a:rPr>
              <a:t>Lango</a:t>
            </a:r>
            <a:endParaRPr lang="en-US" sz="2200" dirty="0" smtClean="0">
              <a:latin typeface="+mj-lt"/>
            </a:endParaRPr>
          </a:p>
          <a:p>
            <a:pPr marL="285750" indent="-285750">
              <a:buFont typeface="Arial" panose="020B0604020202020204" pitchFamily="34" charset="0"/>
              <a:buChar char="•"/>
            </a:pPr>
            <a:r>
              <a:rPr lang="en-US" sz="2200" dirty="0">
                <a:latin typeface="+mj-lt"/>
              </a:rPr>
              <a:t>The </a:t>
            </a:r>
            <a:r>
              <a:rPr lang="en-US" sz="2200" dirty="0" smtClean="0">
                <a:latin typeface="+mj-lt"/>
              </a:rPr>
              <a:t>DIME methodology </a:t>
            </a:r>
            <a:r>
              <a:rPr lang="en-US" sz="2200" dirty="0">
                <a:latin typeface="+mj-lt"/>
              </a:rPr>
              <a:t>insists that the research should be conducted in one language </a:t>
            </a:r>
            <a:r>
              <a:rPr lang="en-US" sz="2200" dirty="0" smtClean="0">
                <a:latin typeface="+mj-lt"/>
              </a:rPr>
              <a:t>…. restrictive </a:t>
            </a:r>
            <a:r>
              <a:rPr lang="en-US" sz="2200" dirty="0">
                <a:latin typeface="+mj-lt"/>
              </a:rPr>
              <a:t>&amp; frustrating for </a:t>
            </a:r>
            <a:r>
              <a:rPr lang="en-US" sz="2200" dirty="0" smtClean="0">
                <a:latin typeface="+mj-lt"/>
              </a:rPr>
              <a:t>participants</a:t>
            </a:r>
            <a:r>
              <a:rPr lang="en-US" sz="2200" dirty="0">
                <a:latin typeface="+mj-lt"/>
              </a:rPr>
              <a:t>?</a:t>
            </a: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a:t>Illustration </a:t>
            </a:r>
            <a:r>
              <a:rPr lang="en-US" sz="1600" b="1" dirty="0" smtClean="0"/>
              <a:t>2: </a:t>
            </a:r>
            <a:r>
              <a:rPr lang="en-GB" sz="1600" b="1" dirty="0" smtClean="0"/>
              <a:t>Researching context-sensitive psycho-social interventions (a)   </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493538"/>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GB" sz="2000" b="1" u="sng" dirty="0" smtClean="0"/>
              <a:t>Ross’ Blog</a:t>
            </a:r>
            <a:r>
              <a:rPr lang="en-GB" sz="2000" b="1" dirty="0" smtClean="0"/>
              <a:t>: </a:t>
            </a:r>
            <a:r>
              <a:rPr lang="en-GB" dirty="0" smtClean="0"/>
              <a:t>“It </a:t>
            </a:r>
            <a:r>
              <a:rPr lang="en-GB" dirty="0"/>
              <a:t>is important to note that the school that we visited yesterday and the University we visited today only teach students using English. </a:t>
            </a:r>
            <a:r>
              <a:rPr lang="en-GB" dirty="0">
                <a:solidFill>
                  <a:srgbClr val="FF0000"/>
                </a:solidFill>
              </a:rPr>
              <a:t>This highlights the challenges that health professionals might have </a:t>
            </a:r>
            <a:r>
              <a:rPr lang="en-GB" dirty="0" smtClean="0">
                <a:solidFill>
                  <a:srgbClr val="FF0000"/>
                </a:solidFill>
              </a:rPr>
              <a:t>[having been] taught </a:t>
            </a:r>
            <a:r>
              <a:rPr lang="en-GB" dirty="0">
                <a:solidFill>
                  <a:srgbClr val="FF0000"/>
                </a:solidFill>
              </a:rPr>
              <a:t>in a language that is not necessarily the first language of the people that they subsequently treat.</a:t>
            </a:r>
            <a:r>
              <a:rPr lang="en-GB" dirty="0"/>
              <a:t> I think this serves to highlight the ecological validity and potential utility of the research that we are conducting</a:t>
            </a:r>
            <a:r>
              <a:rPr lang="en-GB" dirty="0" smtClean="0"/>
              <a:t>.”</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“Discussions </a:t>
            </a:r>
            <a:r>
              <a:rPr lang="en-GB" dirty="0"/>
              <a:t>with both Richard and </a:t>
            </a:r>
            <a:r>
              <a:rPr lang="en-GB" dirty="0" err="1"/>
              <a:t>Katja</a:t>
            </a:r>
            <a:r>
              <a:rPr lang="en-GB" dirty="0"/>
              <a:t> have also allowed me to reflect critically on the methodology that we have been employing and sharpened my awareness around the points in the process where the use of English language training has juxtaposed with the use of </a:t>
            </a:r>
            <a:r>
              <a:rPr lang="en-GB" dirty="0" err="1"/>
              <a:t>Lango</a:t>
            </a:r>
            <a:r>
              <a:rPr lang="en-GB" dirty="0"/>
              <a:t> in the delivery of interviews and the recording of associated information. </a:t>
            </a:r>
            <a:r>
              <a:rPr lang="en-GB" dirty="0">
                <a:solidFill>
                  <a:srgbClr val="FF0000"/>
                </a:solidFill>
              </a:rPr>
              <a:t>I also have to concede that having Richard and </a:t>
            </a:r>
            <a:r>
              <a:rPr lang="en-GB" dirty="0" err="1">
                <a:solidFill>
                  <a:srgbClr val="FF0000"/>
                </a:solidFill>
              </a:rPr>
              <a:t>Katja</a:t>
            </a:r>
            <a:r>
              <a:rPr lang="en-GB" dirty="0">
                <a:solidFill>
                  <a:srgbClr val="FF0000"/>
                </a:solidFill>
              </a:rPr>
              <a:t> in the team has increased the amount of </a:t>
            </a:r>
            <a:r>
              <a:rPr lang="en-GB" dirty="0" err="1">
                <a:solidFill>
                  <a:srgbClr val="FF0000"/>
                </a:solidFill>
              </a:rPr>
              <a:t>Lango</a:t>
            </a:r>
            <a:r>
              <a:rPr lang="en-GB" dirty="0">
                <a:solidFill>
                  <a:srgbClr val="FF0000"/>
                </a:solidFill>
              </a:rPr>
              <a:t> that I have been able to pick up</a:t>
            </a:r>
            <a:r>
              <a:rPr lang="en-GB" dirty="0" smtClean="0">
                <a:solidFill>
                  <a:srgbClr val="FF0000"/>
                </a:solidFill>
              </a:rPr>
              <a:t>.”</a:t>
            </a:r>
          </a:p>
          <a:p>
            <a:pPr marL="285750" indent="-285750">
              <a:buFont typeface="Arial" panose="020B0604020202020204" pitchFamily="34" charset="0"/>
              <a:buChar char="•"/>
            </a:pPr>
            <a:endParaRPr lang="en-GB" dirty="0"/>
          </a:p>
          <a:p>
            <a:pPr algn="ctr"/>
            <a:r>
              <a:rPr lang="en-US" sz="1400" dirty="0">
                <a:latin typeface="Verdana" pitchFamily="34" charset="0"/>
              </a:rPr>
              <a:t>https://rosswhiteblog.wordpress.com/</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a:t>Illustration 2: </a:t>
            </a:r>
            <a:r>
              <a:rPr lang="en-GB" sz="1600" b="1" dirty="0"/>
              <a:t>Researching context-sensitive psycho-social interventions </a:t>
            </a:r>
            <a:r>
              <a:rPr lang="en-GB" sz="1600" b="1" dirty="0" smtClean="0"/>
              <a:t>(b)</a:t>
            </a:r>
            <a:endParaRPr lang="en-US" sz="1600" b="1" dirty="0"/>
          </a:p>
        </p:txBody>
      </p:sp>
    </p:spTree>
    <p:extLst>
      <p:ext uri="{BB962C8B-B14F-4D97-AF65-F5344CB8AC3E}">
        <p14:creationId xmlns:p14="http://schemas.microsoft.com/office/powerpoint/2010/main" val="394203817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234448"/>
            <a:ext cx="8020144" cy="4955204"/>
          </a:xfrm>
          <a:prstGeom prst="rect">
            <a:avLst/>
          </a:prstGeom>
          <a:noFill/>
          <a:ln w="9525">
            <a:noFill/>
            <a:miter lim="800000"/>
            <a:headEnd/>
            <a:tailEnd/>
          </a:ln>
        </p:spPr>
        <p:txBody>
          <a:bodyPr wrap="square">
            <a:spAutoFit/>
          </a:bodyPr>
          <a:lstStyle/>
          <a:p>
            <a:pPr marL="285750" indent="-285750">
              <a:spcAft>
                <a:spcPts val="600"/>
              </a:spcAft>
              <a:buFont typeface="Arial" panose="020B0604020202020204" pitchFamily="34" charset="0"/>
              <a:buChar char="•"/>
            </a:pPr>
            <a:r>
              <a:rPr lang="en-US" dirty="0" err="1" smtClean="0">
                <a:latin typeface="+mj-lt"/>
              </a:rPr>
              <a:t>Parneet</a:t>
            </a:r>
            <a:r>
              <a:rPr lang="en-US" dirty="0" smtClean="0">
                <a:latin typeface="+mj-lt"/>
              </a:rPr>
              <a:t> – multilingual (English, Hindi, Punjabi), internationally experienced counselling psychologist working with various languages (English, varieties of Hindi, Kannada, Urdu) in various contexts with diverse individuals (re language, culture, </a:t>
            </a:r>
            <a:r>
              <a:rPr lang="en-US" dirty="0" err="1" smtClean="0">
                <a:latin typeface="+mj-lt"/>
              </a:rPr>
              <a:t>etc</a:t>
            </a:r>
            <a:r>
              <a:rPr lang="en-US" dirty="0" smtClean="0">
                <a:latin typeface="+mj-lt"/>
              </a:rPr>
              <a:t>)</a:t>
            </a:r>
          </a:p>
          <a:p>
            <a:pPr marL="285750" indent="-285750">
              <a:spcAft>
                <a:spcPts val="600"/>
              </a:spcAft>
              <a:buFont typeface="Arial" panose="020B0604020202020204" pitchFamily="34" charset="0"/>
              <a:buChar char="•"/>
            </a:pPr>
            <a:r>
              <a:rPr lang="en-US" dirty="0" smtClean="0">
                <a:solidFill>
                  <a:srgbClr val="FF0000"/>
                </a:solidFill>
              </a:rPr>
              <a:t>“I </a:t>
            </a:r>
            <a:r>
              <a:rPr lang="en-US" dirty="0">
                <a:solidFill>
                  <a:srgbClr val="FF0000"/>
                </a:solidFill>
              </a:rPr>
              <a:t>first </a:t>
            </a:r>
            <a:r>
              <a:rPr lang="en-US" dirty="0" err="1">
                <a:solidFill>
                  <a:srgbClr val="FF0000"/>
                </a:solidFill>
              </a:rPr>
              <a:t>realised</a:t>
            </a:r>
            <a:r>
              <a:rPr lang="en-US" dirty="0">
                <a:solidFill>
                  <a:srgbClr val="FF0000"/>
                </a:solidFill>
              </a:rPr>
              <a:t> that I could, in the sense of having the permission to, conduct my Doctoral research </a:t>
            </a:r>
            <a:r>
              <a:rPr lang="en-US" dirty="0" err="1">
                <a:solidFill>
                  <a:srgbClr val="FF0000"/>
                </a:solidFill>
              </a:rPr>
              <a:t>multilingually</a:t>
            </a:r>
            <a:r>
              <a:rPr lang="en-US" dirty="0">
                <a:solidFill>
                  <a:srgbClr val="FF0000"/>
                </a:solidFill>
              </a:rPr>
              <a:t> when </a:t>
            </a:r>
            <a:r>
              <a:rPr lang="en-US" dirty="0" smtClean="0">
                <a:solidFill>
                  <a:srgbClr val="FF0000"/>
                </a:solidFill>
              </a:rPr>
              <a:t>[my supervisor] explained </a:t>
            </a:r>
            <a:r>
              <a:rPr lang="en-US" dirty="0">
                <a:solidFill>
                  <a:srgbClr val="FF0000"/>
                </a:solidFill>
              </a:rPr>
              <a:t>the way in which I could handle my multilingual data. Being permitted to present the data in its original language within the thesis surprised me to the extent of not believing it at first. At the risk of sounding silly, when addressing the issue about multilingual data during my mock panel, I became fearful of being asked questions to which I had not yet found methodological answers and stated the common practice of translating data into English, thereby reluctantly adopting the dominant discourse of presenting the English translations and </a:t>
            </a:r>
            <a:r>
              <a:rPr lang="en-US" dirty="0" err="1">
                <a:solidFill>
                  <a:srgbClr val="FF0000"/>
                </a:solidFill>
              </a:rPr>
              <a:t>minimising</a:t>
            </a:r>
            <a:r>
              <a:rPr lang="en-US" dirty="0">
                <a:solidFill>
                  <a:srgbClr val="FF0000"/>
                </a:solidFill>
              </a:rPr>
              <a:t> the focus on the multilingual aspects of the </a:t>
            </a:r>
            <a:r>
              <a:rPr lang="en-US" dirty="0" smtClean="0">
                <a:solidFill>
                  <a:srgbClr val="FF0000"/>
                </a:solidFill>
              </a:rPr>
              <a:t>data</a:t>
            </a:r>
            <a:r>
              <a:rPr lang="en-US" dirty="0">
                <a:solidFill>
                  <a:srgbClr val="FF0000"/>
                </a:solidFill>
              </a:rPr>
              <a:t> </a:t>
            </a:r>
            <a:r>
              <a:rPr lang="en-US" dirty="0" smtClean="0">
                <a:solidFill>
                  <a:srgbClr val="FF0000"/>
                </a:solidFill>
              </a:rPr>
              <a:t>…”</a:t>
            </a:r>
            <a:endParaRPr lang="en-US" dirty="0" smtClean="0">
              <a:solidFill>
                <a:srgbClr val="FF0000"/>
              </a:solidFill>
              <a:latin typeface="+mj-lt"/>
            </a:endParaRPr>
          </a:p>
          <a:p>
            <a:pPr marL="285750" indent="-285750">
              <a:buFont typeface="Arial" panose="020B0604020202020204" pitchFamily="34" charset="0"/>
              <a:buChar char="•"/>
            </a:pPr>
            <a:r>
              <a:rPr lang="en-US" dirty="0" smtClean="0">
                <a:latin typeface="+mj-lt"/>
              </a:rPr>
              <a:t>Interview with a southern Indian Muslim </a:t>
            </a:r>
            <a:r>
              <a:rPr lang="en-US" dirty="0" smtClean="0">
                <a:latin typeface="+mj-lt"/>
              </a:rPr>
              <a:t>(with fluency in Kannada</a:t>
            </a:r>
            <a:r>
              <a:rPr lang="en-US" dirty="0" smtClean="0">
                <a:latin typeface="+mj-lt"/>
              </a:rPr>
              <a:t>, Urdu) required her </a:t>
            </a:r>
            <a:r>
              <a:rPr lang="en-US" u="sng" dirty="0" smtClean="0">
                <a:latin typeface="+mj-lt"/>
              </a:rPr>
              <a:t>to think on her feet</a:t>
            </a:r>
            <a:r>
              <a:rPr lang="en-US" dirty="0" smtClean="0">
                <a:latin typeface="+mj-lt"/>
              </a:rPr>
              <a:t> re language possibilities </a:t>
            </a:r>
            <a:r>
              <a:rPr lang="en-US" dirty="0" smtClean="0">
                <a:latin typeface="+mj-lt"/>
              </a:rPr>
              <a:t>(</a:t>
            </a:r>
            <a:r>
              <a:rPr lang="en-US" dirty="0">
                <a:latin typeface="+mj-lt"/>
              </a:rPr>
              <a:t>U</a:t>
            </a:r>
            <a:r>
              <a:rPr lang="en-US" dirty="0" smtClean="0">
                <a:latin typeface="+mj-lt"/>
              </a:rPr>
              <a:t>rdu/Hindi?) and </a:t>
            </a:r>
            <a:r>
              <a:rPr lang="en-US" dirty="0" smtClean="0">
                <a:latin typeface="+mj-lt"/>
              </a:rPr>
              <a:t>how she might use an interpreter </a:t>
            </a:r>
            <a:r>
              <a:rPr lang="en-US" dirty="0" smtClean="0">
                <a:latin typeface="+mj-lt"/>
              </a:rPr>
              <a:t>also …</a:t>
            </a:r>
            <a:endParaRPr lang="en-US"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770760"/>
            <a:ext cx="7488832" cy="338554"/>
          </a:xfrm>
          <a:prstGeom prst="rect">
            <a:avLst/>
          </a:prstGeom>
          <a:noFill/>
        </p:spPr>
        <p:txBody>
          <a:bodyPr wrap="square" rtlCol="0">
            <a:spAutoFit/>
          </a:bodyPr>
          <a:lstStyle/>
          <a:p>
            <a:pPr algn="ctr"/>
            <a:r>
              <a:rPr lang="en-US" sz="1600" b="1" dirty="0"/>
              <a:t>Illustration </a:t>
            </a:r>
            <a:r>
              <a:rPr lang="en-US" sz="1600" b="1" dirty="0" smtClean="0"/>
              <a:t>3: </a:t>
            </a:r>
            <a:r>
              <a:rPr lang="en-GB" sz="1600" b="1" dirty="0" smtClean="0"/>
              <a:t>Researching life on the street (</a:t>
            </a:r>
            <a:r>
              <a:rPr lang="en-GB" sz="1600" b="1" dirty="0" err="1" smtClean="0"/>
              <a:t>Parneet</a:t>
            </a:r>
            <a:r>
              <a:rPr lang="en-GB" sz="1600" b="1" dirty="0" smtClean="0"/>
              <a:t> </a:t>
            </a:r>
            <a:r>
              <a:rPr lang="en-GB" sz="1600" b="1" dirty="0" err="1" smtClean="0"/>
              <a:t>Chahal</a:t>
            </a:r>
            <a:r>
              <a:rPr lang="en-GB" sz="1600" b="1" dirty="0" smtClean="0"/>
              <a:t>)</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524315"/>
          </a:xfrm>
          <a:prstGeom prst="rect">
            <a:avLst/>
          </a:prstGeom>
          <a:noFill/>
          <a:ln w="9525">
            <a:noFill/>
            <a:miter lim="800000"/>
            <a:headEnd/>
            <a:tailEnd/>
          </a:ln>
        </p:spPr>
        <p:txBody>
          <a:bodyPr wrap="square">
            <a:spAutoFit/>
          </a:bodyPr>
          <a:lstStyle/>
          <a:p>
            <a:pPr marL="285750" indent="-285750">
              <a:spcAft>
                <a:spcPts val="1200"/>
              </a:spcAft>
              <a:buFont typeface="Arial" panose="020B0604020202020204" pitchFamily="34" charset="0"/>
              <a:buChar char="•"/>
            </a:pPr>
            <a:r>
              <a:rPr lang="en-GB" sz="2400" dirty="0"/>
              <a:t>Phipps (2013) – linguistic incompetence, work with refugees and asylum seekers, linguistic hospitality, critique of the competence model</a:t>
            </a:r>
          </a:p>
          <a:p>
            <a:pPr marL="285750" indent="-285750">
              <a:spcAft>
                <a:spcPts val="1200"/>
              </a:spcAft>
              <a:buFont typeface="Arial" panose="020B0604020202020204" pitchFamily="34" charset="0"/>
              <a:buChar char="•"/>
            </a:pPr>
            <a:r>
              <a:rPr lang="en-GB" sz="2400" i="1" dirty="0"/>
              <a:t>“…I have found myself open to important ethical dimensions and have experienced research from a position of considerable humility, lack, limitation, wound and partiality</a:t>
            </a:r>
            <a:r>
              <a:rPr lang="en-GB" sz="2400" dirty="0"/>
              <a:t>” p.336</a:t>
            </a:r>
          </a:p>
          <a:p>
            <a:pPr marL="285750" indent="-285750">
              <a:buFont typeface="Arial" panose="020B0604020202020204" pitchFamily="34" charset="0"/>
              <a:buChar char="•"/>
            </a:pPr>
            <a:r>
              <a:rPr lang="en-GB" sz="2400" dirty="0" err="1"/>
              <a:t>Ganassin</a:t>
            </a:r>
            <a:r>
              <a:rPr lang="en-GB" sz="2400" dirty="0"/>
              <a:t> &amp; Holmes (2013) – flexible multilingualism, migrant women as informal interpreters, researcher reflexivity regarding language skills</a:t>
            </a:r>
          </a:p>
          <a:p>
            <a:pPr algn="ctr"/>
            <a:endParaRPr lang="en-US" sz="1400" dirty="0" smtClean="0">
              <a:latin typeface="Verdana" pitchFamily="34" charset="0"/>
            </a:endParaRPr>
          </a:p>
          <a:p>
            <a:pPr algn="ct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Illustration 4: </a:t>
            </a:r>
            <a:r>
              <a:rPr lang="en-GB" sz="1600" b="1" dirty="0"/>
              <a:t>The benefits of not knowing a language</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524315"/>
          </a:xfrm>
          <a:prstGeom prst="rect">
            <a:avLst/>
          </a:prstGeom>
          <a:noFill/>
          <a:ln w="9525">
            <a:noFill/>
            <a:miter lim="800000"/>
            <a:headEnd/>
            <a:tailEnd/>
          </a:ln>
        </p:spPr>
        <p:txBody>
          <a:bodyPr wrap="square">
            <a:spAutoFit/>
          </a:bodyPr>
          <a:lstStyle/>
          <a:p>
            <a:pPr marL="285750" indent="-285750">
              <a:spcAft>
                <a:spcPts val="1200"/>
              </a:spcAft>
              <a:buFont typeface="Arial"/>
              <a:buChar char="•"/>
            </a:pPr>
            <a:r>
              <a:rPr lang="en-US" sz="2400" dirty="0" smtClean="0"/>
              <a:t>What might usefully be included in the </a:t>
            </a:r>
            <a:r>
              <a:rPr lang="en-US" sz="2400" dirty="0"/>
              <a:t>l</a:t>
            </a:r>
            <a:r>
              <a:rPr lang="en-US" sz="2400" dirty="0" smtClean="0"/>
              <a:t>inguistic </a:t>
            </a:r>
            <a:r>
              <a:rPr lang="en-US" sz="2400" dirty="0"/>
              <a:t>p</a:t>
            </a:r>
            <a:r>
              <a:rPr lang="en-US" sz="2400" dirty="0" smtClean="0"/>
              <a:t>reparation undertaken/encouraged for researchers (in diverse disciplines) working in the complex ‘</a:t>
            </a:r>
            <a:r>
              <a:rPr lang="en-US" sz="2400" dirty="0" err="1" smtClean="0"/>
              <a:t>scapes</a:t>
            </a:r>
            <a:r>
              <a:rPr lang="en-US" sz="2400" dirty="0" smtClean="0"/>
              <a:t>’?</a:t>
            </a:r>
          </a:p>
          <a:p>
            <a:pPr marL="285750" indent="-285750">
              <a:buFont typeface="Arial"/>
              <a:buChar char="•"/>
            </a:pPr>
            <a:r>
              <a:rPr lang="en-US" sz="2400" dirty="0" smtClean="0"/>
              <a:t>Language learning</a:t>
            </a:r>
          </a:p>
          <a:p>
            <a:r>
              <a:rPr lang="en-US" sz="2400" dirty="0" smtClean="0"/>
              <a:t>		+</a:t>
            </a:r>
            <a:endParaRPr lang="en-US" sz="2400" dirty="0" smtClean="0"/>
          </a:p>
          <a:p>
            <a:pPr marL="285750" indent="-285750">
              <a:buFont typeface="Arial"/>
              <a:buChar char="•"/>
            </a:pPr>
            <a:r>
              <a:rPr lang="en-US" sz="2400" dirty="0" smtClean="0"/>
              <a:t>Language awareness</a:t>
            </a:r>
          </a:p>
          <a:p>
            <a:r>
              <a:rPr lang="en-US" sz="2400" dirty="0" smtClean="0"/>
              <a:t>		+</a:t>
            </a:r>
            <a:endParaRPr lang="en-US" sz="2400" dirty="0" smtClean="0"/>
          </a:p>
          <a:p>
            <a:pPr marL="285750" indent="-285750">
              <a:buFont typeface="Arial"/>
              <a:buChar char="•"/>
            </a:pPr>
            <a:r>
              <a:rPr lang="en-US" sz="2400" dirty="0" err="1" smtClean="0"/>
              <a:t>Translingual</a:t>
            </a:r>
            <a:r>
              <a:rPr lang="en-US" sz="2400" dirty="0" smtClean="0"/>
              <a:t> mindset</a:t>
            </a:r>
          </a:p>
          <a:p>
            <a:r>
              <a:rPr lang="en-US" sz="2400" dirty="0" smtClean="0">
                <a:latin typeface="Verdana" pitchFamily="34" charset="0"/>
              </a:rPr>
              <a:t>		+</a:t>
            </a:r>
            <a:endParaRPr lang="en-US" sz="2400" dirty="0" smtClean="0">
              <a:latin typeface="Verdana" pitchFamily="34" charset="0"/>
            </a:endParaRPr>
          </a:p>
          <a:p>
            <a:pPr marL="285750" indent="-285750">
              <a:buFont typeface="Arial"/>
              <a:buChar char="•"/>
            </a:pPr>
            <a:r>
              <a:rPr lang="en-US" sz="2400" dirty="0" smtClean="0">
                <a:latin typeface="Verdana" pitchFamily="34" charset="0"/>
              </a:rPr>
              <a:t>??</a:t>
            </a:r>
          </a:p>
          <a:p>
            <a:pPr marL="285750" indent="-285750">
              <a:buFont typeface="Arial"/>
              <a:buChar char="•"/>
            </a:pPr>
            <a:endParaRPr lang="en-US" sz="2400" dirty="0">
              <a:latin typeface="Verdana" pitchFamily="34" charset="0"/>
            </a:endParaRPr>
          </a:p>
          <a:p>
            <a:pPr marL="285750" indent="-285750">
              <a:buFont typeface="Arial"/>
              <a:buChar char="•"/>
            </a:pP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Revisiting Linguistic Preparation – some further thoughts (1)</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271256"/>
            <a:ext cx="8020144" cy="4616648"/>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GB" sz="1400" dirty="0"/>
              <a:t>Baxter, J. (1983). English for intercultural competence: an approach to intercultural communication training. In </a:t>
            </a:r>
            <a:r>
              <a:rPr lang="en-GB" sz="1400" dirty="0" smtClean="0"/>
              <a:t>Landis, D.  &amp; </a:t>
            </a:r>
            <a:r>
              <a:rPr lang="en-GB" sz="1400" dirty="0" err="1" smtClean="0"/>
              <a:t>Brislin</a:t>
            </a:r>
            <a:r>
              <a:rPr lang="en-GB" sz="1400" dirty="0" smtClean="0"/>
              <a:t>, R.W.  (Eds.), </a:t>
            </a:r>
            <a:r>
              <a:rPr lang="en-GB" sz="1400" i="1" dirty="0"/>
              <a:t>Handbook of Intercultural Training</a:t>
            </a:r>
            <a:r>
              <a:rPr lang="en-GB" sz="1400" dirty="0"/>
              <a:t> (Vol. 1) (</a:t>
            </a:r>
            <a:r>
              <a:rPr lang="en-GB" sz="1400" dirty="0" smtClean="0"/>
              <a:t>pp.290-324</a:t>
            </a:r>
            <a:r>
              <a:rPr lang="en-GB" sz="1400" dirty="0"/>
              <a:t>). Oxford: </a:t>
            </a:r>
            <a:r>
              <a:rPr lang="en-GB" sz="1400" dirty="0" err="1"/>
              <a:t>Pergamon</a:t>
            </a:r>
            <a:r>
              <a:rPr lang="en-GB" sz="1400" dirty="0"/>
              <a:t> Press</a:t>
            </a:r>
            <a:r>
              <a:rPr lang="en-GB" sz="1400" dirty="0" smtClean="0"/>
              <a:t>.</a:t>
            </a:r>
          </a:p>
          <a:p>
            <a:pPr marL="285750" indent="-285750">
              <a:buFont typeface="Arial" panose="020B0604020202020204" pitchFamily="34" charset="0"/>
              <a:buChar char="•"/>
            </a:pPr>
            <a:r>
              <a:rPr lang="en-GB" sz="1400" dirty="0" err="1" smtClean="0"/>
              <a:t>Beaudry</a:t>
            </a:r>
            <a:r>
              <a:rPr lang="en-GB" sz="1400" dirty="0"/>
              <a:t>, N. (1997). The challenges of human relations in ethnographic enquiry: examples from Arctic and </a:t>
            </a:r>
            <a:r>
              <a:rPr lang="en-GB" sz="1400" dirty="0" err="1"/>
              <a:t>Subartic</a:t>
            </a:r>
            <a:r>
              <a:rPr lang="en-GB" sz="1400" dirty="0"/>
              <a:t> </a:t>
            </a:r>
            <a:r>
              <a:rPr lang="en-GB" sz="1400" dirty="0" smtClean="0"/>
              <a:t>fieldwork. </a:t>
            </a:r>
            <a:r>
              <a:rPr lang="en-GB" sz="1400" dirty="0"/>
              <a:t>I</a:t>
            </a:r>
            <a:r>
              <a:rPr lang="en-GB" sz="1400" dirty="0" smtClean="0"/>
              <a:t>n </a:t>
            </a:r>
            <a:r>
              <a:rPr lang="en-GB" sz="1400" dirty="0" err="1" smtClean="0"/>
              <a:t>Barz</a:t>
            </a:r>
            <a:r>
              <a:rPr lang="en-GB" sz="1400" dirty="0" smtClean="0"/>
              <a:t>, G.F. &amp; Cooley, T.J. (Eds</a:t>
            </a:r>
            <a:r>
              <a:rPr lang="en-GB" sz="1400" dirty="0"/>
              <a:t>.) </a:t>
            </a:r>
            <a:r>
              <a:rPr lang="en-GB" sz="1400" i="1" dirty="0"/>
              <a:t>Shadows in the field: new perspectives for fieldwork in ethnomusicology</a:t>
            </a:r>
            <a:r>
              <a:rPr lang="en-GB" sz="1400" dirty="0"/>
              <a:t> (pp.83-83). Oxford: Oxford University Press</a:t>
            </a:r>
            <a:r>
              <a:rPr lang="en-GB" sz="1400" dirty="0" smtClean="0"/>
              <a:t>.</a:t>
            </a:r>
            <a:endParaRPr lang="en-US" sz="1400" dirty="0" smtClean="0"/>
          </a:p>
          <a:p>
            <a:pPr marL="285750" indent="-285750">
              <a:buFont typeface="Arial" panose="020B0604020202020204" pitchFamily="34" charset="0"/>
              <a:buChar char="•"/>
            </a:pPr>
            <a:r>
              <a:rPr lang="en-US" sz="1400" dirty="0" err="1" smtClean="0"/>
              <a:t>Blackledge</a:t>
            </a:r>
            <a:r>
              <a:rPr lang="en-US" sz="1400" dirty="0"/>
              <a:t>, A. &amp; </a:t>
            </a:r>
            <a:r>
              <a:rPr lang="en-US" sz="1400" dirty="0" err="1"/>
              <a:t>Creese</a:t>
            </a:r>
            <a:r>
              <a:rPr lang="en-US" sz="1400" dirty="0"/>
              <a:t>, A. (2010</a:t>
            </a:r>
            <a:r>
              <a:rPr lang="en-US" sz="1400" dirty="0" smtClean="0"/>
              <a:t>). </a:t>
            </a:r>
            <a:r>
              <a:rPr lang="en-US" sz="1400" i="1" dirty="0"/>
              <a:t>Multilingualism – A critical </a:t>
            </a:r>
            <a:r>
              <a:rPr lang="en-US" sz="1400" i="1" dirty="0" smtClean="0"/>
              <a:t>perspective. </a:t>
            </a:r>
            <a:r>
              <a:rPr lang="en-US" sz="1400" dirty="0"/>
              <a:t>London: </a:t>
            </a:r>
            <a:r>
              <a:rPr lang="en-US" sz="1400" dirty="0" smtClean="0"/>
              <a:t>Continuum.</a:t>
            </a:r>
            <a:endParaRPr lang="en-US" sz="1400" dirty="0"/>
          </a:p>
          <a:p>
            <a:pPr marL="285750" indent="-285750">
              <a:buFont typeface="Arial" panose="020B0604020202020204" pitchFamily="34" charset="0"/>
              <a:buChar char="•"/>
            </a:pPr>
            <a:r>
              <a:rPr lang="en-US" sz="1400" dirty="0" err="1"/>
              <a:t>Bonacina</a:t>
            </a:r>
            <a:r>
              <a:rPr lang="en-US" sz="1400" dirty="0"/>
              <a:t>, F. (2012</a:t>
            </a:r>
            <a:r>
              <a:rPr lang="en-US" sz="1400" dirty="0" smtClean="0"/>
              <a:t>). </a:t>
            </a:r>
            <a:r>
              <a:rPr lang="en-US" sz="1400" dirty="0"/>
              <a:t>Ideologies and issues of access in multilingual school </a:t>
            </a:r>
            <a:r>
              <a:rPr lang="en-US" sz="1400" dirty="0" smtClean="0"/>
              <a:t>ethnography. In </a:t>
            </a:r>
            <a:r>
              <a:rPr lang="en-US" sz="1400" dirty="0"/>
              <a:t>Gardner, S. &amp; Martin-Jones, M. (Eds.) (2012</a:t>
            </a:r>
            <a:r>
              <a:rPr lang="en-US" sz="1400" dirty="0" smtClean="0"/>
              <a:t>), </a:t>
            </a:r>
            <a:r>
              <a:rPr lang="en-US" sz="1400" i="1" dirty="0"/>
              <a:t>Multilingualism, discourse and </a:t>
            </a:r>
            <a:r>
              <a:rPr lang="en-US" sz="1400" i="1" dirty="0" smtClean="0"/>
              <a:t>ethnography, </a:t>
            </a:r>
            <a:r>
              <a:rPr lang="en-US" sz="1400" dirty="0"/>
              <a:t>London: Routledge</a:t>
            </a:r>
          </a:p>
          <a:p>
            <a:pPr marL="285750" indent="-285750">
              <a:buFont typeface="Arial" panose="020B0604020202020204" pitchFamily="34" charset="0"/>
              <a:buChar char="•"/>
            </a:pPr>
            <a:r>
              <a:rPr lang="en-US" sz="1400" dirty="0" err="1" smtClean="0"/>
              <a:t>Canagarah</a:t>
            </a:r>
            <a:r>
              <a:rPr lang="en-US" sz="1400" dirty="0" smtClean="0"/>
              <a:t>, S. (2013). </a:t>
            </a:r>
            <a:r>
              <a:rPr lang="en-US" sz="1400" i="1" dirty="0" err="1" smtClean="0"/>
              <a:t>Translingual</a:t>
            </a:r>
            <a:r>
              <a:rPr lang="en-US" sz="1400" i="1" dirty="0" smtClean="0"/>
              <a:t> practice: Global </a:t>
            </a:r>
            <a:r>
              <a:rPr lang="en-US" sz="1400" i="1" dirty="0" err="1" smtClean="0"/>
              <a:t>Englishes</a:t>
            </a:r>
            <a:r>
              <a:rPr lang="en-US" sz="1400" i="1" dirty="0" smtClean="0"/>
              <a:t> and cosmopolitan relations</a:t>
            </a:r>
            <a:r>
              <a:rPr lang="en-US" sz="1400" dirty="0" smtClean="0"/>
              <a:t>. London: Routledge.</a:t>
            </a:r>
          </a:p>
          <a:p>
            <a:pPr marL="285750" indent="-285750">
              <a:buFont typeface="Arial" panose="020B0604020202020204" pitchFamily="34" charset="0"/>
              <a:buChar char="•"/>
            </a:pPr>
            <a:r>
              <a:rPr lang="en-US" sz="1400" dirty="0" err="1" smtClean="0"/>
              <a:t>Ganassin</a:t>
            </a:r>
            <a:r>
              <a:rPr lang="en-US" sz="1400" dirty="0"/>
              <a:t>, S. &amp; Holmes, P. (2013</a:t>
            </a:r>
            <a:r>
              <a:rPr lang="en-US" sz="1400" dirty="0" smtClean="0"/>
              <a:t>). Multilingual </a:t>
            </a:r>
            <a:r>
              <a:rPr lang="en-US" sz="1400" dirty="0"/>
              <a:t>research practices in community research: The case of migrant / refugee women in North East </a:t>
            </a:r>
            <a:r>
              <a:rPr lang="en-US" sz="1400" dirty="0" smtClean="0"/>
              <a:t>England, </a:t>
            </a:r>
            <a:r>
              <a:rPr lang="en-US" sz="1400" i="1" dirty="0" smtClean="0"/>
              <a:t>International </a:t>
            </a:r>
            <a:r>
              <a:rPr lang="en-US" sz="1400" i="1" dirty="0"/>
              <a:t>Journal of Applied Linguistics</a:t>
            </a:r>
            <a:r>
              <a:rPr lang="en-US" sz="1400" dirty="0"/>
              <a:t>, </a:t>
            </a:r>
            <a:r>
              <a:rPr lang="en-US" sz="1400" dirty="0" smtClean="0"/>
              <a:t>23/3: 342-356.</a:t>
            </a:r>
            <a:endParaRPr lang="en-US" sz="1400" dirty="0"/>
          </a:p>
          <a:p>
            <a:pPr marL="285750" indent="-285750">
              <a:buFont typeface="Arial" panose="020B0604020202020204" pitchFamily="34" charset="0"/>
              <a:buChar char="•"/>
            </a:pPr>
            <a:r>
              <a:rPr lang="en-US" sz="1400" dirty="0"/>
              <a:t>Gardner, S. &amp; Martin-Jones, M. (Eds.) (2012</a:t>
            </a:r>
            <a:r>
              <a:rPr lang="en-US" sz="1400" dirty="0" smtClean="0"/>
              <a:t>). </a:t>
            </a:r>
            <a:r>
              <a:rPr lang="en-US" sz="1400" i="1" dirty="0"/>
              <a:t>Multilingualism, discourse and </a:t>
            </a:r>
            <a:r>
              <a:rPr lang="en-US" sz="1400" i="1" dirty="0" smtClean="0"/>
              <a:t>ethnography. </a:t>
            </a:r>
            <a:r>
              <a:rPr lang="en-US" sz="1400" dirty="0"/>
              <a:t>London: </a:t>
            </a:r>
            <a:r>
              <a:rPr lang="en-US" sz="1400" dirty="0" smtClean="0"/>
              <a:t>Routledge.</a:t>
            </a:r>
            <a:endParaRPr lang="en-US" sz="1400" dirty="0"/>
          </a:p>
          <a:p>
            <a:pPr marL="285750" indent="-285750">
              <a:buFont typeface="Arial" panose="020B0604020202020204" pitchFamily="34" charset="0"/>
              <a:buChar char="•"/>
            </a:pPr>
            <a:r>
              <a:rPr lang="en-US" sz="1400" dirty="0"/>
              <a:t>Heller, M. (2012</a:t>
            </a:r>
            <a:r>
              <a:rPr lang="en-US" sz="1400" dirty="0" smtClean="0"/>
              <a:t>). </a:t>
            </a:r>
            <a:r>
              <a:rPr lang="en-US" sz="1400" dirty="0"/>
              <a:t>Rethinking sociolinguistic ethnography: From community and identity to process and </a:t>
            </a:r>
            <a:r>
              <a:rPr lang="en-US" sz="1400" dirty="0" smtClean="0"/>
              <a:t>practice. In </a:t>
            </a:r>
            <a:r>
              <a:rPr lang="en-US" sz="1400" dirty="0"/>
              <a:t>Gardner, S. &amp; Martin-Jones, M. (Eds.) (2012</a:t>
            </a:r>
            <a:r>
              <a:rPr lang="en-US" sz="1400" dirty="0" smtClean="0"/>
              <a:t>), </a:t>
            </a:r>
            <a:r>
              <a:rPr lang="en-US" sz="1400" i="1" dirty="0"/>
              <a:t>Multilingualism, discourse and </a:t>
            </a:r>
            <a:r>
              <a:rPr lang="en-US" sz="1400" i="1" dirty="0" smtClean="0"/>
              <a:t>ethnography, </a:t>
            </a:r>
            <a:r>
              <a:rPr lang="en-US" sz="1400" dirty="0"/>
              <a:t>London: </a:t>
            </a:r>
            <a:r>
              <a:rPr lang="en-US" sz="1400" dirty="0" smtClean="0"/>
              <a:t>Routledge.</a:t>
            </a:r>
            <a:endParaRPr lang="en-US" sz="1400" dirty="0"/>
          </a:p>
          <a:p>
            <a:pPr marL="285750" indent="-285750">
              <a:buFont typeface="Arial" panose="020B0604020202020204" pitchFamily="34" charset="0"/>
              <a:buChar char="•"/>
            </a:pPr>
            <a:r>
              <a:rPr lang="en-US" sz="1400" dirty="0"/>
              <a:t>Jackson, J. (2006</a:t>
            </a:r>
            <a:r>
              <a:rPr lang="en-US" sz="1400" dirty="0" smtClean="0"/>
              <a:t>). </a:t>
            </a:r>
            <a:r>
              <a:rPr lang="en-US" sz="1400" dirty="0"/>
              <a:t>Ethnographic preparation for short-term study and residence in the target </a:t>
            </a:r>
            <a:r>
              <a:rPr lang="en-US" sz="1400" dirty="0" smtClean="0"/>
              <a:t>culture, </a:t>
            </a:r>
            <a:r>
              <a:rPr lang="en-US" sz="1400" i="1" dirty="0" smtClean="0"/>
              <a:t>International </a:t>
            </a:r>
            <a:r>
              <a:rPr lang="en-US" sz="1400" i="1" dirty="0"/>
              <a:t>Journal of Intercultural </a:t>
            </a:r>
            <a:r>
              <a:rPr lang="en-US" sz="1400" i="1" dirty="0" smtClean="0"/>
              <a:t>Relations</a:t>
            </a:r>
            <a:r>
              <a:rPr lang="en-US" sz="1400" dirty="0" smtClean="0"/>
              <a:t>, 30/1: 77–98. </a:t>
            </a:r>
            <a:endParaRPr lang="en-US" sz="1400" dirty="0"/>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770760"/>
            <a:ext cx="7488832" cy="338554"/>
          </a:xfrm>
          <a:prstGeom prst="rect">
            <a:avLst/>
          </a:prstGeom>
          <a:noFill/>
        </p:spPr>
        <p:txBody>
          <a:bodyPr wrap="square" rtlCol="0">
            <a:spAutoFit/>
          </a:bodyPr>
          <a:lstStyle/>
          <a:p>
            <a:pPr algn="ctr"/>
            <a:r>
              <a:rPr lang="en-US" sz="1600" dirty="0" smtClean="0"/>
              <a:t>References (1)</a:t>
            </a:r>
            <a:endParaRPr lang="en-US" sz="1600" dirty="0"/>
          </a:p>
        </p:txBody>
      </p:sp>
    </p:spTree>
    <p:extLst>
      <p:ext uri="{BB962C8B-B14F-4D97-AF65-F5344CB8AC3E}">
        <p14:creationId xmlns:p14="http://schemas.microsoft.com/office/powerpoint/2010/main" val="17545622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288347"/>
            <a:ext cx="8020144" cy="1815882"/>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1400" dirty="0" err="1"/>
              <a:t>Kinginger</a:t>
            </a:r>
            <a:r>
              <a:rPr lang="en-US" sz="1400" dirty="0"/>
              <a:t>, C. (2011) Enhancing Language Learning in Study Abroad, </a:t>
            </a:r>
            <a:r>
              <a:rPr lang="en-US" sz="1400" i="1" dirty="0"/>
              <a:t>Annual Review of Applied Linguistics</a:t>
            </a:r>
            <a:r>
              <a:rPr lang="en-US" sz="1400" dirty="0"/>
              <a:t> 31: 58-73</a:t>
            </a:r>
            <a:r>
              <a:rPr lang="en-US" sz="1400" dirty="0" smtClean="0"/>
              <a:t>.</a:t>
            </a:r>
            <a:endParaRPr lang="en-GB" sz="1400" dirty="0" smtClean="0"/>
          </a:p>
          <a:p>
            <a:pPr marL="285750" indent="-285750">
              <a:buFont typeface="Arial" panose="020B0604020202020204" pitchFamily="34" charset="0"/>
              <a:buChar char="•"/>
            </a:pPr>
            <a:r>
              <a:rPr lang="en-GB" sz="1400" dirty="0" err="1" smtClean="0"/>
              <a:t>Nettl</a:t>
            </a:r>
            <a:r>
              <a:rPr lang="en-GB" sz="1400" dirty="0"/>
              <a:t>, B. (2005). ‪</a:t>
            </a:r>
            <a:r>
              <a:rPr lang="en-GB" sz="1400" i="1" dirty="0"/>
              <a:t>The study of ethnomusicology: thirty-one issues and concepts</a:t>
            </a:r>
            <a:r>
              <a:rPr lang="en-GB" sz="1400" dirty="0"/>
              <a:t>. Champaign, IL.: University of Illinois Press</a:t>
            </a:r>
            <a:r>
              <a:rPr lang="en-GB" sz="1400" dirty="0" smtClean="0"/>
              <a:t>.</a:t>
            </a:r>
            <a:endParaRPr lang="en-US" sz="1400" dirty="0"/>
          </a:p>
          <a:p>
            <a:pPr marL="285750" indent="-285750">
              <a:buFont typeface="Arial" panose="020B0604020202020204" pitchFamily="34" charset="0"/>
              <a:buChar char="•"/>
            </a:pPr>
            <a:r>
              <a:rPr lang="en-US" sz="1400" dirty="0"/>
              <a:t>Phipps, A. (2013</a:t>
            </a:r>
            <a:r>
              <a:rPr lang="en-US" sz="1400" dirty="0" smtClean="0"/>
              <a:t>). </a:t>
            </a:r>
            <a:r>
              <a:rPr lang="en-US" sz="1400" dirty="0"/>
              <a:t>Linguistic incompetence: Giving an account of researching </a:t>
            </a:r>
            <a:r>
              <a:rPr lang="en-US" sz="1400" dirty="0" err="1"/>
              <a:t>multilingually</a:t>
            </a:r>
            <a:r>
              <a:rPr lang="en-US" sz="1400" dirty="0"/>
              <a:t> in </a:t>
            </a:r>
            <a:r>
              <a:rPr lang="en-US" sz="1400" i="1" dirty="0"/>
              <a:t>International Journal of Applied Linguistics</a:t>
            </a:r>
            <a:r>
              <a:rPr lang="en-US" sz="1400" dirty="0"/>
              <a:t>, </a:t>
            </a:r>
            <a:r>
              <a:rPr lang="en-US" sz="1400" dirty="0" smtClean="0"/>
              <a:t>23/3: 329-341. </a:t>
            </a:r>
          </a:p>
          <a:p>
            <a:pPr marL="285750" indent="-285750">
              <a:buFont typeface="Arial" panose="020B0604020202020204" pitchFamily="34" charset="0"/>
              <a:buChar char="•"/>
            </a:pPr>
            <a:r>
              <a:rPr lang="en-GB" sz="1400" dirty="0" err="1"/>
              <a:t>Tremlett</a:t>
            </a:r>
            <a:r>
              <a:rPr lang="en-GB" sz="1400" dirty="0"/>
              <a:t>, A. (2009). Claims of ‘knowing’ in ethnography: realising anti-essentialism through a critical reflection on language acquisition in </a:t>
            </a:r>
            <a:r>
              <a:rPr lang="en-GB" sz="1400" dirty="0" smtClean="0"/>
              <a:t>fieldwork,</a:t>
            </a:r>
            <a:r>
              <a:rPr lang="en-GB" sz="1400" dirty="0"/>
              <a:t> </a:t>
            </a:r>
            <a:r>
              <a:rPr lang="en-GB" sz="1400" i="1" dirty="0"/>
              <a:t>Graduate Journal of Social Science</a:t>
            </a:r>
            <a:r>
              <a:rPr lang="en-GB" sz="1400" dirty="0"/>
              <a:t>, </a:t>
            </a:r>
            <a:r>
              <a:rPr lang="en-GB" sz="1400" dirty="0" smtClean="0"/>
              <a:t>6/3: </a:t>
            </a:r>
            <a:r>
              <a:rPr lang="en-GB" sz="1400" dirty="0"/>
              <a:t>63-85</a:t>
            </a:r>
            <a:r>
              <a:rPr lang="en-GB" sz="1400" dirty="0" smtClean="0"/>
              <a:t>.</a:t>
            </a:r>
            <a:endParaRPr lang="en-US" sz="1400" dirty="0"/>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770760"/>
            <a:ext cx="7488832" cy="338554"/>
          </a:xfrm>
          <a:prstGeom prst="rect">
            <a:avLst/>
          </a:prstGeom>
          <a:noFill/>
        </p:spPr>
        <p:txBody>
          <a:bodyPr wrap="square" rtlCol="0">
            <a:spAutoFit/>
          </a:bodyPr>
          <a:lstStyle/>
          <a:p>
            <a:pPr algn="ctr"/>
            <a:r>
              <a:rPr lang="en-US" sz="1600" dirty="0" smtClean="0"/>
              <a:t>References (2)</a:t>
            </a:r>
            <a:endParaRPr lang="en-US" sz="1600" dirty="0"/>
          </a:p>
        </p:txBody>
      </p:sp>
    </p:spTree>
    <p:extLst>
      <p:ext uri="{BB962C8B-B14F-4D97-AF65-F5344CB8AC3E}">
        <p14:creationId xmlns:p14="http://schemas.microsoft.com/office/powerpoint/2010/main" val="36339572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724382"/>
            <a:ext cx="8020144" cy="3308598"/>
          </a:xfrm>
          <a:prstGeom prst="rect">
            <a:avLst/>
          </a:prstGeom>
          <a:noFill/>
          <a:ln w="9525">
            <a:noFill/>
            <a:miter lim="800000"/>
            <a:headEnd/>
            <a:tailEnd/>
          </a:ln>
        </p:spPr>
        <p:txBody>
          <a:bodyPr wrap="square">
            <a:spAutoFit/>
          </a:bodyPr>
          <a:lstStyle/>
          <a:p>
            <a:pPr marL="342900" indent="-342900">
              <a:spcAft>
                <a:spcPts val="1800"/>
              </a:spcAft>
              <a:buFont typeface="+mj-lt"/>
              <a:buAutoNum type="arabicPeriod"/>
            </a:pPr>
            <a:r>
              <a:rPr lang="en-US" sz="2400" dirty="0" smtClean="0">
                <a:latin typeface="+mj-lt"/>
              </a:rPr>
              <a:t>Introducing ‘Linguistic Preparation’</a:t>
            </a:r>
          </a:p>
          <a:p>
            <a:pPr marL="342900" indent="-342900">
              <a:spcAft>
                <a:spcPts val="1800"/>
              </a:spcAft>
              <a:buFont typeface="+mj-lt"/>
              <a:buAutoNum type="arabicPeriod"/>
            </a:pPr>
            <a:r>
              <a:rPr lang="en-US" sz="2400" dirty="0" smtClean="0">
                <a:latin typeface="+mj-lt"/>
              </a:rPr>
              <a:t>The Researching </a:t>
            </a:r>
            <a:r>
              <a:rPr lang="en-US" sz="2400" dirty="0" err="1" smtClean="0">
                <a:latin typeface="+mj-lt"/>
              </a:rPr>
              <a:t>Multilingually</a:t>
            </a:r>
            <a:r>
              <a:rPr lang="en-US" sz="2400" dirty="0" smtClean="0">
                <a:latin typeface="+mj-lt"/>
              </a:rPr>
              <a:t> @ Borders Project</a:t>
            </a:r>
          </a:p>
          <a:p>
            <a:pPr marL="342900" indent="-342900">
              <a:spcAft>
                <a:spcPts val="1800"/>
              </a:spcAft>
              <a:buFont typeface="+mj-lt"/>
              <a:buAutoNum type="arabicPeriod"/>
            </a:pPr>
            <a:r>
              <a:rPr lang="en-US" sz="2400" dirty="0" smtClean="0">
                <a:latin typeface="+mj-lt"/>
              </a:rPr>
              <a:t>Revisiting LP (1) … Revisiting Theory</a:t>
            </a:r>
          </a:p>
          <a:p>
            <a:pPr marL="342900" indent="-342900">
              <a:spcAft>
                <a:spcPts val="1800"/>
              </a:spcAft>
              <a:buFont typeface="+mj-lt"/>
              <a:buAutoNum type="arabicPeriod"/>
            </a:pPr>
            <a:r>
              <a:rPr lang="en-US" sz="2400" dirty="0" smtClean="0">
                <a:latin typeface="+mj-lt"/>
              </a:rPr>
              <a:t>Revisiting (2) … Four Illustrations (Provocations) </a:t>
            </a:r>
          </a:p>
          <a:p>
            <a:pPr marL="342900" indent="-342900">
              <a:spcAft>
                <a:spcPts val="1800"/>
              </a:spcAft>
              <a:buFont typeface="+mj-lt"/>
              <a:buAutoNum type="arabicPeriod"/>
            </a:pPr>
            <a:r>
              <a:rPr lang="en-US" sz="2400" dirty="0" smtClean="0">
                <a:latin typeface="+mj-lt"/>
              </a:rPr>
              <a:t>Some Questions Arising</a:t>
            </a:r>
          </a:p>
          <a:p>
            <a:pPr algn="ctr"/>
            <a:endParaRPr lang="en-US" sz="1400" dirty="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Revisiting Linguistic Preparation – structure</a:t>
            </a:r>
            <a:endParaRPr lang="en-US" sz="1600" b="1" dirty="0"/>
          </a:p>
        </p:txBody>
      </p:sp>
    </p:spTree>
    <p:extLst>
      <p:ext uri="{BB962C8B-B14F-4D97-AF65-F5344CB8AC3E}">
        <p14:creationId xmlns:p14="http://schemas.microsoft.com/office/powerpoint/2010/main" val="32934997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21653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en-US" sz="2400" dirty="0" err="1" smtClean="0">
                <a:latin typeface="+mj-lt"/>
              </a:rPr>
              <a:t>Nettl</a:t>
            </a:r>
            <a:r>
              <a:rPr lang="en-US" sz="2400" dirty="0" smtClean="0">
                <a:latin typeface="+mj-lt"/>
              </a:rPr>
              <a:t> (2005): </a:t>
            </a:r>
            <a:r>
              <a:rPr lang="en-US" sz="2000" dirty="0" smtClean="0">
                <a:latin typeface="+mj-lt"/>
              </a:rPr>
              <a:t>“This dissertation fieldwork </a:t>
            </a:r>
            <a:r>
              <a:rPr lang="en-US" sz="1400" dirty="0" smtClean="0">
                <a:latin typeface="+mj-lt"/>
              </a:rPr>
              <a:t>[for graduate programs in ethnomusicology]</a:t>
            </a:r>
            <a:r>
              <a:rPr lang="en-US" sz="2400" dirty="0" smtClean="0">
                <a:latin typeface="+mj-lt"/>
              </a:rPr>
              <a:t>, </a:t>
            </a:r>
            <a:r>
              <a:rPr lang="en-US" sz="2000" dirty="0" smtClean="0">
                <a:latin typeface="+mj-lt"/>
              </a:rPr>
              <a:t>which is preceded by cultural and linguistic preparation, usually involve a year or more of residence in the field venue” (p.6).</a:t>
            </a:r>
          </a:p>
          <a:p>
            <a:r>
              <a:rPr lang="en-US" sz="2400" dirty="0" smtClean="0">
                <a:latin typeface="+mj-lt"/>
              </a:rPr>
              <a:t>  </a:t>
            </a:r>
          </a:p>
          <a:p>
            <a:pPr marL="285750" indent="-285750">
              <a:buFont typeface="Arial" panose="020B0604020202020204" pitchFamily="34" charset="0"/>
              <a:buChar char="•"/>
            </a:pPr>
            <a:r>
              <a:rPr lang="en-US" sz="2400" dirty="0" err="1" smtClean="0">
                <a:latin typeface="+mj-lt"/>
              </a:rPr>
              <a:t>Tremlett</a:t>
            </a:r>
            <a:r>
              <a:rPr lang="en-US" sz="2400" dirty="0" smtClean="0">
                <a:latin typeface="+mj-lt"/>
              </a:rPr>
              <a:t> (2009): </a:t>
            </a:r>
            <a:r>
              <a:rPr lang="en-US" sz="2000" dirty="0" smtClean="0">
                <a:latin typeface="+mj-lt"/>
              </a:rPr>
              <a:t>“The experience of researching in a second language is central to the types of ‘claims’ that can be made in ethnographic fieldwork, yet the process of language acquisition is barely explored in anthropological texts” (p.63).</a:t>
            </a:r>
          </a:p>
          <a:p>
            <a:r>
              <a:rPr lang="en-US" sz="2400" dirty="0" smtClean="0">
                <a:latin typeface="+mj-lt"/>
              </a:rPr>
              <a:t> </a:t>
            </a:r>
          </a:p>
          <a:p>
            <a:pPr marL="285750" indent="-285750">
              <a:buFont typeface="Arial" panose="020B0604020202020204" pitchFamily="34" charset="0"/>
              <a:buChar char="•"/>
            </a:pPr>
            <a:r>
              <a:rPr lang="en-GB" sz="2400" dirty="0" err="1" smtClean="0"/>
              <a:t>Beaudry</a:t>
            </a:r>
            <a:r>
              <a:rPr lang="en-GB" sz="2400" dirty="0" smtClean="0"/>
              <a:t> (</a:t>
            </a:r>
            <a:r>
              <a:rPr lang="en-GB" sz="2400" dirty="0"/>
              <a:t>1997</a:t>
            </a:r>
            <a:r>
              <a:rPr lang="en-GB" sz="2400" dirty="0" smtClean="0"/>
              <a:t>) – </a:t>
            </a:r>
            <a:r>
              <a:rPr lang="en-GB" sz="2000" dirty="0" smtClean="0"/>
              <a:t>language in ethnomusicological fieldwork in which researcher has insufficient linguistic competence to directly undertake research in the local languages (use of interpreters/ translators)</a:t>
            </a:r>
            <a:r>
              <a:rPr lang="en-GB" sz="2400" dirty="0" smtClean="0"/>
              <a:t>.</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Linguistic Preparation (1) … for Anthropology and similar purposes</a:t>
            </a:r>
            <a:endParaRPr lang="en-US" sz="1600" b="1" dirty="0"/>
          </a:p>
        </p:txBody>
      </p:sp>
    </p:spTree>
    <p:extLst>
      <p:ext uri="{BB962C8B-B14F-4D97-AF65-F5344CB8AC3E}">
        <p14:creationId xmlns:p14="http://schemas.microsoft.com/office/powerpoint/2010/main" val="33843048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370427"/>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GB" sz="2400" dirty="0" err="1"/>
              <a:t>Kinginger</a:t>
            </a:r>
            <a:r>
              <a:rPr lang="en-GB" sz="2400" dirty="0"/>
              <a:t> (2011) – preparation prior to a sojourn experience</a:t>
            </a:r>
          </a:p>
          <a:p>
            <a:endParaRPr lang="en-GB" sz="2400" dirty="0" smtClean="0"/>
          </a:p>
          <a:p>
            <a:pPr marL="342900" indent="-342900">
              <a:buFont typeface="Arial" panose="020B0604020202020204" pitchFamily="34" charset="0"/>
              <a:buChar char="•"/>
            </a:pPr>
            <a:r>
              <a:rPr lang="en-GB" sz="2400" dirty="0" smtClean="0"/>
              <a:t>Language </a:t>
            </a:r>
            <a:r>
              <a:rPr lang="en-GB" sz="2400" dirty="0"/>
              <a:t>awareness </a:t>
            </a:r>
            <a:endParaRPr lang="en-GB" sz="2400" dirty="0" smtClean="0"/>
          </a:p>
          <a:p>
            <a:r>
              <a:rPr lang="en-GB" sz="2400" dirty="0" smtClean="0"/>
              <a:t> </a:t>
            </a:r>
            <a:endParaRPr lang="en-GB" sz="2400" dirty="0"/>
          </a:p>
          <a:p>
            <a:pPr marL="342900" indent="-342900">
              <a:buFont typeface="Arial" panose="020B0604020202020204" pitchFamily="34" charset="0"/>
              <a:buChar char="•"/>
            </a:pPr>
            <a:r>
              <a:rPr lang="en-GB" sz="2400" dirty="0"/>
              <a:t>Computer mediated communication – a virtual visit to the host </a:t>
            </a:r>
            <a:r>
              <a:rPr lang="en-GB" sz="2400" dirty="0" smtClean="0"/>
              <a:t>country</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Activities to support pre-departure proficiency</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Jackson </a:t>
            </a:r>
            <a:r>
              <a:rPr lang="en-GB" sz="2400" dirty="0"/>
              <a:t>(2006) pre-sojourn preparation – developing ethnographic skills to enhance sojourn experience</a:t>
            </a:r>
          </a:p>
          <a:p>
            <a:pPr algn="ct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a:t>Linguistic Preparation </a:t>
            </a:r>
            <a:r>
              <a:rPr lang="en-US" sz="1600" b="1" dirty="0" smtClean="0"/>
              <a:t>(2) </a:t>
            </a:r>
            <a:r>
              <a:rPr lang="en-US" sz="1600" b="1" dirty="0"/>
              <a:t>… for </a:t>
            </a:r>
            <a:r>
              <a:rPr lang="en-US" sz="1600" b="1" dirty="0" smtClean="0"/>
              <a:t>Study Abroad and </a:t>
            </a:r>
            <a:r>
              <a:rPr lang="en-US" sz="1600" b="1" dirty="0"/>
              <a:t>similar </a:t>
            </a:r>
            <a:r>
              <a:rPr lang="en-US" sz="1600" b="1" dirty="0" smtClean="0"/>
              <a:t>purposes</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339650"/>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endParaRPr lang="en-GB" sz="2400" dirty="0" smtClean="0">
              <a:latin typeface="+mj-lt"/>
            </a:endParaRPr>
          </a:p>
          <a:p>
            <a:pPr marL="285750" indent="-285750">
              <a:spcAft>
                <a:spcPts val="1800"/>
              </a:spcAft>
              <a:buFont typeface="Arial" panose="020B0604020202020204" pitchFamily="34" charset="0"/>
              <a:buChar char="•"/>
            </a:pPr>
            <a:r>
              <a:rPr lang="en-GB" sz="2400" dirty="0" smtClean="0">
                <a:latin typeface="+mj-lt"/>
              </a:rPr>
              <a:t>“Are </a:t>
            </a:r>
            <a:r>
              <a:rPr lang="en-GB" sz="2400" dirty="0">
                <a:latin typeface="+mj-lt"/>
              </a:rPr>
              <a:t>U.S. Military Forces </a:t>
            </a:r>
            <a:r>
              <a:rPr lang="en-GB" sz="2400" dirty="0" smtClean="0">
                <a:latin typeface="+mj-lt"/>
              </a:rPr>
              <a:t>properly prepared for peacekeeping?” </a:t>
            </a:r>
            <a:r>
              <a:rPr lang="en-GB" sz="2000" dirty="0" smtClean="0">
                <a:latin typeface="+mj-lt"/>
              </a:rPr>
              <a:t>(e.g. re language training</a:t>
            </a:r>
            <a:r>
              <a:rPr lang="en-GB" sz="2000" dirty="0" smtClean="0">
                <a:latin typeface="+mj-lt"/>
              </a:rPr>
              <a:t>)</a:t>
            </a:r>
            <a:endParaRPr lang="en-GB" sz="2400" dirty="0" smtClean="0">
              <a:latin typeface="+mj-lt"/>
            </a:endParaRPr>
          </a:p>
          <a:p>
            <a:pPr marL="285750" indent="-285750">
              <a:spcAft>
                <a:spcPts val="1800"/>
              </a:spcAft>
              <a:buFont typeface="Arial" panose="020B0604020202020204" pitchFamily="34" charset="0"/>
              <a:buChar char="•"/>
            </a:pPr>
            <a:r>
              <a:rPr lang="en-GB" sz="2400" dirty="0" smtClean="0">
                <a:latin typeface="+mj-lt"/>
              </a:rPr>
              <a:t>Language and </a:t>
            </a:r>
            <a:r>
              <a:rPr lang="en-GB" sz="2400" dirty="0">
                <a:latin typeface="+mj-lt"/>
              </a:rPr>
              <a:t>i</a:t>
            </a:r>
            <a:r>
              <a:rPr lang="en-GB" sz="2400" dirty="0" smtClean="0">
                <a:latin typeface="+mj-lt"/>
              </a:rPr>
              <a:t>ntercultural training for Cross-Cultural Counselling / Global Mental Health </a:t>
            </a:r>
            <a:r>
              <a:rPr lang="en-GB" sz="2400" dirty="0" smtClean="0">
                <a:latin typeface="+mj-lt"/>
              </a:rPr>
              <a:t>Practitioners</a:t>
            </a:r>
            <a:endParaRPr lang="en-GB" sz="2400" dirty="0">
              <a:latin typeface="+mj-lt"/>
            </a:endParaRPr>
          </a:p>
          <a:p>
            <a:pPr marL="285750" indent="-285750">
              <a:spcAft>
                <a:spcPts val="1800"/>
              </a:spcAft>
              <a:buFont typeface="Arial" panose="020B0604020202020204" pitchFamily="34" charset="0"/>
              <a:buChar char="•"/>
            </a:pPr>
            <a:r>
              <a:rPr lang="en-GB" sz="2400" dirty="0" smtClean="0">
                <a:latin typeface="+mj-lt"/>
              </a:rPr>
              <a:t>Business</a:t>
            </a:r>
          </a:p>
          <a:p>
            <a:pPr marL="285750" indent="-285750">
              <a:spcAft>
                <a:spcPts val="1800"/>
              </a:spcAft>
              <a:buFont typeface="Arial" panose="020B0604020202020204" pitchFamily="34" charset="0"/>
              <a:buChar char="•"/>
            </a:pPr>
            <a:r>
              <a:rPr lang="en-GB" sz="2400" dirty="0" smtClean="0">
                <a:latin typeface="+mj-lt"/>
              </a:rPr>
              <a:t>Diplomacy </a:t>
            </a:r>
            <a:r>
              <a:rPr lang="en-GB" sz="2400" dirty="0" err="1" smtClean="0">
                <a:latin typeface="+mj-lt"/>
              </a:rPr>
              <a:t>etc</a:t>
            </a:r>
            <a:endParaRPr lang="en-GB" sz="2400" dirty="0" smtClean="0">
              <a:latin typeface="+mj-lt"/>
            </a:endParaRPr>
          </a:p>
          <a:p>
            <a:pPr marL="285750" indent="-285750">
              <a:buFont typeface="Arial" panose="020B0604020202020204" pitchFamily="34" charset="0"/>
              <a:buChar char="•"/>
            </a:pPr>
            <a:r>
              <a:rPr lang="en-GB" sz="2400" dirty="0" smtClean="0">
                <a:latin typeface="+mj-lt"/>
              </a:rPr>
              <a:t>Intercultural language training - </a:t>
            </a:r>
            <a:r>
              <a:rPr lang="en-GB" sz="2000" dirty="0" smtClean="0">
                <a:latin typeface="+mj-lt"/>
              </a:rPr>
              <a:t>Baxter’s chapter on language in three editions of the Intercultural Training Handbook</a:t>
            </a:r>
            <a:r>
              <a:rPr lang="en-GB" sz="2400" dirty="0" smtClean="0">
                <a:latin typeface="+mj-lt"/>
              </a:rPr>
              <a:t>.</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Linguistic </a:t>
            </a:r>
            <a:r>
              <a:rPr lang="en-US" sz="1600" b="1" dirty="0"/>
              <a:t>Preparation </a:t>
            </a:r>
            <a:r>
              <a:rPr lang="en-US" sz="1600" b="1" dirty="0" smtClean="0"/>
              <a:t>(3) </a:t>
            </a:r>
            <a:r>
              <a:rPr lang="en-US" sz="1600" b="1" dirty="0"/>
              <a:t>… for </a:t>
            </a:r>
            <a:r>
              <a:rPr lang="en-US" sz="1600" b="1" dirty="0" smtClean="0"/>
              <a:t>other purposes</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524315"/>
          </a:xfrm>
          <a:prstGeom prst="rect">
            <a:avLst/>
          </a:prstGeom>
          <a:noFill/>
          <a:ln w="9525">
            <a:noFill/>
            <a:miter lim="800000"/>
            <a:headEnd/>
            <a:tailEnd/>
          </a:ln>
        </p:spPr>
        <p:txBody>
          <a:bodyPr wrap="square">
            <a:spAutoFit/>
          </a:bodyPr>
          <a:lstStyle/>
          <a:p>
            <a:r>
              <a:rPr lang="en-GB" sz="2400" u="sng" dirty="0"/>
              <a:t>AHRC project</a:t>
            </a:r>
            <a:r>
              <a:rPr lang="en-GB" sz="2400" dirty="0"/>
              <a:t> (</a:t>
            </a:r>
            <a:r>
              <a:rPr lang="en-GB" sz="2400" dirty="0" smtClean="0"/>
              <a:t>2014-17) ….. We </a:t>
            </a:r>
            <a:r>
              <a:rPr lang="en-GB" sz="2400" dirty="0"/>
              <a:t>have t</a:t>
            </a:r>
            <a:r>
              <a:rPr lang="en-US" sz="2400" dirty="0"/>
              <a:t>wo overarching aims</a:t>
            </a:r>
            <a:r>
              <a:rPr lang="en-US" sz="2400" dirty="0" smtClean="0"/>
              <a:t>:</a:t>
            </a:r>
          </a:p>
          <a:p>
            <a:endParaRPr lang="en-US" sz="2400" dirty="0"/>
          </a:p>
          <a:p>
            <a:pPr marL="457200" indent="-457200">
              <a:buFont typeface="+mj-lt"/>
              <a:buAutoNum type="alphaLcParenR"/>
            </a:pPr>
            <a:r>
              <a:rPr lang="en-US" sz="2400" dirty="0" smtClean="0"/>
              <a:t>to </a:t>
            </a:r>
            <a:r>
              <a:rPr lang="en-US" sz="2400" dirty="0"/>
              <a:t>research interpreting, translation and multilingual practices in challenging contexts, and, </a:t>
            </a:r>
          </a:p>
          <a:p>
            <a:pPr marL="457200" indent="-457200">
              <a:buFont typeface="+mj-lt"/>
              <a:buAutoNum type="alphaLcParenR"/>
            </a:pPr>
            <a:r>
              <a:rPr lang="en-US" sz="2400" dirty="0" smtClean="0"/>
              <a:t>while </a:t>
            </a:r>
            <a:r>
              <a:rPr lang="en-US" sz="2400" dirty="0"/>
              <a:t>doing so, to evaluate appropriate research methods (traditional and arts based) and develop theoretical approaches for this type of academic exploration.</a:t>
            </a:r>
          </a:p>
          <a:p>
            <a:endParaRPr lang="en-US" sz="2400" dirty="0"/>
          </a:p>
          <a:p>
            <a:r>
              <a:rPr lang="en-US" sz="2400" dirty="0"/>
              <a:t>We are</a:t>
            </a:r>
            <a:r>
              <a:rPr lang="en-US" sz="2400" dirty="0" smtClean="0"/>
              <a:t>:</a:t>
            </a:r>
          </a:p>
          <a:p>
            <a:pPr marL="342900" indent="-342900">
              <a:buFont typeface="Arial" panose="020B0604020202020204" pitchFamily="34" charset="0"/>
              <a:buChar char="•"/>
            </a:pPr>
            <a:r>
              <a:rPr lang="en-US" sz="2400" dirty="0" smtClean="0"/>
              <a:t>An </a:t>
            </a:r>
            <a:r>
              <a:rPr lang="en-US" sz="2400" dirty="0"/>
              <a:t>international team of researchers with different disciplinary backgrounds, research experiences, language and performance </a:t>
            </a:r>
            <a:r>
              <a:rPr lang="en-US" sz="2400" dirty="0" smtClean="0"/>
              <a:t>skills</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smtClean="0"/>
              <a:t>Researching </a:t>
            </a:r>
            <a:r>
              <a:rPr lang="en-US" sz="1600" b="1" dirty="0" err="1" smtClean="0"/>
              <a:t>Multilingually</a:t>
            </a:r>
            <a:r>
              <a:rPr lang="en-US" sz="1600" b="1" dirty="0" smtClean="0"/>
              <a:t> at Borders (1): Overview </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462760"/>
          </a:xfrm>
          <a:prstGeom prst="rect">
            <a:avLst/>
          </a:prstGeom>
          <a:noFill/>
          <a:ln w="9525">
            <a:noFill/>
            <a:miter lim="800000"/>
            <a:headEnd/>
            <a:tailEnd/>
          </a:ln>
        </p:spPr>
        <p:txBody>
          <a:bodyPr wrap="square">
            <a:spAutoFit/>
          </a:bodyPr>
          <a:lstStyle/>
          <a:p>
            <a:pPr marL="342900" indent="-342900">
              <a:spcAft>
                <a:spcPts val="600"/>
              </a:spcAft>
              <a:buFont typeface="Arial" panose="020B0604020202020204" pitchFamily="34" charset="0"/>
              <a:buChar char="•"/>
            </a:pPr>
            <a:r>
              <a:rPr lang="en-US" sz="2400" dirty="0"/>
              <a:t>Concepts of borders and embodiment, </a:t>
            </a:r>
            <a:r>
              <a:rPr lang="en-US" sz="2400" dirty="0" err="1"/>
              <a:t>superdiversity</a:t>
            </a:r>
            <a:r>
              <a:rPr lang="en-US" sz="2400" dirty="0"/>
              <a:t>, security/insecurity, raise important intellectual, practical and ethical questions for as to how multilingual research might be conducted.</a:t>
            </a:r>
          </a:p>
          <a:p>
            <a:pPr marL="342900" indent="-342900">
              <a:spcAft>
                <a:spcPts val="600"/>
              </a:spcAft>
              <a:buFont typeface="Arial" panose="020B0604020202020204" pitchFamily="34" charset="0"/>
              <a:buChar char="•"/>
            </a:pPr>
            <a:r>
              <a:rPr lang="en-US" sz="2400" dirty="0"/>
              <a:t>Focus on Methods: not in using new methods per se, but rather: </a:t>
            </a:r>
          </a:p>
          <a:p>
            <a:pPr marL="342900" indent="-342900">
              <a:spcAft>
                <a:spcPts val="600"/>
              </a:spcAft>
              <a:buFont typeface="Arial" panose="020B0604020202020204" pitchFamily="34" charset="0"/>
              <a:buChar char="•"/>
            </a:pPr>
            <a:r>
              <a:rPr lang="en-US" sz="2400" dirty="0"/>
              <a:t>comparing across discipline-specific methods, </a:t>
            </a:r>
          </a:p>
          <a:p>
            <a:pPr marL="342900" indent="-342900">
              <a:spcAft>
                <a:spcPts val="600"/>
              </a:spcAft>
              <a:buFont typeface="Arial" panose="020B0604020202020204" pitchFamily="34" charset="0"/>
              <a:buChar char="•"/>
            </a:pPr>
            <a:r>
              <a:rPr lang="en-US" sz="2400" dirty="0"/>
              <a:t>interrogating arts and humanities methods where the body and body politic are under threat, and </a:t>
            </a:r>
          </a:p>
          <a:p>
            <a:pPr marL="342900" indent="-342900">
              <a:buFont typeface="Arial" panose="020B0604020202020204" pitchFamily="34" charset="0"/>
              <a:buChar char="•"/>
            </a:pPr>
            <a:r>
              <a:rPr lang="en-US" sz="2400" dirty="0"/>
              <a:t>developing theoretical and methodological insights as a </a:t>
            </a:r>
            <a:r>
              <a:rPr lang="en-US" sz="2400" dirty="0" smtClean="0"/>
              <a:t>result</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US" sz="1600" b="1" dirty="0"/>
              <a:t>Researching </a:t>
            </a:r>
            <a:r>
              <a:rPr lang="en-US" sz="1600" b="1" dirty="0" err="1"/>
              <a:t>Multilingually</a:t>
            </a:r>
            <a:r>
              <a:rPr lang="en-US" sz="1600" b="1" dirty="0"/>
              <a:t> at Borders </a:t>
            </a:r>
            <a:r>
              <a:rPr lang="en-US" sz="1600" b="1" dirty="0" smtClean="0"/>
              <a:t>(2): methodological and conceptual  concerns  </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272894"/>
            <a:ext cx="8020144" cy="4031873"/>
          </a:xfrm>
          <a:prstGeom prst="rect">
            <a:avLst/>
          </a:prstGeom>
          <a:noFill/>
          <a:ln w="9525">
            <a:noFill/>
            <a:miter lim="800000"/>
            <a:headEnd/>
            <a:tailEnd/>
          </a:ln>
        </p:spPr>
        <p:txBody>
          <a:bodyPr wrap="square">
            <a:spAutoFit/>
          </a:bodyPr>
          <a:lstStyle/>
          <a:p>
            <a:pPr marL="457200" indent="-457200">
              <a:spcAft>
                <a:spcPts val="1200"/>
              </a:spcAft>
              <a:buFont typeface="+mj-lt"/>
              <a:buAutoNum type="arabicPeriod"/>
            </a:pPr>
            <a:r>
              <a:rPr lang="en-US" sz="2400" dirty="0" smtClean="0"/>
              <a:t>Translating </a:t>
            </a:r>
            <a:r>
              <a:rPr lang="en-US" sz="2400" dirty="0"/>
              <a:t>the emotional impact of sexual and gender based trauma in Scotland </a:t>
            </a:r>
            <a:r>
              <a:rPr lang="en-US" sz="2400" dirty="0" smtClean="0"/>
              <a:t>and Uganda</a:t>
            </a:r>
            <a:r>
              <a:rPr lang="en-US" sz="2400" dirty="0" smtClean="0"/>
              <a:t>;</a:t>
            </a:r>
            <a:endParaRPr lang="en-US" sz="2400" dirty="0"/>
          </a:p>
          <a:p>
            <a:pPr marL="457200" indent="-457200">
              <a:spcAft>
                <a:spcPts val="1200"/>
              </a:spcAft>
              <a:buFont typeface="+mj-lt"/>
              <a:buAutoNum type="arabicPeriod"/>
            </a:pPr>
            <a:r>
              <a:rPr lang="en-US" sz="2400" dirty="0" smtClean="0"/>
              <a:t>Translating </a:t>
            </a:r>
            <a:r>
              <a:rPr lang="en-US" sz="2400" dirty="0"/>
              <a:t>vulnerability and silence into the legal process in Scotland and the Netherlands</a:t>
            </a:r>
            <a:r>
              <a:rPr lang="en-US" sz="2400" dirty="0" smtClean="0"/>
              <a:t>;</a:t>
            </a:r>
            <a:endParaRPr lang="en-US" sz="2400" dirty="0" smtClean="0"/>
          </a:p>
          <a:p>
            <a:pPr marL="457200" indent="-457200">
              <a:spcAft>
                <a:spcPts val="1200"/>
              </a:spcAft>
              <a:buFont typeface="+mj-lt"/>
              <a:buAutoNum type="arabicPeriod"/>
            </a:pPr>
            <a:r>
              <a:rPr lang="en-US" sz="2400" dirty="0" smtClean="0"/>
              <a:t>Working </a:t>
            </a:r>
            <a:r>
              <a:rPr lang="en-US" sz="2400" dirty="0"/>
              <a:t>and researching </a:t>
            </a:r>
            <a:r>
              <a:rPr lang="en-US" sz="2400" dirty="0" err="1"/>
              <a:t>multilingually</a:t>
            </a:r>
            <a:r>
              <a:rPr lang="en-US" sz="2400" dirty="0"/>
              <a:t> at state and EU borders with a focus on Romania and Bulgaria</a:t>
            </a:r>
            <a:r>
              <a:rPr lang="en-US" sz="2400" dirty="0" smtClean="0"/>
              <a:t>;</a:t>
            </a:r>
            <a:endParaRPr lang="en-US" sz="2400" dirty="0"/>
          </a:p>
          <a:p>
            <a:pPr marL="457200" indent="-457200">
              <a:spcAft>
                <a:spcPts val="1200"/>
              </a:spcAft>
              <a:buFont typeface="+mj-lt"/>
              <a:buAutoNum type="arabicPeriod"/>
            </a:pPr>
            <a:r>
              <a:rPr lang="en-US" sz="2400" dirty="0" smtClean="0"/>
              <a:t>Multilingual </a:t>
            </a:r>
            <a:r>
              <a:rPr lang="en-US" sz="2400" dirty="0"/>
              <a:t>ecologies in the American southwest borderlands</a:t>
            </a:r>
            <a:r>
              <a:rPr lang="en-US" sz="2400" dirty="0" smtClean="0"/>
              <a:t>;</a:t>
            </a:r>
            <a:endParaRPr lang="en-US" sz="2400" dirty="0"/>
          </a:p>
          <a:p>
            <a:pPr marL="457200" indent="-457200">
              <a:buFont typeface="+mj-lt"/>
              <a:buAutoNum type="arabicPeriod"/>
            </a:pPr>
            <a:r>
              <a:rPr lang="en-US" sz="2400" dirty="0" smtClean="0"/>
              <a:t>Arabic </a:t>
            </a:r>
            <a:r>
              <a:rPr lang="en-US" sz="2400" dirty="0"/>
              <a:t>as a foreign language for international learners</a:t>
            </a:r>
            <a:r>
              <a:rPr lang="en-US" sz="2400" dirty="0" smtClean="0"/>
              <a:t>.</a:t>
            </a:r>
            <a:endParaRPr lang="en-US" sz="2400" dirty="0"/>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834143"/>
            <a:ext cx="7488832" cy="338554"/>
          </a:xfrm>
          <a:prstGeom prst="rect">
            <a:avLst/>
          </a:prstGeom>
          <a:noFill/>
        </p:spPr>
        <p:txBody>
          <a:bodyPr wrap="square" rtlCol="0">
            <a:spAutoFit/>
          </a:bodyPr>
          <a:lstStyle/>
          <a:p>
            <a:pPr algn="ctr"/>
            <a:r>
              <a:rPr lang="en-US" sz="1600" b="1" dirty="0"/>
              <a:t>Researching </a:t>
            </a:r>
            <a:r>
              <a:rPr lang="en-US" sz="1600" b="1" dirty="0" err="1"/>
              <a:t>Multilingually</a:t>
            </a:r>
            <a:r>
              <a:rPr lang="en-US" sz="1600" b="1" dirty="0"/>
              <a:t> at Borders </a:t>
            </a:r>
            <a:r>
              <a:rPr lang="en-US" sz="1600" b="1" dirty="0" smtClean="0"/>
              <a:t>(3):  5 Case Studies </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3" descr="slide1.jpg"/>
          <p:cNvPicPr>
            <a:picLocks noChangeAspect="1"/>
          </p:cNvPicPr>
          <p:nvPr/>
        </p:nvPicPr>
        <p:blipFill>
          <a:blip r:embed="rId3" cstate="print"/>
          <a:srcRect/>
          <a:stretch>
            <a:fillRect/>
          </a:stretch>
        </p:blipFill>
        <p:spPr bwMode="auto">
          <a:xfrm>
            <a:off x="0" y="0"/>
            <a:ext cx="9144000" cy="940037"/>
          </a:xfrm>
          <a:prstGeom prst="rect">
            <a:avLst/>
          </a:prstGeom>
          <a:noFill/>
          <a:ln w="9525">
            <a:noFill/>
            <a:miter lim="800000"/>
            <a:headEnd/>
            <a:tailEnd/>
          </a:ln>
        </p:spPr>
      </p:pic>
      <p:sp>
        <p:nvSpPr>
          <p:cNvPr id="14340" name="TextBox 1"/>
          <p:cNvSpPr txBox="1">
            <a:spLocks noChangeArrowheads="1"/>
          </p:cNvSpPr>
          <p:nvPr/>
        </p:nvSpPr>
        <p:spPr bwMode="auto">
          <a:xfrm>
            <a:off x="561928" y="1409627"/>
            <a:ext cx="8020144" cy="4893647"/>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pPr>
            <a:r>
              <a:rPr lang="en-GB" sz="2400" dirty="0" smtClean="0">
                <a:latin typeface="+mj-lt"/>
              </a:rPr>
              <a:t>Gardner </a:t>
            </a:r>
            <a:r>
              <a:rPr lang="en-GB" sz="2400" dirty="0">
                <a:latin typeface="+mj-lt"/>
              </a:rPr>
              <a:t>&amp; Martin-Jones (2012) new </a:t>
            </a:r>
            <a:r>
              <a:rPr lang="en-GB" sz="2400" dirty="0" err="1">
                <a:latin typeface="+mj-lt"/>
              </a:rPr>
              <a:t>ethnoscapes</a:t>
            </a:r>
            <a:r>
              <a:rPr lang="en-GB" sz="2400" dirty="0">
                <a:latin typeface="+mj-lt"/>
              </a:rPr>
              <a:t>, </a:t>
            </a:r>
            <a:r>
              <a:rPr lang="en-GB" sz="2400" dirty="0" err="1">
                <a:latin typeface="+mj-lt"/>
              </a:rPr>
              <a:t>technoscapes</a:t>
            </a:r>
            <a:r>
              <a:rPr lang="en-GB" sz="2400" dirty="0">
                <a:latin typeface="+mj-lt"/>
              </a:rPr>
              <a:t>, </a:t>
            </a:r>
            <a:r>
              <a:rPr lang="en-GB" sz="2400" dirty="0" err="1">
                <a:latin typeface="+mj-lt"/>
              </a:rPr>
              <a:t>mediascapes</a:t>
            </a:r>
            <a:endParaRPr lang="en-GB" sz="2400" dirty="0">
              <a:latin typeface="+mj-lt"/>
            </a:endParaRPr>
          </a:p>
          <a:p>
            <a:pPr marL="342900" indent="-342900">
              <a:buFont typeface="Arial" panose="020B0604020202020204" pitchFamily="34" charset="0"/>
              <a:buChar char="•"/>
            </a:pPr>
            <a:r>
              <a:rPr lang="en-GB" sz="2400" dirty="0">
                <a:latin typeface="+mj-lt"/>
              </a:rPr>
              <a:t>ESRC RDI researching multilingualism, multilingualism in </a:t>
            </a:r>
            <a:r>
              <a:rPr lang="en-GB" sz="2400" u="sng" dirty="0">
                <a:latin typeface="+mj-lt"/>
              </a:rPr>
              <a:t>research practice</a:t>
            </a:r>
          </a:p>
          <a:p>
            <a:pPr marL="342900" indent="-342900">
              <a:buFont typeface="Arial" panose="020B0604020202020204" pitchFamily="34" charset="0"/>
              <a:buChar char="•"/>
            </a:pPr>
            <a:r>
              <a:rPr lang="en-GB" sz="2400" dirty="0" err="1">
                <a:latin typeface="+mj-lt"/>
              </a:rPr>
              <a:t>Creese</a:t>
            </a:r>
            <a:r>
              <a:rPr lang="en-GB" sz="2400" dirty="0">
                <a:latin typeface="+mj-lt"/>
              </a:rPr>
              <a:t> &amp; </a:t>
            </a:r>
            <a:r>
              <a:rPr lang="en-GB" sz="2400" dirty="0" err="1">
                <a:latin typeface="+mj-lt"/>
              </a:rPr>
              <a:t>Blackledge</a:t>
            </a:r>
            <a:r>
              <a:rPr lang="en-GB" sz="2400" dirty="0">
                <a:latin typeface="+mj-lt"/>
              </a:rPr>
              <a:t> (2010) </a:t>
            </a:r>
            <a:r>
              <a:rPr lang="en-GB" sz="2400" u="sng" dirty="0">
                <a:latin typeface="+mj-lt"/>
              </a:rPr>
              <a:t>team</a:t>
            </a:r>
            <a:r>
              <a:rPr lang="en-GB" sz="2400" dirty="0">
                <a:latin typeface="+mj-lt"/>
              </a:rPr>
              <a:t> working to explore </a:t>
            </a:r>
            <a:r>
              <a:rPr lang="en-GB" sz="2400" dirty="0" err="1">
                <a:latin typeface="+mj-lt"/>
              </a:rPr>
              <a:t>translanguaging</a:t>
            </a:r>
            <a:r>
              <a:rPr lang="en-GB" sz="2400" dirty="0">
                <a:latin typeface="+mj-lt"/>
              </a:rPr>
              <a:t> in specified contexts e.g. complementary schools</a:t>
            </a:r>
          </a:p>
          <a:p>
            <a:pPr marL="342900" indent="-342900">
              <a:buFont typeface="Arial" panose="020B0604020202020204" pitchFamily="34" charset="0"/>
              <a:buChar char="•"/>
            </a:pPr>
            <a:r>
              <a:rPr lang="en-GB" sz="2400" dirty="0">
                <a:latin typeface="+mj-lt"/>
              </a:rPr>
              <a:t>Heller (2012: 30-31) circulating people, entering  a mobile, multilingual global economy</a:t>
            </a:r>
          </a:p>
          <a:p>
            <a:pPr marL="342900" indent="-342900">
              <a:buFont typeface="Arial" panose="020B0604020202020204" pitchFamily="34" charset="0"/>
              <a:buChar char="•"/>
            </a:pPr>
            <a:r>
              <a:rPr lang="en-GB" sz="2400" dirty="0">
                <a:latin typeface="+mj-lt"/>
              </a:rPr>
              <a:t>Multilingualism “not as a property of individuals or of groups, or even as a characteristic of spaces, but rather as </a:t>
            </a:r>
            <a:r>
              <a:rPr lang="en-GB" sz="2400" i="1" dirty="0">
                <a:latin typeface="+mj-lt"/>
              </a:rPr>
              <a:t>sets of circulating, constructible and </a:t>
            </a:r>
            <a:r>
              <a:rPr lang="en-GB" sz="2400" i="1" dirty="0" err="1">
                <a:latin typeface="+mj-lt"/>
              </a:rPr>
              <a:t>deconstructible</a:t>
            </a:r>
            <a:r>
              <a:rPr lang="en-GB" sz="2400" i="1" dirty="0">
                <a:latin typeface="+mj-lt"/>
              </a:rPr>
              <a:t> resources</a:t>
            </a:r>
            <a:r>
              <a:rPr lang="en-GB" sz="2400" dirty="0" smtClean="0">
                <a:latin typeface="+mj-lt"/>
              </a:rPr>
              <a:t>”</a:t>
            </a:r>
            <a:endParaRPr lang="en-US" sz="1400" dirty="0" smtClean="0">
              <a:latin typeface="Verdana" pitchFamily="34" charset="0"/>
            </a:endParaRPr>
          </a:p>
        </p:txBody>
      </p:sp>
      <p:pic>
        <p:nvPicPr>
          <p:cNvPr id="6" name="Picture 5" descr="GU first Logo banner.jpg"/>
          <p:cNvPicPr>
            <a:picLocks noChangeAspect="1"/>
          </p:cNvPicPr>
          <p:nvPr/>
        </p:nvPicPr>
        <p:blipFill>
          <a:blip r:embed="rId4" cstate="print"/>
          <a:stretch>
            <a:fillRect/>
          </a:stretch>
        </p:blipFill>
        <p:spPr>
          <a:xfrm>
            <a:off x="0" y="6407907"/>
            <a:ext cx="9144000" cy="450093"/>
          </a:xfrm>
          <a:prstGeom prst="rect">
            <a:avLst/>
          </a:prstGeom>
        </p:spPr>
      </p:pic>
      <p:sp>
        <p:nvSpPr>
          <p:cNvPr id="2" name="TextBox 1"/>
          <p:cNvSpPr txBox="1"/>
          <p:nvPr/>
        </p:nvSpPr>
        <p:spPr>
          <a:xfrm>
            <a:off x="827584" y="936693"/>
            <a:ext cx="7488832" cy="338554"/>
          </a:xfrm>
          <a:prstGeom prst="rect">
            <a:avLst/>
          </a:prstGeom>
          <a:noFill/>
        </p:spPr>
        <p:txBody>
          <a:bodyPr wrap="square" rtlCol="0">
            <a:spAutoFit/>
          </a:bodyPr>
          <a:lstStyle/>
          <a:p>
            <a:pPr algn="ctr"/>
            <a:r>
              <a:rPr lang="en-GB" sz="1600" b="1" dirty="0"/>
              <a:t>‘New multilingual realities ’ </a:t>
            </a:r>
            <a:r>
              <a:rPr lang="en-GB" sz="1600" b="1" dirty="0" smtClean="0"/>
              <a:t>(1): Insights </a:t>
            </a:r>
            <a:r>
              <a:rPr lang="en-GB" sz="1600" b="1" dirty="0"/>
              <a:t>from sociolinguistics</a:t>
            </a:r>
            <a:endParaRPr lang="en-US" sz="1600" b="1" dirty="0"/>
          </a:p>
        </p:txBody>
      </p:sp>
    </p:spTree>
    <p:extLst>
      <p:ext uri="{BB962C8B-B14F-4D97-AF65-F5344CB8AC3E}">
        <p14:creationId xmlns:p14="http://schemas.microsoft.com/office/powerpoint/2010/main" val="7361630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2017</TotalTime>
  <Words>1818</Words>
  <Application>Microsoft Macintosh PowerPoint</Application>
  <PresentationFormat>On-screen Show (4:3)</PresentationFormat>
  <Paragraphs>140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Glasgow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White</dc:creator>
  <cp:lastModifiedBy>Richard Fay</cp:lastModifiedBy>
  <cp:revision>84</cp:revision>
  <dcterms:created xsi:type="dcterms:W3CDTF">2015-06-13T08:46:12Z</dcterms:created>
  <dcterms:modified xsi:type="dcterms:W3CDTF">2015-09-04T06:31:28Z</dcterms:modified>
</cp:coreProperties>
</file>