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88" r:id="rId1"/>
  </p:sldMasterIdLst>
  <p:notesMasterIdLst>
    <p:notesMasterId r:id="rId32"/>
  </p:notesMasterIdLst>
  <p:sldIdLst>
    <p:sldId id="256" r:id="rId2"/>
    <p:sldId id="257" r:id="rId3"/>
    <p:sldId id="285" r:id="rId4"/>
    <p:sldId id="297" r:id="rId5"/>
    <p:sldId id="286" r:id="rId6"/>
    <p:sldId id="298" r:id="rId7"/>
    <p:sldId id="299" r:id="rId8"/>
    <p:sldId id="292" r:id="rId9"/>
    <p:sldId id="307" r:id="rId10"/>
    <p:sldId id="300" r:id="rId11"/>
    <p:sldId id="308" r:id="rId12"/>
    <p:sldId id="309" r:id="rId13"/>
    <p:sldId id="310" r:id="rId14"/>
    <p:sldId id="311" r:id="rId15"/>
    <p:sldId id="312" r:id="rId16"/>
    <p:sldId id="313" r:id="rId17"/>
    <p:sldId id="290" r:id="rId18"/>
    <p:sldId id="293" r:id="rId19"/>
    <p:sldId id="294" r:id="rId20"/>
    <p:sldId id="295" r:id="rId21"/>
    <p:sldId id="302" r:id="rId22"/>
    <p:sldId id="303" r:id="rId23"/>
    <p:sldId id="306" r:id="rId24"/>
    <p:sldId id="305" r:id="rId25"/>
    <p:sldId id="315" r:id="rId26"/>
    <p:sldId id="291" r:id="rId27"/>
    <p:sldId id="316" r:id="rId28"/>
    <p:sldId id="268" r:id="rId29"/>
    <p:sldId id="296" r:id="rId30"/>
    <p:sldId id="314" r:id="rId31"/>
  </p:sldIdLst>
  <p:sldSz cx="9144000" cy="6858000" type="screen4x3"/>
  <p:notesSz cx="6858000" cy="9144000"/>
  <p:defaultTextStyle>
    <a:defPPr>
      <a:defRPr lang="en-US"/>
    </a:defPPr>
    <a:lvl1pPr algn="l" rtl="0" fontAlgn="base">
      <a:spcBef>
        <a:spcPct val="0"/>
      </a:spcBef>
      <a:spcAft>
        <a:spcPct val="0"/>
      </a:spcAft>
      <a:defRPr kern="1200">
        <a:solidFill>
          <a:srgbClr val="FF0000"/>
        </a:solidFill>
        <a:latin typeface="Arial" charset="0"/>
        <a:ea typeface="宋体" charset="-122"/>
        <a:cs typeface="+mn-cs"/>
      </a:defRPr>
    </a:lvl1pPr>
    <a:lvl2pPr marL="457200" algn="l" rtl="0" fontAlgn="base">
      <a:spcBef>
        <a:spcPct val="0"/>
      </a:spcBef>
      <a:spcAft>
        <a:spcPct val="0"/>
      </a:spcAft>
      <a:defRPr kern="1200">
        <a:solidFill>
          <a:srgbClr val="FF0000"/>
        </a:solidFill>
        <a:latin typeface="Arial" charset="0"/>
        <a:ea typeface="宋体" charset="-122"/>
        <a:cs typeface="+mn-cs"/>
      </a:defRPr>
    </a:lvl2pPr>
    <a:lvl3pPr marL="914400" algn="l" rtl="0" fontAlgn="base">
      <a:spcBef>
        <a:spcPct val="0"/>
      </a:spcBef>
      <a:spcAft>
        <a:spcPct val="0"/>
      </a:spcAft>
      <a:defRPr kern="1200">
        <a:solidFill>
          <a:srgbClr val="FF0000"/>
        </a:solidFill>
        <a:latin typeface="Arial" charset="0"/>
        <a:ea typeface="宋体" charset="-122"/>
        <a:cs typeface="+mn-cs"/>
      </a:defRPr>
    </a:lvl3pPr>
    <a:lvl4pPr marL="1371600" algn="l" rtl="0" fontAlgn="base">
      <a:spcBef>
        <a:spcPct val="0"/>
      </a:spcBef>
      <a:spcAft>
        <a:spcPct val="0"/>
      </a:spcAft>
      <a:defRPr kern="1200">
        <a:solidFill>
          <a:srgbClr val="FF0000"/>
        </a:solidFill>
        <a:latin typeface="Arial" charset="0"/>
        <a:ea typeface="宋体" charset="-122"/>
        <a:cs typeface="+mn-cs"/>
      </a:defRPr>
    </a:lvl4pPr>
    <a:lvl5pPr marL="1828800" algn="l" rtl="0" fontAlgn="base">
      <a:spcBef>
        <a:spcPct val="0"/>
      </a:spcBef>
      <a:spcAft>
        <a:spcPct val="0"/>
      </a:spcAft>
      <a:defRPr kern="1200">
        <a:solidFill>
          <a:srgbClr val="FF0000"/>
        </a:solidFill>
        <a:latin typeface="Arial" charset="0"/>
        <a:ea typeface="宋体" charset="-122"/>
        <a:cs typeface="+mn-cs"/>
      </a:defRPr>
    </a:lvl5pPr>
    <a:lvl6pPr marL="2286000" algn="l" defTabSz="914400" rtl="0" eaLnBrk="1" latinLnBrk="0" hangingPunct="1">
      <a:defRPr kern="1200">
        <a:solidFill>
          <a:srgbClr val="FF0000"/>
        </a:solidFill>
        <a:latin typeface="Arial" charset="0"/>
        <a:ea typeface="宋体" charset="-122"/>
        <a:cs typeface="+mn-cs"/>
      </a:defRPr>
    </a:lvl6pPr>
    <a:lvl7pPr marL="2743200" algn="l" defTabSz="914400" rtl="0" eaLnBrk="1" latinLnBrk="0" hangingPunct="1">
      <a:defRPr kern="1200">
        <a:solidFill>
          <a:srgbClr val="FF0000"/>
        </a:solidFill>
        <a:latin typeface="Arial" charset="0"/>
        <a:ea typeface="宋体" charset="-122"/>
        <a:cs typeface="+mn-cs"/>
      </a:defRPr>
    </a:lvl7pPr>
    <a:lvl8pPr marL="3200400" algn="l" defTabSz="914400" rtl="0" eaLnBrk="1" latinLnBrk="0" hangingPunct="1">
      <a:defRPr kern="1200">
        <a:solidFill>
          <a:srgbClr val="FF0000"/>
        </a:solidFill>
        <a:latin typeface="Arial" charset="0"/>
        <a:ea typeface="宋体" charset="-122"/>
        <a:cs typeface="+mn-cs"/>
      </a:defRPr>
    </a:lvl8pPr>
    <a:lvl9pPr marL="3657600" algn="l" defTabSz="914400" rtl="0" eaLnBrk="1" latinLnBrk="0" hangingPunct="1">
      <a:defRPr kern="1200">
        <a:solidFill>
          <a:srgbClr val="FF0000"/>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43" autoAdjust="0"/>
    <p:restoredTop sz="90052" autoAdjust="0"/>
  </p:normalViewPr>
  <p:slideViewPr>
    <p:cSldViewPr>
      <p:cViewPr>
        <p:scale>
          <a:sx n="66" d="100"/>
          <a:sy n="66" d="100"/>
        </p:scale>
        <p:origin x="706" y="-259"/>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solidFill>
                  <a:schemeClr val="tx1"/>
                </a:solidFill>
                <a:latin typeface="+mn-lt"/>
                <a:ea typeface="+mn-ea"/>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solidFill>
                  <a:schemeClr val="tx1"/>
                </a:solidFill>
                <a:latin typeface="+mn-lt"/>
                <a:ea typeface="+mn-ea"/>
              </a:defRPr>
            </a:lvl1pPr>
          </a:lstStyle>
          <a:p>
            <a:pPr>
              <a:defRPr/>
            </a:pPr>
            <a:fld id="{2F08FA34-4832-4C79-9096-63082D3EF3C1}" type="datetimeFigureOut">
              <a:rPr lang="en-GB"/>
              <a:pPr>
                <a:defRPr/>
              </a:pPr>
              <a:t>28/11/2015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solidFill>
                  <a:schemeClr val="tx1"/>
                </a:solidFill>
                <a:latin typeface="+mn-lt"/>
                <a:ea typeface="+mn-ea"/>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solidFill>
                  <a:schemeClr val="tx1"/>
                </a:solidFill>
                <a:latin typeface="+mn-lt"/>
                <a:ea typeface="+mn-ea"/>
              </a:defRPr>
            </a:lvl1pPr>
          </a:lstStyle>
          <a:p>
            <a:pPr>
              <a:defRPr/>
            </a:pPr>
            <a:fld id="{3494F2E2-93D0-453D-9C69-0E4AEEBED5E5}" type="slidenum">
              <a:rPr lang="en-GB"/>
              <a:pPr>
                <a:defRPr/>
              </a:pPr>
              <a:t>‹#›</a:t>
            </a:fld>
            <a:endParaRPr lang="en-GB"/>
          </a:p>
        </p:txBody>
      </p:sp>
    </p:spTree>
    <p:extLst>
      <p:ext uri="{BB962C8B-B14F-4D97-AF65-F5344CB8AC3E}">
        <p14:creationId xmlns:p14="http://schemas.microsoft.com/office/powerpoint/2010/main" val="37839087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ltLang="zh-CN"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D7673C9-9109-4F3A-AC03-9DAE1420DD8B}" type="slidenum">
              <a:rPr lang="en-GB" altLang="zh-CN"/>
              <a:pPr fontAlgn="base">
                <a:spcBef>
                  <a:spcPct val="0"/>
                </a:spcBef>
                <a:spcAft>
                  <a:spcPct val="0"/>
                </a:spcAft>
                <a:defRPr/>
              </a:pPr>
              <a:t>1</a:t>
            </a:fld>
            <a:endParaRPr lang="en-GB" altLang="zh-CN"/>
          </a:p>
        </p:txBody>
      </p:sp>
    </p:spTree>
    <p:extLst>
      <p:ext uri="{BB962C8B-B14F-4D97-AF65-F5344CB8AC3E}">
        <p14:creationId xmlns:p14="http://schemas.microsoft.com/office/powerpoint/2010/main" val="36805695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GB" dirty="0" smtClean="0"/>
              <a:t>In the spirit of researcher</a:t>
            </a:r>
            <a:r>
              <a:rPr lang="en-GB" baseline="0" dirty="0" smtClean="0"/>
              <a:t> dialogue, let’s now look at a very different case study, which nonetheless also has the potential to reveal something about intercultural learning at ‘home’.</a:t>
            </a:r>
            <a:endParaRPr lang="en-GB" dirty="0"/>
          </a:p>
        </p:txBody>
      </p:sp>
      <p:sp>
        <p:nvSpPr>
          <p:cNvPr id="4" name="灯片编号占位符 3"/>
          <p:cNvSpPr>
            <a:spLocks noGrp="1"/>
          </p:cNvSpPr>
          <p:nvPr>
            <p:ph type="sldNum" sz="quarter" idx="10"/>
          </p:nvPr>
        </p:nvSpPr>
        <p:spPr/>
        <p:txBody>
          <a:bodyPr/>
          <a:lstStyle/>
          <a:p>
            <a:pPr>
              <a:defRPr/>
            </a:pPr>
            <a:fld id="{3494F2E2-93D0-453D-9C69-0E4AEEBED5E5}" type="slidenum">
              <a:rPr lang="en-GB" smtClean="0"/>
              <a:pPr>
                <a:defRPr/>
              </a:pPr>
              <a:t>16</a:t>
            </a:fld>
            <a:endParaRPr lang="en-GB"/>
          </a:p>
        </p:txBody>
      </p:sp>
    </p:spTree>
    <p:extLst>
      <p:ext uri="{BB962C8B-B14F-4D97-AF65-F5344CB8AC3E}">
        <p14:creationId xmlns:p14="http://schemas.microsoft.com/office/powerpoint/2010/main" val="1609586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ltLang="zh-CN"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238D00B-ADA4-4B1F-AE35-B4D42F437633}" type="slidenum">
              <a:rPr lang="en-GB" altLang="zh-CN"/>
              <a:pPr fontAlgn="base">
                <a:spcBef>
                  <a:spcPct val="0"/>
                </a:spcBef>
                <a:spcAft>
                  <a:spcPct val="0"/>
                </a:spcAft>
                <a:defRPr/>
              </a:pPr>
              <a:t>2</a:t>
            </a:fld>
            <a:endParaRPr lang="en-GB" altLang="zh-CN"/>
          </a:p>
        </p:txBody>
      </p:sp>
    </p:spTree>
    <p:extLst>
      <p:ext uri="{BB962C8B-B14F-4D97-AF65-F5344CB8AC3E}">
        <p14:creationId xmlns:p14="http://schemas.microsoft.com/office/powerpoint/2010/main" val="7661390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smtClean="0"/>
              <a:t>The default</a:t>
            </a:r>
            <a:r>
              <a:rPr lang="en-US" baseline="0" dirty="0" smtClean="0"/>
              <a:t>: </a:t>
            </a:r>
            <a:r>
              <a:rPr lang="en-US" dirty="0" smtClean="0"/>
              <a:t>There seems to be enduring assumption that study abroad provides valuable</a:t>
            </a:r>
            <a:r>
              <a:rPr lang="en-US" baseline="0" dirty="0" smtClean="0"/>
              <a:t> opportunities for enhancing ICC</a:t>
            </a:r>
            <a:r>
              <a:rPr lang="zh-CN" altLang="en-US" baseline="0" dirty="0" smtClean="0"/>
              <a:t> </a:t>
            </a:r>
            <a:r>
              <a:rPr lang="en-GB" altLang="zh-CN" baseline="0" dirty="0" smtClean="0"/>
              <a:t>- ICC develops (by accident or with interventions) through contact with foreignness particularly through study abroad, for example (see examples above). The complexities of such sojourns have been recognised: e.g. </a:t>
            </a:r>
            <a:r>
              <a:rPr lang="en-GB" altLang="zh-CN" baseline="0" dirty="0" err="1" smtClean="0"/>
              <a:t>Byram</a:t>
            </a:r>
            <a:r>
              <a:rPr lang="en-GB" altLang="zh-CN" baseline="0" dirty="0" smtClean="0"/>
              <a:t> and Feng</a:t>
            </a:r>
            <a:endParaRPr lang="en-GB" dirty="0"/>
          </a:p>
        </p:txBody>
      </p:sp>
      <p:sp>
        <p:nvSpPr>
          <p:cNvPr id="4" name="灯片编号占位符 3"/>
          <p:cNvSpPr>
            <a:spLocks noGrp="1"/>
          </p:cNvSpPr>
          <p:nvPr>
            <p:ph type="sldNum" sz="quarter" idx="10"/>
          </p:nvPr>
        </p:nvSpPr>
        <p:spPr/>
        <p:txBody>
          <a:bodyPr/>
          <a:lstStyle/>
          <a:p>
            <a:pPr>
              <a:defRPr/>
            </a:pPr>
            <a:fld id="{3494F2E2-93D0-453D-9C69-0E4AEEBED5E5}" type="slidenum">
              <a:rPr lang="en-GB" smtClean="0"/>
              <a:pPr>
                <a:defRPr/>
              </a:pPr>
              <a:t>3</a:t>
            </a:fld>
            <a:endParaRPr lang="en-GB"/>
          </a:p>
        </p:txBody>
      </p:sp>
    </p:spTree>
    <p:extLst>
      <p:ext uri="{BB962C8B-B14F-4D97-AF65-F5344CB8AC3E}">
        <p14:creationId xmlns:p14="http://schemas.microsoft.com/office/powerpoint/2010/main" val="26696073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smtClean="0"/>
              <a:t>The default</a:t>
            </a:r>
            <a:r>
              <a:rPr lang="en-US" baseline="0" dirty="0" smtClean="0"/>
              <a:t>: </a:t>
            </a:r>
            <a:r>
              <a:rPr lang="en-US" dirty="0" smtClean="0"/>
              <a:t>There seems to be enduring assumption that study abroad provides valuable</a:t>
            </a:r>
            <a:r>
              <a:rPr lang="en-US" baseline="0" dirty="0" smtClean="0"/>
              <a:t> opportunities for enhancing ICC</a:t>
            </a:r>
            <a:r>
              <a:rPr lang="zh-CN" altLang="en-US" baseline="0" dirty="0" smtClean="0"/>
              <a:t> </a:t>
            </a:r>
            <a:r>
              <a:rPr lang="en-GB" altLang="zh-CN" baseline="0" dirty="0" smtClean="0"/>
              <a:t>- ICC develops (by accident or with interventions) through contact with foreignness particularly through study abroad, for example (see examples above). The complexities of such sojourns have been recognised: e.g. </a:t>
            </a:r>
            <a:r>
              <a:rPr lang="en-GB" altLang="zh-CN" baseline="0" dirty="0" err="1" smtClean="0"/>
              <a:t>Byram</a:t>
            </a:r>
            <a:r>
              <a:rPr lang="en-GB" altLang="zh-CN" baseline="0" dirty="0" smtClean="0"/>
              <a:t> and Feng</a:t>
            </a:r>
            <a:endParaRPr lang="en-GB" dirty="0"/>
          </a:p>
        </p:txBody>
      </p:sp>
      <p:sp>
        <p:nvSpPr>
          <p:cNvPr id="4" name="灯片编号占位符 3"/>
          <p:cNvSpPr>
            <a:spLocks noGrp="1"/>
          </p:cNvSpPr>
          <p:nvPr>
            <p:ph type="sldNum" sz="quarter" idx="10"/>
          </p:nvPr>
        </p:nvSpPr>
        <p:spPr/>
        <p:txBody>
          <a:bodyPr/>
          <a:lstStyle/>
          <a:p>
            <a:pPr>
              <a:defRPr/>
            </a:pPr>
            <a:fld id="{3494F2E2-93D0-453D-9C69-0E4AEEBED5E5}" type="slidenum">
              <a:rPr lang="en-GB" smtClean="0"/>
              <a:pPr>
                <a:defRPr/>
              </a:pPr>
              <a:t>4</a:t>
            </a:fld>
            <a:endParaRPr lang="en-GB"/>
          </a:p>
        </p:txBody>
      </p:sp>
    </p:spTree>
    <p:extLst>
      <p:ext uri="{BB962C8B-B14F-4D97-AF65-F5344CB8AC3E}">
        <p14:creationId xmlns:p14="http://schemas.microsoft.com/office/powerpoint/2010/main" val="34027638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GB" dirty="0" smtClean="0"/>
              <a:t>Questioning</a:t>
            </a:r>
            <a:r>
              <a:rPr lang="en-GB" baseline="0" dirty="0" smtClean="0"/>
              <a:t>: 1) travelling as a pre-requisite? 2) the concepts of ‘foreign’ and ‘home’</a:t>
            </a:r>
            <a:endParaRPr lang="en-GB" dirty="0"/>
          </a:p>
        </p:txBody>
      </p:sp>
      <p:sp>
        <p:nvSpPr>
          <p:cNvPr id="4" name="灯片编号占位符 3"/>
          <p:cNvSpPr>
            <a:spLocks noGrp="1"/>
          </p:cNvSpPr>
          <p:nvPr>
            <p:ph type="sldNum" sz="quarter" idx="10"/>
          </p:nvPr>
        </p:nvSpPr>
        <p:spPr/>
        <p:txBody>
          <a:bodyPr/>
          <a:lstStyle/>
          <a:p>
            <a:pPr>
              <a:defRPr/>
            </a:pPr>
            <a:fld id="{3494F2E2-93D0-453D-9C69-0E4AEEBED5E5}" type="slidenum">
              <a:rPr lang="en-GB" smtClean="0"/>
              <a:pPr>
                <a:defRPr/>
              </a:pPr>
              <a:t>5</a:t>
            </a:fld>
            <a:endParaRPr lang="en-GB"/>
          </a:p>
        </p:txBody>
      </p:sp>
    </p:spTree>
    <p:extLst>
      <p:ext uri="{BB962C8B-B14F-4D97-AF65-F5344CB8AC3E}">
        <p14:creationId xmlns:p14="http://schemas.microsoft.com/office/powerpoint/2010/main" val="31290546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GB" dirty="0" smtClean="0"/>
              <a:t>Questioning</a:t>
            </a:r>
            <a:r>
              <a:rPr lang="en-GB" baseline="0" dirty="0" smtClean="0"/>
              <a:t>: 1) travelling as a pre-requisite? 2) the concepts of ‘foreign’ and ‘home’</a:t>
            </a:r>
            <a:endParaRPr lang="en-GB" dirty="0"/>
          </a:p>
        </p:txBody>
      </p:sp>
      <p:sp>
        <p:nvSpPr>
          <p:cNvPr id="4" name="灯片编号占位符 3"/>
          <p:cNvSpPr>
            <a:spLocks noGrp="1"/>
          </p:cNvSpPr>
          <p:nvPr>
            <p:ph type="sldNum" sz="quarter" idx="10"/>
          </p:nvPr>
        </p:nvSpPr>
        <p:spPr/>
        <p:txBody>
          <a:bodyPr/>
          <a:lstStyle/>
          <a:p>
            <a:pPr>
              <a:defRPr/>
            </a:pPr>
            <a:fld id="{3494F2E2-93D0-453D-9C69-0E4AEEBED5E5}" type="slidenum">
              <a:rPr lang="en-GB" smtClean="0"/>
              <a:pPr>
                <a:defRPr/>
              </a:pPr>
              <a:t>6</a:t>
            </a:fld>
            <a:endParaRPr lang="en-GB"/>
          </a:p>
        </p:txBody>
      </p:sp>
    </p:spTree>
    <p:extLst>
      <p:ext uri="{BB962C8B-B14F-4D97-AF65-F5344CB8AC3E}">
        <p14:creationId xmlns:p14="http://schemas.microsoft.com/office/powerpoint/2010/main" val="39880565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GB" dirty="0" smtClean="0"/>
              <a:t>Questioning</a:t>
            </a:r>
            <a:r>
              <a:rPr lang="en-GB" baseline="0" dirty="0" smtClean="0"/>
              <a:t>: 1) travelling as a pre-requisite? 2) the concepts of ‘foreign’ and ‘home’</a:t>
            </a:r>
            <a:endParaRPr lang="en-GB" dirty="0"/>
          </a:p>
        </p:txBody>
      </p:sp>
      <p:sp>
        <p:nvSpPr>
          <p:cNvPr id="4" name="灯片编号占位符 3"/>
          <p:cNvSpPr>
            <a:spLocks noGrp="1"/>
          </p:cNvSpPr>
          <p:nvPr>
            <p:ph type="sldNum" sz="quarter" idx="10"/>
          </p:nvPr>
        </p:nvSpPr>
        <p:spPr/>
        <p:txBody>
          <a:bodyPr/>
          <a:lstStyle/>
          <a:p>
            <a:pPr>
              <a:defRPr/>
            </a:pPr>
            <a:fld id="{3494F2E2-93D0-453D-9C69-0E4AEEBED5E5}" type="slidenum">
              <a:rPr lang="en-GB" smtClean="0"/>
              <a:pPr>
                <a:defRPr/>
              </a:pPr>
              <a:t>7</a:t>
            </a:fld>
            <a:endParaRPr lang="en-GB"/>
          </a:p>
        </p:txBody>
      </p:sp>
    </p:spTree>
    <p:extLst>
      <p:ext uri="{BB962C8B-B14F-4D97-AF65-F5344CB8AC3E}">
        <p14:creationId xmlns:p14="http://schemas.microsoft.com/office/powerpoint/2010/main" val="20789141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GB" dirty="0" smtClean="0"/>
              <a:t>The</a:t>
            </a:r>
            <a:r>
              <a:rPr lang="en-GB" baseline="0" dirty="0" smtClean="0"/>
              <a:t> above casts an initial doubt on the default assumption (Slide 3) that “intercultural learning takes place through overseas encounters with foreignness”</a:t>
            </a:r>
          </a:p>
          <a:p>
            <a:endParaRPr lang="en-GB" dirty="0"/>
          </a:p>
        </p:txBody>
      </p:sp>
      <p:sp>
        <p:nvSpPr>
          <p:cNvPr id="4" name="灯片编号占位符 3"/>
          <p:cNvSpPr>
            <a:spLocks noGrp="1"/>
          </p:cNvSpPr>
          <p:nvPr>
            <p:ph type="sldNum" sz="quarter" idx="10"/>
          </p:nvPr>
        </p:nvSpPr>
        <p:spPr/>
        <p:txBody>
          <a:bodyPr/>
          <a:lstStyle/>
          <a:p>
            <a:pPr>
              <a:defRPr/>
            </a:pPr>
            <a:fld id="{3494F2E2-93D0-453D-9C69-0E4AEEBED5E5}" type="slidenum">
              <a:rPr lang="en-GB" smtClean="0"/>
              <a:pPr>
                <a:defRPr/>
              </a:pPr>
              <a:t>9</a:t>
            </a:fld>
            <a:endParaRPr lang="en-GB"/>
          </a:p>
        </p:txBody>
      </p:sp>
    </p:spTree>
    <p:extLst>
      <p:ext uri="{BB962C8B-B14F-4D97-AF65-F5344CB8AC3E}">
        <p14:creationId xmlns:p14="http://schemas.microsoft.com/office/powerpoint/2010/main" val="22974321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t>Questioning</a:t>
            </a:r>
            <a:r>
              <a:rPr lang="en-GB" baseline="0" dirty="0" smtClean="0"/>
              <a:t>: </a:t>
            </a:r>
            <a:r>
              <a:rPr lang="en-GB" baseline="0" dirty="0" smtClean="0"/>
              <a:t>the </a:t>
            </a:r>
            <a:r>
              <a:rPr lang="en-GB" baseline="0" dirty="0" smtClean="0"/>
              <a:t>concepts of ‘foreign’ and ‘home</a:t>
            </a:r>
            <a:r>
              <a:rPr lang="en-GB" baseline="0" dirty="0" smtClean="0"/>
              <a:t>’ </a:t>
            </a:r>
            <a:r>
              <a:rPr lang="en-GB" altLang="zh-CN" sz="1200" dirty="0" smtClean="0">
                <a:solidFill>
                  <a:srgbClr val="FF0000"/>
                </a:solidFill>
                <a:ea typeface="宋体" charset="-122"/>
              </a:rPr>
              <a:t>(e.g. identification of comfort zones and experience of them being confronted)?</a:t>
            </a:r>
          </a:p>
          <a:p>
            <a:pPr marL="0" marR="0" indent="0" algn="l" defTabSz="914400" rtl="0" eaLnBrk="0" fontAlgn="base" latinLnBrk="0" hangingPunct="0">
              <a:lnSpc>
                <a:spcPct val="100000"/>
              </a:lnSpc>
              <a:spcBef>
                <a:spcPct val="30000"/>
              </a:spcBef>
              <a:spcAft>
                <a:spcPct val="0"/>
              </a:spcAft>
              <a:buClrTx/>
              <a:buSzTx/>
              <a:buFontTx/>
              <a:buNone/>
              <a:tabLst/>
              <a:defRPr/>
            </a:pPr>
            <a:r>
              <a:rPr lang="en-GB" altLang="zh-CN" sz="1200" dirty="0" smtClean="0">
                <a:solidFill>
                  <a:srgbClr val="FF0000"/>
                </a:solidFill>
                <a:ea typeface="宋体" charset="-122"/>
              </a:rPr>
              <a:t>Cultural</a:t>
            </a:r>
            <a:r>
              <a:rPr lang="en-GB" altLang="zh-CN" sz="1200" baseline="0" dirty="0" smtClean="0">
                <a:solidFill>
                  <a:srgbClr val="FF0000"/>
                </a:solidFill>
                <a:ea typeface="宋体" charset="-122"/>
              </a:rPr>
              <a:t> otherness defined in a non-essentialist way</a:t>
            </a:r>
            <a:endParaRPr lang="en-GB" altLang="zh-CN" sz="1200" dirty="0" smtClean="0">
              <a:solidFill>
                <a:srgbClr val="FF0000"/>
              </a:solidFill>
              <a:ea typeface="宋体" charset="-122"/>
            </a:endParaRPr>
          </a:p>
          <a:p>
            <a:endParaRPr lang="en-GB" dirty="0"/>
          </a:p>
        </p:txBody>
      </p:sp>
      <p:sp>
        <p:nvSpPr>
          <p:cNvPr id="4" name="灯片编号占位符 3"/>
          <p:cNvSpPr>
            <a:spLocks noGrp="1"/>
          </p:cNvSpPr>
          <p:nvPr>
            <p:ph type="sldNum" sz="quarter" idx="10"/>
          </p:nvPr>
        </p:nvSpPr>
        <p:spPr/>
        <p:txBody>
          <a:bodyPr/>
          <a:lstStyle/>
          <a:p>
            <a:pPr>
              <a:defRPr/>
            </a:pPr>
            <a:fld id="{3494F2E2-93D0-453D-9C69-0E4AEEBED5E5}" type="slidenum">
              <a:rPr lang="en-GB" smtClean="0"/>
              <a:pPr>
                <a:defRPr/>
              </a:pPr>
              <a:t>10</a:t>
            </a:fld>
            <a:endParaRPr lang="en-GB"/>
          </a:p>
        </p:txBody>
      </p:sp>
    </p:spTree>
    <p:extLst>
      <p:ext uri="{BB962C8B-B14F-4D97-AF65-F5344CB8AC3E}">
        <p14:creationId xmlns:p14="http://schemas.microsoft.com/office/powerpoint/2010/main" val="2935524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15"/>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681" y="4499676"/>
              <a:ext cx="4295219"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p:nvSpPr>
            <p:cNvPr id="7" name="Freeform 18"/>
            <p:cNvSpPr>
              <a:spLocks/>
            </p:cNvSpPr>
            <p:nvPr/>
          </p:nvSpPr>
          <p:spPr bwMode="hidden">
            <a:xfrm>
              <a:off x="-308538" y="4319027"/>
              <a:ext cx="8280254" cy="1208092"/>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p:nvSpPr>
            <p:cNvPr id="8" name="Freeform 22"/>
            <p:cNvSpPr>
              <a:spLocks/>
            </p:cNvSpPr>
            <p:nvPr/>
          </p:nvSpPr>
          <p:spPr bwMode="hidden">
            <a:xfrm>
              <a:off x="4014" y="4334834"/>
              <a:ext cx="8164231"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p:nvSpPr>
            <p:cNvPr id="9" name="Freeform 26"/>
            <p:cNvSpPr>
              <a:spLocks/>
            </p:cNvSpPr>
            <p:nvPr/>
          </p:nvSpPr>
          <p:spPr bwMode="hidden">
            <a:xfrm>
              <a:off x="4157164" y="4316769"/>
              <a:ext cx="4939265"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useBgFill="1">
          <p:nvSpPr>
            <p:cNvPr id="10"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1" name="Date Placeholder 3"/>
          <p:cNvSpPr>
            <a:spLocks noGrp="1"/>
          </p:cNvSpPr>
          <p:nvPr>
            <p:ph type="dt" sz="half" idx="10"/>
          </p:nvPr>
        </p:nvSpPr>
        <p:spPr/>
        <p:txBody>
          <a:bodyPr/>
          <a:lstStyle>
            <a:lvl1pPr>
              <a:defRPr/>
            </a:lvl1pPr>
          </a:lstStyle>
          <a:p>
            <a:pPr>
              <a:defRPr/>
            </a:pPr>
            <a:fld id="{6AF872D7-CA7A-4F98-9ADE-A82B6FE3E32D}" type="datetime1">
              <a:rPr lang="en-GB"/>
              <a:pPr>
                <a:defRPr/>
              </a:pPr>
              <a:t>28/11/2015</a:t>
            </a:fld>
            <a:endParaRPr lang="en-GB"/>
          </a:p>
        </p:txBody>
      </p:sp>
      <p:sp>
        <p:nvSpPr>
          <p:cNvPr id="12" name="Footer Placeholder 4"/>
          <p:cNvSpPr>
            <a:spLocks noGrp="1"/>
          </p:cNvSpPr>
          <p:nvPr>
            <p:ph type="ftr" sz="quarter" idx="11"/>
          </p:nvPr>
        </p:nvSpPr>
        <p:spPr/>
        <p:txBody>
          <a:bodyPr/>
          <a:lstStyle>
            <a:lvl1pPr>
              <a:defRPr/>
            </a:lvl1pPr>
          </a:lstStyle>
          <a:p>
            <a:pPr>
              <a:defRPr/>
            </a:pPr>
            <a:endParaRPr lang="en-GB"/>
          </a:p>
        </p:txBody>
      </p:sp>
      <p:sp>
        <p:nvSpPr>
          <p:cNvPr id="13" name="Slide Number Placeholder 5"/>
          <p:cNvSpPr>
            <a:spLocks noGrp="1"/>
          </p:cNvSpPr>
          <p:nvPr>
            <p:ph type="sldNum" sz="quarter" idx="12"/>
          </p:nvPr>
        </p:nvSpPr>
        <p:spPr/>
        <p:txBody>
          <a:bodyPr/>
          <a:lstStyle>
            <a:lvl1pPr>
              <a:defRPr/>
            </a:lvl1pPr>
          </a:lstStyle>
          <a:p>
            <a:pPr>
              <a:defRPr/>
            </a:pPr>
            <a:fld id="{9FED1ADA-EB80-4B4D-9DD7-8639F4C4C76B}"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595E6F5-C2EF-4B5C-BAC4-47365AD58808}" type="datetime1">
              <a:rPr lang="en-GB"/>
              <a:pPr>
                <a:defRPr/>
              </a:pPr>
              <a:t>28/11/2015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FF1DDB7-088F-407B-9B6C-7BE3F1C345A9}"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ounded Rectangle 20"/>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4"/>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p:nvSpPr>
            <p:cNvPr id="7"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p:nvSpPr>
            <p:cNvPr id="8" name="Freeform 22"/>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p:nvSpPr>
            <p:cNvPr id="9"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useBgFill="1">
          <p:nvSpPr>
            <p:cNvPr id="1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Date Placeholder 3"/>
          <p:cNvSpPr>
            <a:spLocks noGrp="1"/>
          </p:cNvSpPr>
          <p:nvPr>
            <p:ph type="dt" sz="half" idx="10"/>
          </p:nvPr>
        </p:nvSpPr>
        <p:spPr/>
        <p:txBody>
          <a:bodyPr/>
          <a:lstStyle>
            <a:lvl1pPr>
              <a:defRPr/>
            </a:lvl1pPr>
          </a:lstStyle>
          <a:p>
            <a:pPr>
              <a:defRPr/>
            </a:pPr>
            <a:fld id="{89557E83-F563-4316-916E-5550663F039E}" type="datetime1">
              <a:rPr lang="en-GB"/>
              <a:pPr>
                <a:defRPr/>
              </a:pPr>
              <a:t>28/11/2015</a:t>
            </a:fld>
            <a:endParaRPr lang="en-GB"/>
          </a:p>
        </p:txBody>
      </p:sp>
      <p:sp>
        <p:nvSpPr>
          <p:cNvPr id="12" name="Footer Placeholder 4"/>
          <p:cNvSpPr>
            <a:spLocks noGrp="1"/>
          </p:cNvSpPr>
          <p:nvPr>
            <p:ph type="ftr" sz="quarter" idx="11"/>
          </p:nvPr>
        </p:nvSpPr>
        <p:spPr/>
        <p:txBody>
          <a:bodyPr/>
          <a:lstStyle>
            <a:lvl1pPr>
              <a:defRPr/>
            </a:lvl1pPr>
          </a:lstStyle>
          <a:p>
            <a:pPr>
              <a:defRPr/>
            </a:pPr>
            <a:endParaRPr lang="en-GB"/>
          </a:p>
        </p:txBody>
      </p:sp>
      <p:sp>
        <p:nvSpPr>
          <p:cNvPr id="13" name="Slide Number Placeholder 5"/>
          <p:cNvSpPr>
            <a:spLocks noGrp="1"/>
          </p:cNvSpPr>
          <p:nvPr>
            <p:ph type="sldNum" sz="quarter" idx="12"/>
          </p:nvPr>
        </p:nvSpPr>
        <p:spPr/>
        <p:txBody>
          <a:bodyPr/>
          <a:lstStyle>
            <a:lvl1pPr>
              <a:defRPr/>
            </a:lvl1pPr>
          </a:lstStyle>
          <a:p>
            <a:pPr>
              <a:defRPr/>
            </a:pPr>
            <a:fld id="{2B548F2A-8213-42C9-B5B3-83661C3B7F65}"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lvl1pPr>
              <a:defRPr/>
            </a:lvl1pPr>
          </a:lstStyle>
          <a:p>
            <a:pPr>
              <a:defRPr/>
            </a:pPr>
            <a:fld id="{62813176-0CFD-4048-846B-684E6A0828EF}" type="datetime1">
              <a:rPr lang="en-GB"/>
              <a:pPr>
                <a:defRPr/>
              </a:pPr>
              <a:t>28/11/2015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2357AFC-5C8E-4366-B1CD-C3F9D3FD2015}"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1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14"/>
          <p:cNvSpPr>
            <a:spLocks/>
          </p:cNvSpPr>
          <p:nvPr/>
        </p:nvSpPr>
        <p:spPr bwMode="hidden">
          <a:xfrm>
            <a:off x="6046788" y="4203700"/>
            <a:ext cx="2876550" cy="714375"/>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p:nvSpPr>
          <p:cNvPr id="6" name="Freeform 18"/>
          <p:cNvSpPr>
            <a:spLocks/>
          </p:cNvSpPr>
          <p:nvPr/>
        </p:nvSpPr>
        <p:spPr bwMode="hidden">
          <a:xfrm>
            <a:off x="2619375" y="4075113"/>
            <a:ext cx="5545138" cy="850900"/>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p:nvSpPr>
          <p:cNvPr id="7" name="Freeform 22"/>
          <p:cNvSpPr>
            <a:spLocks/>
          </p:cNvSpPr>
          <p:nvPr/>
        </p:nvSpPr>
        <p:spPr bwMode="hidden">
          <a:xfrm>
            <a:off x="2828925" y="4087813"/>
            <a:ext cx="5467350" cy="77470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p:nvSpPr>
          <p:cNvPr id="8" name="Freeform 26"/>
          <p:cNvSpPr>
            <a:spLocks/>
          </p:cNvSpPr>
          <p:nvPr/>
        </p:nvSpPr>
        <p:spPr bwMode="hidden">
          <a:xfrm>
            <a:off x="5610225" y="4073525"/>
            <a:ext cx="3306763" cy="652463"/>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useBgFill="1">
        <p:nvSpPr>
          <p:cNvPr id="9" name="Freeform 10"/>
          <p:cNvSpPr>
            <a:spLocks/>
          </p:cNvSpPr>
          <p:nvPr/>
        </p:nvSpPr>
        <p:spPr bwMode="hidden">
          <a:xfrm>
            <a:off x="211138" y="4059238"/>
            <a:ext cx="8723312" cy="1328737"/>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Date Placeholder 3"/>
          <p:cNvSpPr>
            <a:spLocks noGrp="1"/>
          </p:cNvSpPr>
          <p:nvPr>
            <p:ph type="dt" sz="half" idx="10"/>
          </p:nvPr>
        </p:nvSpPr>
        <p:spPr/>
        <p:txBody>
          <a:bodyPr/>
          <a:lstStyle>
            <a:lvl1pPr>
              <a:defRPr/>
            </a:lvl1pPr>
          </a:lstStyle>
          <a:p>
            <a:pPr>
              <a:defRPr/>
            </a:pPr>
            <a:fld id="{BD5CE44C-1663-4320-8A69-C8F2BADCA78F}" type="datetime1">
              <a:rPr lang="en-GB"/>
              <a:pPr>
                <a:defRPr/>
              </a:pPr>
              <a:t>28/11/2015</a:t>
            </a:fld>
            <a:endParaRPr lang="en-GB"/>
          </a:p>
        </p:txBody>
      </p:sp>
      <p:sp>
        <p:nvSpPr>
          <p:cNvPr id="11" name="Footer Placeholder 4"/>
          <p:cNvSpPr>
            <a:spLocks noGrp="1"/>
          </p:cNvSpPr>
          <p:nvPr>
            <p:ph type="ftr" sz="quarter" idx="11"/>
          </p:nvPr>
        </p:nvSpPr>
        <p:spPr/>
        <p:txBody>
          <a:bodyPr/>
          <a:lstStyle>
            <a:lvl1pPr>
              <a:defRPr/>
            </a:lvl1pPr>
          </a:lstStyle>
          <a:p>
            <a:pPr>
              <a:defRPr/>
            </a:pPr>
            <a:endParaRPr lang="en-GB"/>
          </a:p>
        </p:txBody>
      </p:sp>
      <p:sp>
        <p:nvSpPr>
          <p:cNvPr id="12" name="Slide Number Placeholder 5"/>
          <p:cNvSpPr>
            <a:spLocks noGrp="1"/>
          </p:cNvSpPr>
          <p:nvPr>
            <p:ph type="sldNum" sz="quarter" idx="12"/>
          </p:nvPr>
        </p:nvSpPr>
        <p:spPr/>
        <p:txBody>
          <a:bodyPr/>
          <a:lstStyle>
            <a:lvl1pPr>
              <a:defRPr/>
            </a:lvl1pPr>
          </a:lstStyle>
          <a:p>
            <a:pPr>
              <a:defRPr/>
            </a:pPr>
            <a:fld id="{9F6C9D60-4C67-4F26-856B-70F40B72C644}"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fld id="{33E85025-69FE-4194-9169-CE9401476D2F}" type="datetime1">
              <a:rPr lang="en-GB"/>
              <a:pPr>
                <a:defRPr/>
              </a:pPr>
              <a:t>28/11/2015</a:t>
            </a:fld>
            <a:endParaRPr lang="en-GB"/>
          </a:p>
        </p:txBody>
      </p:sp>
      <p:sp>
        <p:nvSpPr>
          <p:cNvPr id="6" name="Footer Placeholder 4"/>
          <p:cNvSpPr>
            <a:spLocks noGrp="1"/>
          </p:cNvSpPr>
          <p:nvPr>
            <p:ph type="ftr" sz="quarter" idx="16"/>
          </p:nvPr>
        </p:nvSpPr>
        <p:spPr/>
        <p:txBody>
          <a:bodyPr/>
          <a:lstStyle>
            <a:lvl1pPr>
              <a:defRPr/>
            </a:lvl1pPr>
          </a:lstStyle>
          <a:p>
            <a:pPr>
              <a:defRPr/>
            </a:pPr>
            <a:endParaRPr lang="en-GB"/>
          </a:p>
        </p:txBody>
      </p:sp>
      <p:sp>
        <p:nvSpPr>
          <p:cNvPr id="7" name="Slide Number Placeholder 5"/>
          <p:cNvSpPr>
            <a:spLocks noGrp="1"/>
          </p:cNvSpPr>
          <p:nvPr>
            <p:ph type="sldNum" sz="quarter" idx="17"/>
          </p:nvPr>
        </p:nvSpPr>
        <p:spPr/>
        <p:txBody>
          <a:bodyPr/>
          <a:lstStyle>
            <a:lvl1pPr>
              <a:defRPr/>
            </a:lvl1pPr>
          </a:lstStyle>
          <a:p>
            <a:pPr>
              <a:defRPr/>
            </a:pPr>
            <a:fld id="{2BA4701D-C686-4E23-867B-41F177FFEFBE}"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424DB419-74C2-4449-BD90-E3678E9920C1}" type="datetime1">
              <a:rPr lang="en-GB"/>
              <a:pPr>
                <a:defRPr/>
              </a:pPr>
              <a:t>28/11/2015</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6E7ABBB7-B8D8-420B-9C44-12B0EBEC9F91}"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0FDE477-429F-492C-94E3-9F21B66C12EF}" type="datetime1">
              <a:rPr lang="en-GB"/>
              <a:pPr>
                <a:defRPr/>
              </a:pPr>
              <a:t>28/11/2015</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04C84BF0-3299-4929-9AF5-0DE83A2BAAB7}"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3" name="Group 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p:nvSpPr>
            <p:cNvPr id="5"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p:nvSpPr>
            <p:cNvPr id="6"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p:nvSpPr>
            <p:cNvPr id="7"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useBgFill="1">
          <p:nvSpPr>
            <p:cNvPr id="8"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grpSp>
      <p:sp>
        <p:nvSpPr>
          <p:cNvPr id="9" name="Date Placeholder 1"/>
          <p:cNvSpPr>
            <a:spLocks noGrp="1"/>
          </p:cNvSpPr>
          <p:nvPr>
            <p:ph type="dt" sz="half" idx="10"/>
          </p:nvPr>
        </p:nvSpPr>
        <p:spPr/>
        <p:txBody>
          <a:bodyPr/>
          <a:lstStyle>
            <a:lvl1pPr>
              <a:defRPr/>
            </a:lvl1pPr>
          </a:lstStyle>
          <a:p>
            <a:pPr>
              <a:defRPr/>
            </a:pPr>
            <a:fld id="{1C95F1C9-5344-4A68-8F31-AFFE6E3F46D5}" type="datetime1">
              <a:rPr lang="en-GB"/>
              <a:pPr>
                <a:defRPr/>
              </a:pPr>
              <a:t>28/11/2015</a:t>
            </a:fld>
            <a:endParaRPr lang="en-GB"/>
          </a:p>
        </p:txBody>
      </p:sp>
      <p:sp>
        <p:nvSpPr>
          <p:cNvPr id="10" name="Footer Placeholder 2"/>
          <p:cNvSpPr>
            <a:spLocks noGrp="1"/>
          </p:cNvSpPr>
          <p:nvPr>
            <p:ph type="ftr" sz="quarter" idx="11"/>
          </p:nvPr>
        </p:nvSpPr>
        <p:spPr/>
        <p:txBody>
          <a:bodyPr/>
          <a:lstStyle>
            <a:lvl1pPr>
              <a:defRPr/>
            </a:lvl1pPr>
          </a:lstStyle>
          <a:p>
            <a:pPr>
              <a:defRPr/>
            </a:pPr>
            <a:endParaRPr lang="en-GB"/>
          </a:p>
        </p:txBody>
      </p:sp>
      <p:sp>
        <p:nvSpPr>
          <p:cNvPr id="11" name="Slide Number Placeholder 3"/>
          <p:cNvSpPr>
            <a:spLocks noGrp="1"/>
          </p:cNvSpPr>
          <p:nvPr>
            <p:ph type="sldNum" sz="quarter" idx="12"/>
          </p:nvPr>
        </p:nvSpPr>
        <p:spPr/>
        <p:txBody>
          <a:bodyPr/>
          <a:lstStyle>
            <a:lvl1pPr>
              <a:defRPr/>
            </a:lvl1pPr>
          </a:lstStyle>
          <a:p>
            <a:pPr>
              <a:defRPr/>
            </a:pPr>
            <a:fld id="{8F35201A-1EC8-42C7-B070-6DADEE56BC06}"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ounded Rectangle 1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p:nvSpPr>
            <p:cNvPr id="8"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p:nvSpPr>
            <p:cNvPr id="9" name="Freeform 22"/>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p:nvSpPr>
            <p:cNvPr id="10"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useBgFill="1">
          <p:nvSpPr>
            <p:cNvPr id="11"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4"/>
          <p:cNvSpPr>
            <a:spLocks noGrp="1"/>
          </p:cNvSpPr>
          <p:nvPr>
            <p:ph type="dt" sz="half" idx="10"/>
          </p:nvPr>
        </p:nvSpPr>
        <p:spPr/>
        <p:txBody>
          <a:bodyPr/>
          <a:lstStyle>
            <a:lvl1pPr>
              <a:defRPr/>
            </a:lvl1pPr>
          </a:lstStyle>
          <a:p>
            <a:pPr>
              <a:defRPr/>
            </a:pPr>
            <a:fld id="{EDAE8642-AB06-490C-996D-815353EDCF8A}" type="datetime1">
              <a:rPr lang="en-GB"/>
              <a:pPr>
                <a:defRPr/>
              </a:pPr>
              <a:t>28/11/2015</a:t>
            </a:fld>
            <a:endParaRPr lang="en-GB"/>
          </a:p>
        </p:txBody>
      </p:sp>
      <p:sp>
        <p:nvSpPr>
          <p:cNvPr id="13" name="Footer Placeholder 5"/>
          <p:cNvSpPr>
            <a:spLocks noGrp="1"/>
          </p:cNvSpPr>
          <p:nvPr>
            <p:ph type="ftr" sz="quarter" idx="11"/>
          </p:nvPr>
        </p:nvSpPr>
        <p:spPr/>
        <p:txBody>
          <a:bodyPr/>
          <a:lstStyle>
            <a:lvl1pPr>
              <a:defRPr/>
            </a:lvl1pPr>
          </a:lstStyle>
          <a:p>
            <a:pPr>
              <a:defRPr/>
            </a:pPr>
            <a:endParaRPr lang="en-GB"/>
          </a:p>
        </p:txBody>
      </p:sp>
      <p:sp>
        <p:nvSpPr>
          <p:cNvPr id="14" name="Slide Number Placeholder 6"/>
          <p:cNvSpPr>
            <a:spLocks noGrp="1"/>
          </p:cNvSpPr>
          <p:nvPr>
            <p:ph type="sldNum" sz="quarter" idx="12"/>
          </p:nvPr>
        </p:nvSpPr>
        <p:spPr/>
        <p:txBody>
          <a:bodyPr/>
          <a:lstStyle>
            <a:lvl1pPr>
              <a:defRPr/>
            </a:lvl1pPr>
          </a:lstStyle>
          <a:p>
            <a:pPr>
              <a:defRPr/>
            </a:pPr>
            <a:fld id="{33680126-BCB9-4F76-A956-0F48A452EB2D}"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1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8"/>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681" y="4499676"/>
              <a:ext cx="4295219"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p:nvSpPr>
            <p:cNvPr id="8" name="Freeform 18"/>
            <p:cNvSpPr>
              <a:spLocks/>
            </p:cNvSpPr>
            <p:nvPr/>
          </p:nvSpPr>
          <p:spPr bwMode="hidden">
            <a:xfrm>
              <a:off x="-308538" y="4319027"/>
              <a:ext cx="8280254" cy="1208092"/>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p:nvSpPr>
            <p:cNvPr id="9" name="Freeform 22"/>
            <p:cNvSpPr>
              <a:spLocks/>
            </p:cNvSpPr>
            <p:nvPr/>
          </p:nvSpPr>
          <p:spPr bwMode="hidden">
            <a:xfrm>
              <a:off x="4014" y="4334834"/>
              <a:ext cx="8164231"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p:nvSpPr>
            <p:cNvPr id="10" name="Freeform 26"/>
            <p:cNvSpPr>
              <a:spLocks/>
            </p:cNvSpPr>
            <p:nvPr/>
          </p:nvSpPr>
          <p:spPr bwMode="hidden">
            <a:xfrm>
              <a:off x="4157164" y="4316769"/>
              <a:ext cx="4939265"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useBgFill="1">
          <p:nvSpPr>
            <p:cNvPr id="11"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12" name="Date Placeholder 4"/>
          <p:cNvSpPr>
            <a:spLocks noGrp="1"/>
          </p:cNvSpPr>
          <p:nvPr>
            <p:ph type="dt" sz="half" idx="10"/>
          </p:nvPr>
        </p:nvSpPr>
        <p:spPr/>
        <p:txBody>
          <a:bodyPr/>
          <a:lstStyle>
            <a:lvl1pPr>
              <a:defRPr/>
            </a:lvl1pPr>
          </a:lstStyle>
          <a:p>
            <a:pPr>
              <a:defRPr/>
            </a:pPr>
            <a:fld id="{86D5F18E-DD06-4D9A-9336-AFF14E0357E1}" type="datetime1">
              <a:rPr lang="en-GB"/>
              <a:pPr>
                <a:defRPr/>
              </a:pPr>
              <a:t>28/11/2015</a:t>
            </a:fld>
            <a:endParaRPr lang="en-GB"/>
          </a:p>
        </p:txBody>
      </p:sp>
      <p:sp>
        <p:nvSpPr>
          <p:cNvPr id="13" name="Footer Placeholder 5"/>
          <p:cNvSpPr>
            <a:spLocks noGrp="1"/>
          </p:cNvSpPr>
          <p:nvPr>
            <p:ph type="ftr" sz="quarter" idx="11"/>
          </p:nvPr>
        </p:nvSpPr>
        <p:spPr/>
        <p:txBody>
          <a:bodyPr/>
          <a:lstStyle>
            <a:lvl1pPr>
              <a:defRPr/>
            </a:lvl1pPr>
          </a:lstStyle>
          <a:p>
            <a:pPr>
              <a:defRPr/>
            </a:pPr>
            <a:endParaRPr lang="en-GB"/>
          </a:p>
        </p:txBody>
      </p:sp>
      <p:sp>
        <p:nvSpPr>
          <p:cNvPr id="14" name="Slide Number Placeholder 6"/>
          <p:cNvSpPr>
            <a:spLocks noGrp="1"/>
          </p:cNvSpPr>
          <p:nvPr>
            <p:ph type="sldNum" sz="quarter" idx="12"/>
          </p:nvPr>
        </p:nvSpPr>
        <p:spPr/>
        <p:txBody>
          <a:bodyPr/>
          <a:lstStyle>
            <a:lvl1pPr>
              <a:defRPr/>
            </a:lvl1pPr>
          </a:lstStyle>
          <a:p>
            <a:pPr>
              <a:defRPr/>
            </a:pPr>
            <a:fld id="{88B5EF7E-E827-4BAA-BF6D-7E758080D475}"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7"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p:nvSpPr>
            <p:cNvPr id="18"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p:nvSpPr>
            <p:cNvPr id="19"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p:nvSpPr>
            <p:cNvPr id="20"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solidFill>
                  <a:schemeClr val="tx1"/>
                </a:solidFill>
                <a:latin typeface="+mn-lt"/>
                <a:ea typeface="+mn-ea"/>
              </a:endParaRPr>
            </a:p>
          </p:txBody>
        </p:sp>
      </p:grpSp>
      <p:sp>
        <p:nvSpPr>
          <p:cNvPr id="1028" name="Title Placeholder 1"/>
          <p:cNvSpPr>
            <a:spLocks noGrp="1"/>
          </p:cNvSpPr>
          <p:nvPr>
            <p:ph type="title"/>
          </p:nvPr>
        </p:nvSpPr>
        <p:spPr bwMode="auto">
          <a:xfrm>
            <a:off x="457200" y="338138"/>
            <a:ext cx="8229600" cy="1252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fontAlgn="auto">
              <a:spcBef>
                <a:spcPts val="0"/>
              </a:spcBef>
              <a:spcAft>
                <a:spcPts val="0"/>
              </a:spcAft>
              <a:defRPr sz="1000">
                <a:solidFill>
                  <a:schemeClr val="tx2"/>
                </a:solidFill>
                <a:latin typeface="+mn-lt"/>
                <a:ea typeface="+mn-ea"/>
              </a:defRPr>
            </a:lvl1pPr>
          </a:lstStyle>
          <a:p>
            <a:pPr>
              <a:defRPr/>
            </a:pPr>
            <a:fld id="{28545B17-816E-4E35-810B-52B738A385D6}" type="datetime1">
              <a:rPr lang="en-GB"/>
              <a:pPr>
                <a:defRPr/>
              </a:pPr>
              <a:t>28/11/2015</a:t>
            </a:fld>
            <a:endParaRPr lang="en-GB"/>
          </a:p>
        </p:txBody>
      </p:sp>
      <p:sp>
        <p:nvSpPr>
          <p:cNvPr id="5" name="Footer Placeholder 4"/>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fontAlgn="auto">
              <a:spcBef>
                <a:spcPts val="0"/>
              </a:spcBef>
              <a:spcAft>
                <a:spcPts val="0"/>
              </a:spcAft>
              <a:defRPr sz="1000">
                <a:solidFill>
                  <a:schemeClr val="tx2"/>
                </a:solidFill>
                <a:latin typeface="+mn-lt"/>
                <a:ea typeface="+mn-ea"/>
              </a:defRPr>
            </a:lvl1pPr>
          </a:lstStyle>
          <a:p>
            <a:pPr>
              <a:defRPr/>
            </a:pPr>
            <a:endParaRPr lang="en-GB"/>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lIns="91440" tIns="45720" rIns="91440" bIns="45720" rtlCol="0" anchor="ctr"/>
          <a:lstStyle>
            <a:lvl1pPr algn="ctr" fontAlgn="auto">
              <a:spcBef>
                <a:spcPts val="0"/>
              </a:spcBef>
              <a:spcAft>
                <a:spcPts val="0"/>
              </a:spcAft>
              <a:defRPr sz="1000">
                <a:solidFill>
                  <a:schemeClr val="tx2"/>
                </a:solidFill>
                <a:latin typeface="+mn-lt"/>
                <a:ea typeface="+mn-ea"/>
              </a:defRPr>
            </a:lvl1pPr>
          </a:lstStyle>
          <a:p>
            <a:pPr>
              <a:defRPr/>
            </a:pPr>
            <a:fld id="{DB3A232D-C44A-454C-A622-CED0BDC4A13E}" type="slidenum">
              <a:rPr lang="en-GB"/>
              <a:pPr>
                <a:defRPr/>
              </a:pPr>
              <a:t>‹#›</a:t>
            </a:fld>
            <a:endParaRPr lang="en-GB"/>
          </a:p>
        </p:txBody>
      </p:sp>
      <p:sp>
        <p:nvSpPr>
          <p:cNvPr id="1032" name="Text Placeholder 2"/>
          <p:cNvSpPr>
            <a:spLocks noGrp="1"/>
          </p:cNvSpPr>
          <p:nvPr>
            <p:ph type="body" idx="1"/>
          </p:nvPr>
        </p:nvSpPr>
        <p:spPr bwMode="auto">
          <a:xfrm>
            <a:off x="871538" y="2674938"/>
            <a:ext cx="7408862" cy="3451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Tree>
  </p:cSld>
  <p:clrMap bg1="lt1" tx1="dk1" bg2="lt2" tx2="dk2" accent1="accent1" accent2="accent2" accent3="accent3" accent4="accent4" accent5="accent5" accent6="accent6" hlink="hlink" folHlink="folHlink"/>
  <p:sldLayoutIdLst>
    <p:sldLayoutId id="2147483900" r:id="rId1"/>
    <p:sldLayoutId id="2147483899" r:id="rId2"/>
    <p:sldLayoutId id="2147483901" r:id="rId3"/>
    <p:sldLayoutId id="2147483898" r:id="rId4"/>
    <p:sldLayoutId id="2147483897" r:id="rId5"/>
    <p:sldLayoutId id="2147483896" r:id="rId6"/>
    <p:sldLayoutId id="2147483902" r:id="rId7"/>
    <p:sldLayoutId id="2147483903" r:id="rId8"/>
    <p:sldLayoutId id="2147483904" r:id="rId9"/>
    <p:sldLayoutId id="2147483895" r:id="rId10"/>
    <p:sldLayoutId id="2147483905" r:id="rId11"/>
  </p:sldLayoutIdLst>
  <p:hf sldNum="0" hdr="0" ftr="0" dt="0"/>
  <p:txStyles>
    <p:titleStyle>
      <a:lvl1pPr algn="ctr" rtl="0" eaLnBrk="0" fontAlgn="base" hangingPunct="0">
        <a:spcBef>
          <a:spcPct val="0"/>
        </a:spcBef>
        <a:spcAft>
          <a:spcPct val="0"/>
        </a:spcAft>
        <a:defRPr sz="4400" kern="12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defRPr>
      </a:lvl2pPr>
      <a:lvl3pPr algn="ctr" rtl="0" eaLnBrk="0" fontAlgn="base" hangingPunct="0">
        <a:spcBef>
          <a:spcPct val="0"/>
        </a:spcBef>
        <a:spcAft>
          <a:spcPct val="0"/>
        </a:spcAft>
        <a:defRPr sz="4400">
          <a:solidFill>
            <a:srgbClr val="FFFFFF"/>
          </a:solidFill>
          <a:latin typeface="Candara" pitchFamily="34" charset="0"/>
        </a:defRPr>
      </a:lvl3pPr>
      <a:lvl4pPr algn="ctr" rtl="0" eaLnBrk="0" fontAlgn="base" hangingPunct="0">
        <a:spcBef>
          <a:spcPct val="0"/>
        </a:spcBef>
        <a:spcAft>
          <a:spcPct val="0"/>
        </a:spcAft>
        <a:defRPr sz="4400">
          <a:solidFill>
            <a:srgbClr val="FFFFFF"/>
          </a:solidFill>
          <a:latin typeface="Candara" pitchFamily="34" charset="0"/>
        </a:defRPr>
      </a:lvl4pPr>
      <a:lvl5pPr algn="ctr" rtl="0" eaLnBrk="0" fontAlgn="base" hangingPunct="0">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0" fontAlgn="base" hangingPunct="0">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mailto:richard.fay@manchester.ac.uk"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543570" y="1700808"/>
            <a:ext cx="7916862" cy="2616200"/>
          </a:xfrm>
        </p:spPr>
        <p:txBody>
          <a:bodyPr>
            <a:normAutofit fontScale="90000"/>
          </a:bodyPr>
          <a:lstStyle/>
          <a:p>
            <a:pPr eaLnBrk="1" hangingPunct="1"/>
            <a:r>
              <a:rPr lang="en-GB" altLang="zh-CN" b="1" i="1" dirty="0" smtClean="0">
                <a:ea typeface="宋体" charset="-122"/>
              </a:rPr>
              <a:t>‘Home’, an overlooked space for intercultural competence development?</a:t>
            </a:r>
            <a:r>
              <a:rPr lang="en-GB" altLang="zh-CN" sz="4000" dirty="0" smtClean="0">
                <a:ea typeface="宋体" charset="-122"/>
              </a:rPr>
              <a:t/>
            </a:r>
            <a:br>
              <a:rPr lang="en-GB" altLang="zh-CN" sz="4000" dirty="0" smtClean="0">
                <a:ea typeface="宋体" charset="-122"/>
              </a:rPr>
            </a:br>
            <a:endParaRPr lang="en-GB" altLang="zh-CN" sz="4000" dirty="0" smtClean="0">
              <a:ea typeface="宋体" charset="-122"/>
            </a:endParaRPr>
          </a:p>
        </p:txBody>
      </p:sp>
      <p:sp>
        <p:nvSpPr>
          <p:cNvPr id="14338" name="Subtitle 2"/>
          <p:cNvSpPr>
            <a:spLocks noGrp="1"/>
          </p:cNvSpPr>
          <p:nvPr>
            <p:ph type="subTitle" idx="1"/>
          </p:nvPr>
        </p:nvSpPr>
        <p:spPr>
          <a:xfrm>
            <a:off x="1403648" y="4365104"/>
            <a:ext cx="6400800" cy="952500"/>
          </a:xfrm>
        </p:spPr>
        <p:txBody>
          <a:bodyPr/>
          <a:lstStyle/>
          <a:p>
            <a:pPr eaLnBrk="1" hangingPunct="1"/>
            <a:r>
              <a:rPr lang="en-GB" altLang="zh-CN" sz="2400" dirty="0" err="1" smtClean="0">
                <a:ea typeface="宋体" charset="-122"/>
              </a:rPr>
              <a:t>Xiaowei</a:t>
            </a:r>
            <a:r>
              <a:rPr lang="en-GB" altLang="zh-CN" sz="2400" dirty="0" smtClean="0">
                <a:ea typeface="宋体" charset="-122"/>
              </a:rPr>
              <a:t> Zhou  (Edinburgh Napier University) &amp; </a:t>
            </a:r>
          </a:p>
          <a:p>
            <a:pPr eaLnBrk="1" hangingPunct="1"/>
            <a:r>
              <a:rPr lang="en-GB" altLang="zh-CN" sz="2400" dirty="0" smtClean="0">
                <a:ea typeface="宋体" charset="-122"/>
              </a:rPr>
              <a:t>Richard Fay  (The University of Manchester)</a:t>
            </a:r>
          </a:p>
        </p:txBody>
      </p:sp>
      <p:sp>
        <p:nvSpPr>
          <p:cNvPr id="4" name="Subtitle 2"/>
          <p:cNvSpPr txBox="1">
            <a:spLocks/>
          </p:cNvSpPr>
          <p:nvPr/>
        </p:nvSpPr>
        <p:spPr bwMode="auto">
          <a:xfrm>
            <a:off x="539552" y="476672"/>
            <a:ext cx="7920880" cy="952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0" indent="0" algn="ctr" rtl="0" eaLnBrk="0" fontAlgn="base" hangingPunct="0">
              <a:spcBef>
                <a:spcPct val="20000"/>
              </a:spcBef>
              <a:spcAft>
                <a:spcPct val="0"/>
              </a:spcAft>
              <a:buClr>
                <a:schemeClr val="accent1"/>
              </a:buClr>
              <a:buSzPct val="100000"/>
              <a:buFont typeface="Symbol" pitchFamily="18" charset="2"/>
              <a:buNone/>
              <a:defRPr sz="2000" kern="1200">
                <a:solidFill>
                  <a:srgbClr val="FFFFFF"/>
                </a:solidFill>
                <a:latin typeface="+mn-lt"/>
                <a:ea typeface="+mn-ea"/>
                <a:cs typeface="+mn-cs"/>
              </a:defRPr>
            </a:lvl1pPr>
            <a:lvl2pPr marL="457200" indent="0" algn="ctr" rtl="0" eaLnBrk="0" fontAlgn="base" hangingPunct="0">
              <a:spcBef>
                <a:spcPct val="20000"/>
              </a:spcBef>
              <a:spcAft>
                <a:spcPct val="0"/>
              </a:spcAft>
              <a:buClr>
                <a:schemeClr val="accent1"/>
              </a:buClr>
              <a:buSzPct val="100000"/>
              <a:buFont typeface="Symbol" pitchFamily="18" charset="2"/>
              <a:buNone/>
              <a:defRPr sz="22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Clr>
                <a:schemeClr val="accent1"/>
              </a:buClr>
              <a:buSzPct val="100000"/>
              <a:buFont typeface="Symbol" pitchFamily="18" charset="2"/>
              <a:buNone/>
              <a:defRPr sz="20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Clr>
                <a:schemeClr val="accent1"/>
              </a:buClr>
              <a:buSzPct val="100000"/>
              <a:buFont typeface="Symbol" pitchFamily="18" charset="2"/>
              <a:buNone/>
              <a:defRPr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Clr>
                <a:schemeClr val="accent1"/>
              </a:buClr>
              <a:buSzPct val="100000"/>
              <a:buFont typeface="Symbol" pitchFamily="18" charset="2"/>
              <a:buNone/>
              <a:defRPr sz="1600" kern="1200">
                <a:solidFill>
                  <a:schemeClr val="tx1">
                    <a:tint val="75000"/>
                  </a:schemeClr>
                </a:solidFill>
                <a:latin typeface="+mn-lt"/>
                <a:ea typeface="+mn-ea"/>
                <a:cs typeface="+mn-cs"/>
              </a:defRPr>
            </a:lvl5pPr>
            <a:lvl6pPr marL="2286000" indent="0" algn="ctr"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9pPr>
          </a:lstStyle>
          <a:p>
            <a:pPr eaLnBrk="1" hangingPunct="1"/>
            <a:r>
              <a:rPr lang="en-GB" altLang="zh-CN" sz="2400" dirty="0" smtClean="0">
                <a:ea typeface="宋体" charset="-122"/>
              </a:rPr>
              <a:t>15</a:t>
            </a:r>
            <a:r>
              <a:rPr lang="en-GB" altLang="zh-CN" sz="2400" baseline="30000" dirty="0" smtClean="0">
                <a:ea typeface="宋体" charset="-122"/>
              </a:rPr>
              <a:t>th</a:t>
            </a:r>
            <a:r>
              <a:rPr lang="en-GB" altLang="zh-CN" sz="2400" dirty="0" smtClean="0">
                <a:ea typeface="宋体" charset="-122"/>
              </a:rPr>
              <a:t> IALIC Conference Peking University, (PKU) Beijing, </a:t>
            </a:r>
            <a:r>
              <a:rPr lang="en-GB" altLang="zh-CN" sz="2400" dirty="0">
                <a:ea typeface="宋体" charset="-122"/>
              </a:rPr>
              <a:t>N</a:t>
            </a:r>
            <a:r>
              <a:rPr lang="en-GB" altLang="zh-CN" sz="2400" dirty="0" smtClean="0">
                <a:ea typeface="宋体" charset="-122"/>
              </a:rPr>
              <a:t>ovember 27</a:t>
            </a:r>
            <a:r>
              <a:rPr lang="en-GB" altLang="zh-CN" sz="2400" baseline="30000" dirty="0" smtClean="0">
                <a:ea typeface="宋体" charset="-122"/>
              </a:rPr>
              <a:t>th</a:t>
            </a:r>
            <a:r>
              <a:rPr lang="en-GB" altLang="zh-CN" sz="2400" dirty="0" smtClean="0">
                <a:ea typeface="宋体" charset="-122"/>
              </a:rPr>
              <a:t> – 29</a:t>
            </a:r>
            <a:r>
              <a:rPr lang="en-GB" altLang="zh-CN" sz="2400" baseline="30000" dirty="0" smtClean="0">
                <a:ea typeface="宋体" charset="-122"/>
              </a:rPr>
              <a:t>th</a:t>
            </a:r>
            <a:r>
              <a:rPr lang="en-GB" altLang="zh-CN" sz="2400" dirty="0" smtClean="0">
                <a:ea typeface="宋体" charset="-122"/>
              </a:rPr>
              <a:t> 2015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p:cNvSpPr>
          <p:nvPr>
            <p:ph type="title"/>
          </p:nvPr>
        </p:nvSpPr>
        <p:spPr/>
        <p:txBody>
          <a:bodyPr/>
          <a:lstStyle/>
          <a:p>
            <a:r>
              <a:rPr lang="en-US" altLang="zh-CN" dirty="0" smtClean="0">
                <a:ea typeface="宋体" charset="-122"/>
              </a:rPr>
              <a:t>Case Study 1</a:t>
            </a:r>
          </a:p>
        </p:txBody>
      </p:sp>
      <p:sp>
        <p:nvSpPr>
          <p:cNvPr id="8" name="Rectangle 3"/>
          <p:cNvSpPr txBox="1">
            <a:spLocks/>
          </p:cNvSpPr>
          <p:nvPr/>
        </p:nvSpPr>
        <p:spPr bwMode="auto">
          <a:xfrm>
            <a:off x="867569" y="1590675"/>
            <a:ext cx="7408862" cy="41764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None/>
            </a:pPr>
            <a:endParaRPr lang="en-GB" altLang="zh-CN" sz="2800" dirty="0">
              <a:solidFill>
                <a:schemeClr val="tx1"/>
              </a:solidFill>
              <a:ea typeface="宋体" charset="-122"/>
            </a:endParaRPr>
          </a:p>
          <a:p>
            <a:pPr marL="0" indent="0">
              <a:buNone/>
            </a:pPr>
            <a:r>
              <a:rPr lang="en-GB" altLang="zh-CN" sz="2800" dirty="0"/>
              <a:t>Research </a:t>
            </a:r>
            <a:r>
              <a:rPr lang="en-GB" altLang="zh-CN" sz="2800" dirty="0"/>
              <a:t>questions</a:t>
            </a:r>
            <a:r>
              <a:rPr lang="en-GB" altLang="zh-CN" sz="2800" dirty="0"/>
              <a:t> (Case study 1)</a:t>
            </a:r>
          </a:p>
          <a:p>
            <a:pPr marL="0" indent="0">
              <a:buNone/>
            </a:pPr>
            <a:endParaRPr lang="en-GB" altLang="zh-CN" sz="2800" dirty="0"/>
          </a:p>
          <a:p>
            <a:pPr>
              <a:buFontTx/>
              <a:buChar char="-"/>
            </a:pPr>
            <a:r>
              <a:rPr lang="en-GB" altLang="zh-CN" sz="2800" dirty="0"/>
              <a:t>Do these students encounter cultural otherness in this overseas ‘home’ context? </a:t>
            </a:r>
          </a:p>
          <a:p>
            <a:pPr>
              <a:buFontTx/>
              <a:buChar char="-"/>
            </a:pPr>
            <a:endParaRPr lang="en-GB" altLang="zh-CN" sz="2800" dirty="0"/>
          </a:p>
          <a:p>
            <a:pPr>
              <a:buFontTx/>
              <a:buChar char="-"/>
            </a:pPr>
            <a:r>
              <a:rPr lang="en-GB" altLang="zh-CN" sz="2800" dirty="0"/>
              <a:t>If so, how can their responses to that cultural otherness be understood in terms of intercultural learning? </a:t>
            </a:r>
            <a:endParaRPr lang="en-US" altLang="zh-CN" sz="2800" dirty="0"/>
          </a:p>
        </p:txBody>
      </p:sp>
      <p:cxnSp>
        <p:nvCxnSpPr>
          <p:cNvPr id="3" name="直接连接符 2"/>
          <p:cNvCxnSpPr/>
          <p:nvPr/>
        </p:nvCxnSpPr>
        <p:spPr>
          <a:xfrm flipV="1">
            <a:off x="1187624" y="3606899"/>
            <a:ext cx="5904656" cy="15693"/>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flipV="1">
            <a:off x="1187624" y="3968185"/>
            <a:ext cx="6408712" cy="15694"/>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V="1">
            <a:off x="1187624" y="5013176"/>
            <a:ext cx="6912768" cy="15694"/>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V="1">
            <a:off x="1191188" y="5390157"/>
            <a:ext cx="5616624" cy="15694"/>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1207552" y="5939935"/>
            <a:ext cx="3184428"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02501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p:cNvSpPr>
          <p:nvPr>
            <p:ph type="title"/>
          </p:nvPr>
        </p:nvSpPr>
        <p:spPr/>
        <p:txBody>
          <a:bodyPr/>
          <a:lstStyle/>
          <a:p>
            <a:r>
              <a:rPr lang="en-US" altLang="zh-CN" dirty="0">
                <a:ea typeface="宋体" charset="-122"/>
              </a:rPr>
              <a:t>Case Study 1</a:t>
            </a:r>
            <a:endParaRPr lang="en-US" altLang="zh-CN" dirty="0" smtClean="0">
              <a:ea typeface="宋体" charset="-122"/>
            </a:endParaRPr>
          </a:p>
        </p:txBody>
      </p:sp>
      <p:sp>
        <p:nvSpPr>
          <p:cNvPr id="60419" name="Rectangle 3"/>
          <p:cNvSpPr>
            <a:spLocks noGrp="1"/>
          </p:cNvSpPr>
          <p:nvPr>
            <p:ph type="body" idx="1"/>
          </p:nvPr>
        </p:nvSpPr>
        <p:spPr>
          <a:xfrm>
            <a:off x="559544" y="1412776"/>
            <a:ext cx="7408862" cy="3451225"/>
          </a:xfrm>
        </p:spPr>
        <p:txBody>
          <a:bodyPr/>
          <a:lstStyle/>
          <a:p>
            <a:pPr marL="0" indent="0">
              <a:buNone/>
            </a:pPr>
            <a:r>
              <a:rPr lang="en-US" altLang="zh-CN" sz="2800" dirty="0" smtClean="0">
                <a:ea typeface="宋体" charset="-122"/>
              </a:rPr>
              <a:t>Joanna (Learning Journal, Week 2)</a:t>
            </a:r>
            <a:endParaRPr lang="en-US" altLang="zh-CN" sz="2800" dirty="0" smtClean="0">
              <a:ea typeface="宋体" charset="-122"/>
            </a:endParaRPr>
          </a:p>
        </p:txBody>
      </p:sp>
      <p:sp>
        <p:nvSpPr>
          <p:cNvPr id="6" name="Content Placeholder 2"/>
          <p:cNvSpPr txBox="1">
            <a:spLocks/>
          </p:cNvSpPr>
          <p:nvPr/>
        </p:nvSpPr>
        <p:spPr bwMode="auto">
          <a:xfrm>
            <a:off x="310524" y="2276872"/>
            <a:ext cx="8522952" cy="3451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None/>
            </a:pPr>
            <a:r>
              <a:rPr lang="en-GB" sz="2000" dirty="0">
                <a:latin typeface="Arial"/>
              </a:rPr>
              <a:t>Throughout the lecture, the lecturer </a:t>
            </a:r>
            <a:r>
              <a:rPr lang="en-GB" sz="2000" dirty="0" smtClean="0">
                <a:latin typeface="Arial"/>
              </a:rPr>
              <a:t>introduced </a:t>
            </a:r>
            <a:r>
              <a:rPr lang="en-GB" sz="2000" dirty="0">
                <a:latin typeface="Arial"/>
              </a:rPr>
              <a:t>us to the different views on “Cultural Diversity” and gave us some information on assessment etc. In my point of view, </a:t>
            </a:r>
            <a:r>
              <a:rPr lang="en-GB" sz="2000" dirty="0" smtClean="0">
                <a:latin typeface="Arial"/>
              </a:rPr>
              <a:t>the lecturer, </a:t>
            </a:r>
            <a:r>
              <a:rPr lang="en-GB" sz="2000" dirty="0">
                <a:latin typeface="Arial"/>
              </a:rPr>
              <a:t>who is originally from China, was very formal and her lecture was perfectly prepared. I do not know, whether it is a culture thing, but she was very formal, always polite and her speaking was very calm. Those are just a few things that I noticed and believe to be typical for the Chinese culture. So this was my first encounter on that day with severe cultural diversity. As I already saw other lectures from different lecturers of different ethnic backgrounds I am not used to this very organized and formal way of teaching. For example, one other course is taught by a lady from India or Pakistan, and she was very euphoric during the lecture and kept on making jokes. It was just something very different to what I experienced today.</a:t>
            </a:r>
            <a:endParaRPr lang="en-US" sz="2800" dirty="0"/>
          </a:p>
        </p:txBody>
      </p:sp>
      <p:grpSp>
        <p:nvGrpSpPr>
          <p:cNvPr id="54" name="组合 53"/>
          <p:cNvGrpSpPr/>
          <p:nvPr/>
        </p:nvGrpSpPr>
        <p:grpSpPr>
          <a:xfrm>
            <a:off x="349850" y="3244794"/>
            <a:ext cx="8336950" cy="2128422"/>
            <a:chOff x="349850" y="3244794"/>
            <a:chExt cx="8336950" cy="2128422"/>
          </a:xfrm>
        </p:grpSpPr>
        <p:cxnSp>
          <p:nvCxnSpPr>
            <p:cNvPr id="7" name="直接连接符 6"/>
            <p:cNvCxnSpPr/>
            <p:nvPr/>
          </p:nvCxnSpPr>
          <p:spPr>
            <a:xfrm flipV="1">
              <a:off x="2645300" y="3244794"/>
              <a:ext cx="5586982" cy="15694"/>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349850" y="3573016"/>
              <a:ext cx="5088941" cy="4255"/>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2527216" y="3842039"/>
              <a:ext cx="5933216" cy="27811"/>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flipV="1">
              <a:off x="399634" y="4158822"/>
              <a:ext cx="1652086" cy="21271"/>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flipV="1">
              <a:off x="4932040" y="5052325"/>
              <a:ext cx="2905044" cy="1"/>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399634" y="5373216"/>
              <a:ext cx="417326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flipV="1">
              <a:off x="3855297" y="4475243"/>
              <a:ext cx="4831503" cy="2"/>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40" name="直接连接符 39"/>
          <p:cNvCxnSpPr/>
          <p:nvPr/>
        </p:nvCxnSpPr>
        <p:spPr>
          <a:xfrm flipV="1">
            <a:off x="385350" y="4770394"/>
            <a:ext cx="3178538" cy="1594"/>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3995936" y="4757327"/>
            <a:ext cx="4837540" cy="421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9" name="组合 58"/>
          <p:cNvGrpSpPr/>
          <p:nvPr/>
        </p:nvGrpSpPr>
        <p:grpSpPr>
          <a:xfrm>
            <a:off x="385350" y="3573016"/>
            <a:ext cx="8312316" cy="2730968"/>
            <a:chOff x="385350" y="3573016"/>
            <a:chExt cx="8312316" cy="2730968"/>
          </a:xfrm>
        </p:grpSpPr>
        <p:cxnSp>
          <p:nvCxnSpPr>
            <p:cNvPr id="22" name="直接连接符 21"/>
            <p:cNvCxnSpPr/>
            <p:nvPr/>
          </p:nvCxnSpPr>
          <p:spPr>
            <a:xfrm>
              <a:off x="5677611" y="3573016"/>
              <a:ext cx="297850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V="1">
              <a:off x="385350" y="3840605"/>
              <a:ext cx="1666370" cy="188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V="1">
              <a:off x="6277722" y="5354671"/>
              <a:ext cx="2193576" cy="994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flipV="1">
              <a:off x="402269" y="5726663"/>
              <a:ext cx="8295397"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410500" y="5991431"/>
              <a:ext cx="8245613" cy="2600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2123728" y="4154592"/>
              <a:ext cx="6563072" cy="129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a:off x="410500" y="5046667"/>
              <a:ext cx="4532406" cy="861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flipV="1">
              <a:off x="396216" y="4482638"/>
              <a:ext cx="3323271" cy="497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a:off x="410500" y="6300899"/>
              <a:ext cx="3164254" cy="308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37676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4"/>
                                        </p:tgtEl>
                                        <p:attrNameLst>
                                          <p:attrName>style.visibility</p:attrName>
                                        </p:attrNameLst>
                                      </p:cBhvr>
                                      <p:to>
                                        <p:strVal val="visible"/>
                                      </p:to>
                                    </p:set>
                                  </p:childTnLst>
                                  <p:subTnLst>
                                    <p:set>
                                      <p:cBhvr override="childStyle">
                                        <p:cTn dur="1" fill="hold" display="0" masterRel="nextClick" afterEffect="1"/>
                                        <p:tgtEl>
                                          <p:spTgt spid="54"/>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p:cNvSpPr>
          <p:nvPr>
            <p:ph type="title"/>
          </p:nvPr>
        </p:nvSpPr>
        <p:spPr/>
        <p:txBody>
          <a:bodyPr/>
          <a:lstStyle/>
          <a:p>
            <a:r>
              <a:rPr lang="en-US" altLang="zh-CN" dirty="0">
                <a:ea typeface="宋体" charset="-122"/>
              </a:rPr>
              <a:t>Case Study 1</a:t>
            </a:r>
            <a:endParaRPr lang="en-US" altLang="zh-CN" dirty="0" smtClean="0">
              <a:ea typeface="宋体" charset="-122"/>
            </a:endParaRPr>
          </a:p>
        </p:txBody>
      </p:sp>
      <p:sp>
        <p:nvSpPr>
          <p:cNvPr id="60419" name="Rectangle 3"/>
          <p:cNvSpPr>
            <a:spLocks noGrp="1"/>
          </p:cNvSpPr>
          <p:nvPr>
            <p:ph type="body" idx="1"/>
          </p:nvPr>
        </p:nvSpPr>
        <p:spPr>
          <a:xfrm>
            <a:off x="867569" y="1590675"/>
            <a:ext cx="7408862" cy="3451225"/>
          </a:xfrm>
        </p:spPr>
        <p:txBody>
          <a:bodyPr/>
          <a:lstStyle/>
          <a:p>
            <a:pPr marL="0" indent="0">
              <a:buNone/>
            </a:pPr>
            <a:r>
              <a:rPr lang="en-US" altLang="zh-CN" sz="2800" dirty="0" smtClean="0">
                <a:ea typeface="宋体" charset="-122"/>
              </a:rPr>
              <a:t>Joanna (Learning Journal, Week 6)</a:t>
            </a:r>
            <a:endParaRPr lang="en-US" altLang="zh-CN" sz="2800" dirty="0" smtClean="0">
              <a:ea typeface="宋体" charset="-122"/>
            </a:endParaRPr>
          </a:p>
        </p:txBody>
      </p:sp>
      <p:sp>
        <p:nvSpPr>
          <p:cNvPr id="6" name="Content Placeholder 2"/>
          <p:cNvSpPr txBox="1">
            <a:spLocks/>
          </p:cNvSpPr>
          <p:nvPr/>
        </p:nvSpPr>
        <p:spPr bwMode="auto">
          <a:xfrm>
            <a:off x="559544" y="2276872"/>
            <a:ext cx="8024911" cy="3451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None/>
            </a:pPr>
            <a:r>
              <a:rPr lang="en-GB" sz="2000" dirty="0">
                <a:latin typeface="Arial"/>
              </a:rPr>
              <a:t>In this weeks class, I felt frustrated. We talked about how someone can become intercultural and in addition to this, received some useful information about this learning log. When I looked at the material given to us, I felt angry. This was the kind of information we were all hoping for since week 1 and we all felt that we could have needed this for our log, in order to do it correctly from the beginning. </a:t>
            </a:r>
            <a:r>
              <a:rPr lang="en-GB" sz="2000" dirty="0" smtClean="0">
                <a:latin typeface="Arial"/>
              </a:rPr>
              <a:t>The lecturer </a:t>
            </a:r>
            <a:r>
              <a:rPr lang="en-GB" sz="2000" dirty="0">
                <a:latin typeface="Arial"/>
              </a:rPr>
              <a:t>talked about the second assignment and how the learning log is needed for this assignment, but all I could think about was, that I still do not understand what the second assignment is truly about and how the learning log comes into consideration. </a:t>
            </a:r>
            <a:endParaRPr lang="en-US" sz="2800" dirty="0"/>
          </a:p>
        </p:txBody>
      </p:sp>
      <p:grpSp>
        <p:nvGrpSpPr>
          <p:cNvPr id="28" name="组合 27"/>
          <p:cNvGrpSpPr/>
          <p:nvPr/>
        </p:nvGrpSpPr>
        <p:grpSpPr>
          <a:xfrm>
            <a:off x="559543" y="2924944"/>
            <a:ext cx="8024912" cy="2442635"/>
            <a:chOff x="559543" y="2924944"/>
            <a:chExt cx="8024912" cy="2442635"/>
          </a:xfrm>
        </p:grpSpPr>
        <p:cxnSp>
          <p:nvCxnSpPr>
            <p:cNvPr id="5" name="直接连接符 4"/>
            <p:cNvCxnSpPr/>
            <p:nvPr/>
          </p:nvCxnSpPr>
          <p:spPr>
            <a:xfrm>
              <a:off x="5996149" y="2924944"/>
              <a:ext cx="2588306"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559544" y="3212976"/>
              <a:ext cx="401245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3277847" y="3573016"/>
              <a:ext cx="499858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559544" y="3861048"/>
              <a:ext cx="7716887"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559543" y="4149080"/>
              <a:ext cx="6730759"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650548" y="5363277"/>
              <a:ext cx="5217596" cy="4302"/>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7930602" y="4766299"/>
              <a:ext cx="345829" cy="10053"/>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650548" y="5097729"/>
              <a:ext cx="7737876"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23" name="直接连接符 22"/>
          <p:cNvCxnSpPr/>
          <p:nvPr/>
        </p:nvCxnSpPr>
        <p:spPr>
          <a:xfrm flipV="1">
            <a:off x="5868144" y="3854724"/>
            <a:ext cx="1298135" cy="126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9" name="组合 28"/>
          <p:cNvGrpSpPr/>
          <p:nvPr/>
        </p:nvGrpSpPr>
        <p:grpSpPr>
          <a:xfrm>
            <a:off x="1979712" y="3550315"/>
            <a:ext cx="3168352" cy="619451"/>
            <a:chOff x="1979712" y="3550315"/>
            <a:chExt cx="3168352" cy="619451"/>
          </a:xfrm>
        </p:grpSpPr>
        <p:cxnSp>
          <p:nvCxnSpPr>
            <p:cNvPr id="21" name="直接连接符 20"/>
            <p:cNvCxnSpPr/>
            <p:nvPr/>
          </p:nvCxnSpPr>
          <p:spPr>
            <a:xfrm flipV="1">
              <a:off x="1979712" y="3550315"/>
              <a:ext cx="1298135" cy="126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flipV="1">
              <a:off x="4139952" y="4157118"/>
              <a:ext cx="1008112" cy="126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42527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subTnLst>
                                    <p:set>
                                      <p:cBhvr override="childStyle">
                                        <p:cTn dur="1" fill="hold" display="0" masterRel="nextClick" afterEffect="1"/>
                                        <p:tgtEl>
                                          <p:spTgt spid="28"/>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p:cNvSpPr>
          <p:nvPr>
            <p:ph type="title"/>
          </p:nvPr>
        </p:nvSpPr>
        <p:spPr/>
        <p:txBody>
          <a:bodyPr/>
          <a:lstStyle/>
          <a:p>
            <a:r>
              <a:rPr lang="en-US" altLang="zh-CN" dirty="0">
                <a:ea typeface="宋体" charset="-122"/>
              </a:rPr>
              <a:t>Case Study 1</a:t>
            </a:r>
            <a:endParaRPr lang="en-US" altLang="zh-CN" dirty="0" smtClean="0">
              <a:ea typeface="宋体" charset="-122"/>
            </a:endParaRPr>
          </a:p>
        </p:txBody>
      </p:sp>
      <p:sp>
        <p:nvSpPr>
          <p:cNvPr id="60419" name="Rectangle 3"/>
          <p:cNvSpPr>
            <a:spLocks noGrp="1"/>
          </p:cNvSpPr>
          <p:nvPr>
            <p:ph type="body" idx="1"/>
          </p:nvPr>
        </p:nvSpPr>
        <p:spPr>
          <a:xfrm>
            <a:off x="466998" y="1340768"/>
            <a:ext cx="7408862" cy="3451225"/>
          </a:xfrm>
        </p:spPr>
        <p:txBody>
          <a:bodyPr/>
          <a:lstStyle/>
          <a:p>
            <a:pPr marL="0" indent="0">
              <a:buNone/>
            </a:pPr>
            <a:r>
              <a:rPr lang="en-US" altLang="zh-CN" sz="2800" dirty="0" smtClean="0">
                <a:ea typeface="宋体" charset="-122"/>
              </a:rPr>
              <a:t>Joanna (Learning Journal, Week 9)</a:t>
            </a:r>
            <a:endParaRPr lang="en-US" altLang="zh-CN" sz="2800" dirty="0" smtClean="0">
              <a:ea typeface="宋体" charset="-122"/>
            </a:endParaRPr>
          </a:p>
        </p:txBody>
      </p:sp>
      <p:sp>
        <p:nvSpPr>
          <p:cNvPr id="6" name="Content Placeholder 2"/>
          <p:cNvSpPr txBox="1">
            <a:spLocks/>
          </p:cNvSpPr>
          <p:nvPr/>
        </p:nvSpPr>
        <p:spPr bwMode="auto">
          <a:xfrm>
            <a:off x="559544" y="1916832"/>
            <a:ext cx="8024911" cy="3451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None/>
            </a:pPr>
            <a:r>
              <a:rPr lang="en-GB" sz="1600" dirty="0">
                <a:latin typeface="Arial"/>
              </a:rPr>
              <a:t>This weeks group meeting was not as bad as expected but could have gone a lot more smoothly. In my opinion, Person A and I did all the work for the assignment, while Person B at least tried to contribute in this weeks meeting, whereas Person C contributed about 2 sentences to our assignment. Evaluating this makes me quite angry. Not only the fact that we were supposed to be finished by last week and we are more than one week behind schedule but also all the enthusiasm from the first group meeting is entirely eliminated. When we are together, it it’s a very tense atmosphere. In the first meeting it was all nice and happy and everyone was quite excited about the assignment. But now, everyone is annoyed and tries to stay calm while not jumping on another for not doing work properly. Once again, I am reassured that group work in assigned groups just does not work out properly. I have been asking around a lot in the course and every group states that they are having problems as some members are just not doing their work. Of course, I only asked my other German friends and they stated that their group members were quite lazy. Therefore, I am getting the impression, that it is indeed a culture thing. I do consider the German culture as very eager and precise in terms of work being done. I count myself toward this as well. I just believe that once a task is defined, one should just finish it properly and fast and then move on to the next task. That is just how I was raised and I do expect that from others as well.</a:t>
            </a:r>
            <a:endParaRPr lang="en-US" sz="2000" dirty="0"/>
          </a:p>
        </p:txBody>
      </p:sp>
      <p:cxnSp>
        <p:nvCxnSpPr>
          <p:cNvPr id="5" name="直接连接符 4"/>
          <p:cNvCxnSpPr/>
          <p:nvPr/>
        </p:nvCxnSpPr>
        <p:spPr>
          <a:xfrm flipV="1">
            <a:off x="2841461" y="5118150"/>
            <a:ext cx="5402947" cy="126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flipV="1">
            <a:off x="577022" y="5368057"/>
            <a:ext cx="7019314" cy="126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flipV="1">
            <a:off x="577022" y="5605316"/>
            <a:ext cx="7667386" cy="1349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V="1">
            <a:off x="577022" y="5856068"/>
            <a:ext cx="8007433" cy="654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2987824" y="6359812"/>
            <a:ext cx="5596631" cy="4971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577022" y="6597352"/>
            <a:ext cx="75461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97112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p:cNvSpPr>
          <p:nvPr>
            <p:ph type="title"/>
          </p:nvPr>
        </p:nvSpPr>
        <p:spPr/>
        <p:txBody>
          <a:bodyPr/>
          <a:lstStyle/>
          <a:p>
            <a:r>
              <a:rPr lang="en-US" altLang="zh-CN" dirty="0">
                <a:ea typeface="宋体" charset="-122"/>
              </a:rPr>
              <a:t>Case Study 1</a:t>
            </a:r>
            <a:endParaRPr lang="en-US" altLang="zh-CN" dirty="0" smtClean="0">
              <a:ea typeface="宋体" charset="-122"/>
            </a:endParaRPr>
          </a:p>
        </p:txBody>
      </p:sp>
      <p:sp>
        <p:nvSpPr>
          <p:cNvPr id="60419" name="Rectangle 3"/>
          <p:cNvSpPr>
            <a:spLocks noGrp="1"/>
          </p:cNvSpPr>
          <p:nvPr>
            <p:ph type="body" idx="1"/>
          </p:nvPr>
        </p:nvSpPr>
        <p:spPr>
          <a:xfrm>
            <a:off x="867569" y="1590675"/>
            <a:ext cx="7408862" cy="3451225"/>
          </a:xfrm>
        </p:spPr>
        <p:txBody>
          <a:bodyPr/>
          <a:lstStyle/>
          <a:p>
            <a:pPr marL="0" indent="0">
              <a:buNone/>
            </a:pPr>
            <a:r>
              <a:rPr lang="en-US" altLang="zh-CN" sz="2800" dirty="0" smtClean="0">
                <a:ea typeface="宋体" charset="-122"/>
              </a:rPr>
              <a:t>Julia (Learning Journal, </a:t>
            </a:r>
            <a:r>
              <a:rPr lang="en-US" altLang="zh-CN" sz="2800" dirty="0">
                <a:ea typeface="宋体" charset="-122"/>
              </a:rPr>
              <a:t>Week 4)</a:t>
            </a:r>
          </a:p>
        </p:txBody>
      </p:sp>
      <p:sp>
        <p:nvSpPr>
          <p:cNvPr id="6" name="Content Placeholder 2"/>
          <p:cNvSpPr txBox="1">
            <a:spLocks/>
          </p:cNvSpPr>
          <p:nvPr/>
        </p:nvSpPr>
        <p:spPr bwMode="auto">
          <a:xfrm>
            <a:off x="323528" y="2420888"/>
            <a:ext cx="8260927" cy="3744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None/>
            </a:pPr>
            <a:r>
              <a:rPr lang="en-GB" sz="2000" dirty="0">
                <a:latin typeface="Arial"/>
              </a:rPr>
              <a:t>We were supposed to work on different aspects of measuring about improvements in cultural competences. During that first work with my new group I had some private thoughts about my team members: I noticed that I immediately tried to unite each of them to someone I know with similar look, attitude or background. I haven´t noticed that before and maybe I just did because I was taking notes for the learning journal. However, I have to admit that I had emotional reactions to each person of the group after the first few spoken words. I was not thinking about that in a negative way but irritated as I was questioning myself if it is normal human behaviour interacting with others to make a mental connection to things or people known before even trying to get to know the new.</a:t>
            </a:r>
            <a:endParaRPr lang="en-US" sz="2800" dirty="0"/>
          </a:p>
        </p:txBody>
      </p:sp>
      <p:cxnSp>
        <p:nvCxnSpPr>
          <p:cNvPr id="5" name="直接连接符 4"/>
          <p:cNvCxnSpPr/>
          <p:nvPr/>
        </p:nvCxnSpPr>
        <p:spPr>
          <a:xfrm>
            <a:off x="4572000" y="5229200"/>
            <a:ext cx="288032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28829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p:cNvSpPr>
          <p:nvPr>
            <p:ph type="title"/>
          </p:nvPr>
        </p:nvSpPr>
        <p:spPr>
          <a:xfrm>
            <a:off x="457200" y="338139"/>
            <a:ext cx="8229600" cy="1002630"/>
          </a:xfrm>
        </p:spPr>
        <p:txBody>
          <a:bodyPr/>
          <a:lstStyle/>
          <a:p>
            <a:r>
              <a:rPr lang="en-US" altLang="zh-CN" dirty="0">
                <a:ea typeface="宋体" charset="-122"/>
              </a:rPr>
              <a:t>Case Study 1</a:t>
            </a:r>
            <a:endParaRPr lang="en-US" altLang="zh-CN" dirty="0" smtClean="0">
              <a:ea typeface="宋体" charset="-122"/>
            </a:endParaRPr>
          </a:p>
        </p:txBody>
      </p:sp>
      <p:sp>
        <p:nvSpPr>
          <p:cNvPr id="60419" name="Rectangle 3"/>
          <p:cNvSpPr>
            <a:spLocks noGrp="1"/>
          </p:cNvSpPr>
          <p:nvPr>
            <p:ph type="body" idx="1"/>
          </p:nvPr>
        </p:nvSpPr>
        <p:spPr>
          <a:xfrm>
            <a:off x="179512" y="1196753"/>
            <a:ext cx="7408862" cy="432048"/>
          </a:xfrm>
        </p:spPr>
        <p:txBody>
          <a:bodyPr/>
          <a:lstStyle/>
          <a:p>
            <a:pPr marL="0" indent="0">
              <a:buNone/>
            </a:pPr>
            <a:r>
              <a:rPr lang="en-US" altLang="zh-CN" dirty="0" smtClean="0">
                <a:ea typeface="宋体" charset="-122"/>
              </a:rPr>
              <a:t>Julia (Learning Journal, </a:t>
            </a:r>
            <a:r>
              <a:rPr lang="en-US" altLang="zh-CN" dirty="0">
                <a:ea typeface="宋体" charset="-122"/>
              </a:rPr>
              <a:t>Week 7)</a:t>
            </a:r>
          </a:p>
        </p:txBody>
      </p:sp>
      <p:sp>
        <p:nvSpPr>
          <p:cNvPr id="6" name="Content Placeholder 2"/>
          <p:cNvSpPr txBox="1">
            <a:spLocks/>
          </p:cNvSpPr>
          <p:nvPr/>
        </p:nvSpPr>
        <p:spPr bwMode="auto">
          <a:xfrm>
            <a:off x="179512" y="1628800"/>
            <a:ext cx="8784976" cy="50405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None/>
            </a:pPr>
            <a:r>
              <a:rPr lang="en-GB" sz="1800" dirty="0"/>
              <a:t>Unfortunately while writing this the day after the lecture, I am facing the first real problem within our group. After the lecture we agreed that everybody will look for examples for cultural trainings. E.g. funny videos, games, jokes, and most important: real training material. We intended to use this first in our written group assignment and later on for our intercultural training. </a:t>
            </a:r>
            <a:r>
              <a:rPr lang="en-GB" sz="1800" dirty="0" smtClean="0"/>
              <a:t>I </a:t>
            </a:r>
            <a:r>
              <a:rPr lang="en-GB" sz="1800" dirty="0"/>
              <a:t>was looking through all the things my team members uploaded on our shared platform on Facebook and I was quite shocked. None of this seemed to be useful. I also questioned my sense of humour as I found some of it not at all ‘funny’ as it has been promoted by the person who uploaded it. </a:t>
            </a:r>
            <a:r>
              <a:rPr lang="en-GB" sz="1800" dirty="0" smtClean="0"/>
              <a:t>I </a:t>
            </a:r>
            <a:r>
              <a:rPr lang="en-GB" sz="1800" dirty="0"/>
              <a:t>discussed my problem with my roommate. How can I tell another team member that not all of her input does actually fit our project? I worried about being rude. Following the advice of my roommate I tried to think about the situation as if it would be the other way around and someone would tell me the concerns about something I shared with good intentions. I noticed that I myself had not shared anything yet regarding our intercultural training. Discussing the problem with someone helped me as it forced me to talk through all the details in order to explain the situation to a third person. Afterwards I decided only to place a comment to those uploaded videos that I actually liked and to ignore the other videos and jokes and wait until the next group meeting. A personal explanation about my concerns seemed to be the better choice than writing something in an online group. </a:t>
            </a:r>
          </a:p>
        </p:txBody>
      </p:sp>
      <p:cxnSp>
        <p:nvCxnSpPr>
          <p:cNvPr id="5" name="直接连接符 4"/>
          <p:cNvCxnSpPr/>
          <p:nvPr/>
        </p:nvCxnSpPr>
        <p:spPr>
          <a:xfrm>
            <a:off x="2267744" y="3573016"/>
            <a:ext cx="374441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6372200" y="3861048"/>
            <a:ext cx="244827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179512" y="4149080"/>
            <a:ext cx="208823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7452320" y="5013176"/>
            <a:ext cx="15260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179512" y="5301208"/>
            <a:ext cx="3600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7160749" y="5292900"/>
            <a:ext cx="15260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179512" y="5517232"/>
            <a:ext cx="338437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15677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p:cNvSpPr>
          <p:nvPr>
            <p:ph type="title"/>
          </p:nvPr>
        </p:nvSpPr>
        <p:spPr>
          <a:xfrm>
            <a:off x="457200" y="338139"/>
            <a:ext cx="8229600" cy="1002630"/>
          </a:xfrm>
        </p:spPr>
        <p:txBody>
          <a:bodyPr/>
          <a:lstStyle/>
          <a:p>
            <a:r>
              <a:rPr lang="en-US" altLang="zh-CN" dirty="0">
                <a:ea typeface="宋体" charset="-122"/>
              </a:rPr>
              <a:t>Case Study 1</a:t>
            </a:r>
            <a:endParaRPr lang="en-US" altLang="zh-CN" dirty="0" smtClean="0">
              <a:ea typeface="宋体" charset="-122"/>
            </a:endParaRPr>
          </a:p>
        </p:txBody>
      </p:sp>
      <p:sp>
        <p:nvSpPr>
          <p:cNvPr id="60419" name="Rectangle 3"/>
          <p:cNvSpPr>
            <a:spLocks noGrp="1"/>
          </p:cNvSpPr>
          <p:nvPr>
            <p:ph type="body" idx="1"/>
          </p:nvPr>
        </p:nvSpPr>
        <p:spPr>
          <a:xfrm>
            <a:off x="179512" y="1117730"/>
            <a:ext cx="7408862" cy="432048"/>
          </a:xfrm>
        </p:spPr>
        <p:txBody>
          <a:bodyPr/>
          <a:lstStyle/>
          <a:p>
            <a:pPr marL="0" indent="0">
              <a:buNone/>
            </a:pPr>
            <a:r>
              <a:rPr lang="en-US" altLang="zh-CN" dirty="0" smtClean="0">
                <a:ea typeface="宋体" charset="-122"/>
              </a:rPr>
              <a:t>Julia (Learning Journal, Week</a:t>
            </a:r>
            <a:r>
              <a:rPr lang="en-US" altLang="zh-CN" dirty="0">
                <a:ea typeface="宋体" charset="-122"/>
              </a:rPr>
              <a:t> </a:t>
            </a:r>
            <a:r>
              <a:rPr lang="en-US" altLang="zh-CN" dirty="0" smtClean="0">
                <a:ea typeface="宋体" charset="-122"/>
              </a:rPr>
              <a:t>7)</a:t>
            </a:r>
            <a:endParaRPr lang="en-US" altLang="zh-CN" dirty="0">
              <a:ea typeface="宋体" charset="-122"/>
            </a:endParaRPr>
          </a:p>
        </p:txBody>
      </p:sp>
      <p:sp>
        <p:nvSpPr>
          <p:cNvPr id="6" name="Content Placeholder 2"/>
          <p:cNvSpPr txBox="1">
            <a:spLocks/>
          </p:cNvSpPr>
          <p:nvPr/>
        </p:nvSpPr>
        <p:spPr bwMode="auto">
          <a:xfrm>
            <a:off x="203721" y="1484784"/>
            <a:ext cx="8784976" cy="50405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None/>
            </a:pPr>
            <a:r>
              <a:rPr lang="en-GB" sz="2000" dirty="0"/>
              <a:t>During preparation of tomorrows group work I got alert about a discovery I made that day. I noticed that one person in our group had provided access to our shared files to other students who are participating in the MCD class but are not part of our group. I know that there is a group of friends in our class which have been separated in the smaller groups for the course work. Therefore when I found out about the granted access, I was very concerned that our team member would expose our progress, especially with regards to the ideas we were collecting for our intercultural training. We were actually starting to make progress in our intercultural training and I was nervous. First thought that came to my mind was to tell my concern to the group. Then I thought this would be a very ‘German’ thing to do, like it would look like I am spying on my team mates and distrust them. Because of that I wanted to talk to the other German in the group. I felt a connection because during recent group meetings I noticed lots of similarities in the way we both work and react to certain situations.  I was afraid to seem distrusting people. </a:t>
            </a:r>
            <a:r>
              <a:rPr lang="en-GB" sz="2000" dirty="0" smtClean="0"/>
              <a:t>At </a:t>
            </a:r>
            <a:r>
              <a:rPr lang="en-GB" sz="2000" dirty="0"/>
              <a:t>the end I concluded that it is better sometimes to keep my thoughts to myself . I wrote my thoughts to this topics in the learning journal and decided to wait until the next group meeting. </a:t>
            </a:r>
          </a:p>
          <a:p>
            <a:pPr marL="0" indent="0">
              <a:buNone/>
            </a:pPr>
            <a:r>
              <a:rPr lang="en-GB" sz="2000" dirty="0"/>
              <a:t> </a:t>
            </a:r>
            <a:endParaRPr lang="en-GB" sz="2000" dirty="0"/>
          </a:p>
        </p:txBody>
      </p:sp>
      <p:cxnSp>
        <p:nvCxnSpPr>
          <p:cNvPr id="5" name="直接连接符 4"/>
          <p:cNvCxnSpPr/>
          <p:nvPr/>
        </p:nvCxnSpPr>
        <p:spPr>
          <a:xfrm>
            <a:off x="6002281" y="4293096"/>
            <a:ext cx="20941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5364088" y="4581128"/>
            <a:ext cx="1800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2225842" y="5229200"/>
            <a:ext cx="377643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1003623" y="5445224"/>
            <a:ext cx="299231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7670726" y="5805264"/>
            <a:ext cx="101607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323528" y="6093296"/>
            <a:ext cx="166797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3883943" y="6103428"/>
            <a:ext cx="274809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4840275" y="6453336"/>
            <a:ext cx="232401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2796009" y="6741368"/>
            <a:ext cx="1800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93401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p:cNvSpPr>
          <p:nvPr>
            <p:ph type="title"/>
          </p:nvPr>
        </p:nvSpPr>
        <p:spPr/>
        <p:txBody>
          <a:bodyPr/>
          <a:lstStyle/>
          <a:p>
            <a:r>
              <a:rPr lang="en-US" altLang="zh-CN" sz="4000" dirty="0" smtClean="0">
                <a:ea typeface="宋体" charset="-122"/>
              </a:rPr>
              <a:t>Case study 2: Sephardim </a:t>
            </a:r>
            <a:r>
              <a:rPr lang="en-US" altLang="zh-CN" sz="4000" dirty="0">
                <a:ea typeface="宋体" charset="-122"/>
              </a:rPr>
              <a:t>in Bulgaria</a:t>
            </a:r>
            <a:endParaRPr lang="en-US" altLang="zh-CN" sz="4000" dirty="0" smtClean="0">
              <a:ea typeface="宋体" charset="-122"/>
            </a:endParaRPr>
          </a:p>
        </p:txBody>
      </p:sp>
      <p:sp>
        <p:nvSpPr>
          <p:cNvPr id="60419" name="Rectangle 3"/>
          <p:cNvSpPr>
            <a:spLocks noGrp="1"/>
          </p:cNvSpPr>
          <p:nvPr>
            <p:ph type="body" idx="1"/>
          </p:nvPr>
        </p:nvSpPr>
        <p:spPr>
          <a:xfrm>
            <a:off x="1043608" y="1340768"/>
            <a:ext cx="7408862" cy="3451225"/>
          </a:xfrm>
        </p:spPr>
        <p:txBody>
          <a:bodyPr/>
          <a:lstStyle/>
          <a:p>
            <a:r>
              <a:rPr lang="en-GB" altLang="zh-CN" sz="2800" dirty="0" smtClean="0">
                <a:ea typeface="宋体" charset="-122"/>
              </a:rPr>
              <a:t>Narrative study of elderly Sephardim in Bulgaria regarding their Ladino-based identity.</a:t>
            </a:r>
          </a:p>
          <a:p>
            <a:r>
              <a:rPr lang="en-GB" altLang="zh-CN" sz="2800" dirty="0" smtClean="0">
                <a:ea typeface="宋体" charset="-122"/>
              </a:rPr>
              <a:t>Oral history -&gt; intercultural study </a:t>
            </a:r>
          </a:p>
          <a:p>
            <a:r>
              <a:rPr lang="en-GB" altLang="zh-CN" sz="2800" dirty="0" smtClean="0">
                <a:ea typeface="宋体" charset="-122"/>
              </a:rPr>
              <a:t>14 storytellers, the eldest = 93</a:t>
            </a:r>
          </a:p>
          <a:p>
            <a:r>
              <a:rPr lang="en-GB" altLang="zh-CN" sz="2800" dirty="0" smtClean="0">
                <a:ea typeface="宋体" charset="-122"/>
              </a:rPr>
              <a:t>Languages used: Bulgarian, English, Ladino</a:t>
            </a:r>
          </a:p>
          <a:p>
            <a:r>
              <a:rPr lang="en-GB" altLang="zh-CN" sz="2800" dirty="0" smtClean="0">
                <a:ea typeface="宋体" charset="-122"/>
              </a:rPr>
              <a:t>Identity performance (narratively and </a:t>
            </a:r>
            <a:r>
              <a:rPr lang="en-GB" altLang="zh-CN" sz="2800" dirty="0" err="1" smtClean="0">
                <a:ea typeface="宋体" charset="-122"/>
              </a:rPr>
              <a:t>interculturally</a:t>
            </a:r>
            <a:r>
              <a:rPr lang="en-GB" altLang="zh-CN" sz="2800" dirty="0" smtClean="0">
                <a:ea typeface="宋体" charset="-122"/>
              </a:rPr>
              <a:t>) </a:t>
            </a:r>
          </a:p>
          <a:p>
            <a:r>
              <a:rPr lang="en-GB" altLang="zh-CN" sz="2800" dirty="0" smtClean="0">
                <a:ea typeface="宋体" charset="-122"/>
              </a:rPr>
              <a:t>Zones of interculturality </a:t>
            </a:r>
            <a:endParaRPr lang="en-US" altLang="zh-CN" sz="2800" dirty="0" smtClean="0">
              <a:ea typeface="宋体" charset="-122"/>
            </a:endParaRPr>
          </a:p>
        </p:txBody>
      </p:sp>
    </p:spTree>
    <p:extLst>
      <p:ext uri="{BB962C8B-B14F-4D97-AF65-F5344CB8AC3E}">
        <p14:creationId xmlns:p14="http://schemas.microsoft.com/office/powerpoint/2010/main" val="28451848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79413" y="134476"/>
            <a:ext cx="7924800" cy="1008062"/>
          </a:xfrm>
        </p:spPr>
        <p:txBody>
          <a:bodyPr/>
          <a:lstStyle/>
          <a:p>
            <a:r>
              <a:rPr lang="en-US" sz="3200" dirty="0">
                <a:solidFill>
                  <a:srgbClr val="1D4F06"/>
                </a:solidFill>
              </a:rPr>
              <a:t>Reina </a:t>
            </a:r>
            <a:r>
              <a:rPr lang="en-US" sz="3200" dirty="0" err="1">
                <a:solidFill>
                  <a:srgbClr val="1D4F06"/>
                </a:solidFill>
              </a:rPr>
              <a:t>Lidgi</a:t>
            </a:r>
            <a:endParaRPr lang="en-US" sz="3200" dirty="0">
              <a:solidFill>
                <a:srgbClr val="1D4F06"/>
              </a:solidFill>
            </a:endParaRPr>
          </a:p>
        </p:txBody>
      </p:sp>
      <p:pic>
        <p:nvPicPr>
          <p:cNvPr id="28675" name="Content Placeholder 5" descr="Reina Lidgi 3.jpg"/>
          <p:cNvPicPr>
            <a:picLocks noGrp="1" noChangeAspect="1"/>
          </p:cNvPicPr>
          <p:nvPr>
            <p:ph idx="1"/>
          </p:nvPr>
        </p:nvPicPr>
        <p:blipFill>
          <a:blip r:embed="rId2"/>
          <a:srcRect/>
          <a:stretch>
            <a:fillRect/>
          </a:stretch>
        </p:blipFill>
        <p:spPr>
          <a:xfrm>
            <a:off x="5135270" y="1066800"/>
            <a:ext cx="4008730" cy="6013094"/>
          </a:xfrm>
        </p:spPr>
      </p:pic>
      <p:sp>
        <p:nvSpPr>
          <p:cNvPr id="28676" name="Slide Number Placeholder 3"/>
          <p:cNvSpPr>
            <a:spLocks noGrp="1"/>
          </p:cNvSpPr>
          <p:nvPr>
            <p:ph type="sldNum" sz="quarter" idx="12"/>
          </p:nvPr>
        </p:nvSpPr>
        <p:spPr bwMode="auto">
          <a:noFill/>
          <a:ln>
            <a:miter lim="800000"/>
            <a:headEnd/>
            <a:tailEnd/>
          </a:ln>
        </p:spPr>
        <p:txBody>
          <a:bodyPr/>
          <a:lstStyle/>
          <a:p>
            <a:fld id="{88240E1F-8053-DF47-A89C-6E8951FBCE39}" type="slidenum">
              <a:rPr lang="zh-TW" altLang="en-US">
                <a:latin typeface="Arial" pitchFamily="4" charset="0"/>
                <a:ea typeface="宋体" pitchFamily="4" charset="-122"/>
                <a:cs typeface="宋体" pitchFamily="4" charset="-122"/>
              </a:rPr>
              <a:pPr/>
              <a:t>18</a:t>
            </a:fld>
            <a:endParaRPr lang="zh-TW" altLang="en-US">
              <a:latin typeface="Arial" pitchFamily="4" charset="0"/>
              <a:ea typeface="宋体" pitchFamily="4" charset="-122"/>
              <a:cs typeface="宋体" pitchFamily="4" charset="-122"/>
            </a:endParaRPr>
          </a:p>
        </p:txBody>
      </p:sp>
      <p:pic>
        <p:nvPicPr>
          <p:cNvPr id="28677" name="Content Placeholder 4" descr="Reni Lidgi.jpg"/>
          <p:cNvPicPr>
            <a:picLocks noChangeAspect="1"/>
          </p:cNvPicPr>
          <p:nvPr/>
        </p:nvPicPr>
        <p:blipFill>
          <a:blip r:embed="rId3"/>
          <a:srcRect/>
          <a:stretch>
            <a:fillRect/>
          </a:stretch>
        </p:blipFill>
        <p:spPr bwMode="auto">
          <a:xfrm>
            <a:off x="755650" y="1916113"/>
            <a:ext cx="3586163" cy="4652962"/>
          </a:xfrm>
          <a:prstGeom prst="rect">
            <a:avLst/>
          </a:prstGeom>
          <a:noFill/>
          <a:ln w="9525">
            <a:noFill/>
            <a:miter lim="800000"/>
            <a:headEnd/>
            <a:tailEnd/>
          </a:ln>
        </p:spPr>
      </p:pic>
    </p:spTree>
    <p:extLst>
      <p:ext uri="{BB962C8B-B14F-4D97-AF65-F5344CB8AC3E}">
        <p14:creationId xmlns:p14="http://schemas.microsoft.com/office/powerpoint/2010/main" val="38587028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Insights</a:t>
            </a:r>
            <a:endParaRPr lang="en-US" sz="3600" b="1" dirty="0"/>
          </a:p>
        </p:txBody>
      </p:sp>
      <p:sp>
        <p:nvSpPr>
          <p:cNvPr id="3" name="Content Placeholder 2"/>
          <p:cNvSpPr>
            <a:spLocks noGrp="1"/>
          </p:cNvSpPr>
          <p:nvPr>
            <p:ph idx="1"/>
          </p:nvPr>
        </p:nvSpPr>
        <p:spPr/>
        <p:txBody>
          <a:bodyPr/>
          <a:lstStyle/>
          <a:p>
            <a:r>
              <a:rPr lang="en-US" dirty="0" smtClean="0">
                <a:latin typeface="Arial"/>
              </a:rPr>
              <a:t> the intra-, inter- and trans-cultural activities that the members of the </a:t>
            </a:r>
            <a:r>
              <a:rPr lang="en-US" dirty="0" err="1" smtClean="0">
                <a:latin typeface="Arial"/>
              </a:rPr>
              <a:t>diasporic</a:t>
            </a:r>
            <a:r>
              <a:rPr lang="en-US" dirty="0" smtClean="0">
                <a:latin typeface="Arial"/>
              </a:rPr>
              <a:t> Sephardic community in Bulgaria have engaged in and continue to engage in drawing upon their resources in Ladino </a:t>
            </a:r>
          </a:p>
          <a:p>
            <a:r>
              <a:rPr lang="en-US" dirty="0" smtClean="0">
                <a:latin typeface="Arial"/>
              </a:rPr>
              <a:t>interactions enabled by their multilingualism and especially their main language of cultural affiliation – Ladino </a:t>
            </a:r>
          </a:p>
          <a:p>
            <a:r>
              <a:rPr lang="en-US" dirty="0" smtClean="0">
                <a:latin typeface="Arial"/>
              </a:rPr>
              <a:t>interactions within and beyond their home society in Bulgaria and beyond</a:t>
            </a:r>
          </a:p>
          <a:p>
            <a:endParaRPr lang="en-US" dirty="0"/>
          </a:p>
        </p:txBody>
      </p:sp>
      <p:sp>
        <p:nvSpPr>
          <p:cNvPr id="4" name="Slide Number Placeholder 3"/>
          <p:cNvSpPr>
            <a:spLocks noGrp="1"/>
          </p:cNvSpPr>
          <p:nvPr>
            <p:ph type="sldNum" sz="quarter" idx="12"/>
          </p:nvPr>
        </p:nvSpPr>
        <p:spPr/>
        <p:txBody>
          <a:bodyPr/>
          <a:lstStyle/>
          <a:p>
            <a:pPr>
              <a:defRPr/>
            </a:pPr>
            <a:fld id="{B4A0C50F-F061-654D-BB40-F421B2916EB3}" type="slidenum">
              <a:rPr lang="zh-TW" altLang="en-US" smtClean="0"/>
              <a:pPr>
                <a:defRPr/>
              </a:pPr>
              <a:t>19</a:t>
            </a:fld>
            <a:endParaRPr lang="zh-TW" altLang="en-US"/>
          </a:p>
        </p:txBody>
      </p:sp>
    </p:spTree>
    <p:extLst>
      <p:ext uri="{BB962C8B-B14F-4D97-AF65-F5344CB8AC3E}">
        <p14:creationId xmlns:p14="http://schemas.microsoft.com/office/powerpoint/2010/main" val="407840013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Content Placeholder 1"/>
          <p:cNvSpPr>
            <a:spLocks noGrp="1"/>
          </p:cNvSpPr>
          <p:nvPr>
            <p:ph idx="1"/>
          </p:nvPr>
        </p:nvSpPr>
        <p:spPr>
          <a:xfrm>
            <a:off x="868362" y="2636912"/>
            <a:ext cx="7407275" cy="4032250"/>
          </a:xfrm>
        </p:spPr>
        <p:txBody>
          <a:bodyPr/>
          <a:lstStyle/>
          <a:p>
            <a:pPr marL="514350" indent="-514350" eaLnBrk="1" hangingPunct="1">
              <a:buFont typeface="+mj-lt"/>
              <a:buAutoNum type="arabicPeriod"/>
            </a:pPr>
            <a:r>
              <a:rPr lang="en-GB" altLang="zh-CN" sz="2800" dirty="0" smtClean="0">
                <a:ea typeface="宋体" charset="-122"/>
              </a:rPr>
              <a:t>Theoretical positioning (brief)</a:t>
            </a:r>
          </a:p>
          <a:p>
            <a:pPr marL="514350" indent="-514350" eaLnBrk="1" hangingPunct="1">
              <a:buFont typeface="+mj-lt"/>
              <a:buAutoNum type="arabicPeriod"/>
            </a:pPr>
            <a:r>
              <a:rPr lang="en-GB" altLang="zh-CN" sz="2800" dirty="0" smtClean="0">
                <a:ea typeface="宋体" charset="-122"/>
              </a:rPr>
              <a:t>Case Study 1 (from </a:t>
            </a:r>
            <a:r>
              <a:rPr lang="en-GB" altLang="zh-CN" sz="2800" dirty="0" err="1" smtClean="0">
                <a:ea typeface="宋体" charset="-122"/>
              </a:rPr>
              <a:t>Xiaowei</a:t>
            </a:r>
            <a:r>
              <a:rPr lang="en-GB" altLang="zh-CN" sz="2800" dirty="0" smtClean="0">
                <a:ea typeface="宋体" charset="-122"/>
              </a:rPr>
              <a:t>)</a:t>
            </a:r>
          </a:p>
          <a:p>
            <a:pPr marL="514350" indent="-514350" eaLnBrk="1" hangingPunct="1">
              <a:buFont typeface="+mj-lt"/>
              <a:buAutoNum type="arabicPeriod"/>
            </a:pPr>
            <a:r>
              <a:rPr lang="en-GB" altLang="zh-CN" sz="2800" dirty="0" smtClean="0">
                <a:ea typeface="宋体" charset="-122"/>
              </a:rPr>
              <a:t>Case Study 2 (from Richard)</a:t>
            </a:r>
          </a:p>
          <a:p>
            <a:pPr marL="514350" indent="-514350" eaLnBrk="1" hangingPunct="1">
              <a:buFont typeface="+mj-lt"/>
              <a:buAutoNum type="arabicPeriod"/>
            </a:pPr>
            <a:r>
              <a:rPr lang="en-GB" altLang="zh-CN" sz="2800" dirty="0" smtClean="0">
                <a:ea typeface="宋体" charset="-122"/>
              </a:rPr>
              <a:t>Joint Reflections (intercultural dialogue)</a:t>
            </a:r>
          </a:p>
        </p:txBody>
      </p:sp>
      <p:sp>
        <p:nvSpPr>
          <p:cNvPr id="16386" name="Title 2"/>
          <p:cNvSpPr>
            <a:spLocks noGrp="1"/>
          </p:cNvSpPr>
          <p:nvPr>
            <p:ph type="title"/>
          </p:nvPr>
        </p:nvSpPr>
        <p:spPr/>
        <p:txBody>
          <a:bodyPr/>
          <a:lstStyle/>
          <a:p>
            <a:pPr eaLnBrk="1" hangingPunct="1"/>
            <a:r>
              <a:rPr lang="en-GB" altLang="zh-CN" smtClean="0">
                <a:ea typeface="宋体" charset="-122"/>
              </a:rPr>
              <a:t>Outline of the presentation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68313" y="765175"/>
            <a:ext cx="8218487" cy="1439863"/>
          </a:xfrm>
        </p:spPr>
        <p:txBody>
          <a:bodyPr/>
          <a:lstStyle/>
          <a:p>
            <a:r>
              <a:rPr lang="en-GB" sz="3200" b="1" dirty="0"/>
              <a:t>Main research outcome:</a:t>
            </a:r>
            <a:r>
              <a:rPr lang="en-GB" sz="3200" b="1" dirty="0" smtClean="0"/>
              <a:t> </a:t>
            </a:r>
            <a:br>
              <a:rPr lang="en-GB" sz="3200" b="1" dirty="0" smtClean="0"/>
            </a:br>
            <a:r>
              <a:rPr lang="en-US" sz="3200" b="1" dirty="0" smtClean="0"/>
              <a:t>five</a:t>
            </a:r>
            <a:r>
              <a:rPr lang="en-GB" sz="3200" b="1" dirty="0" smtClean="0"/>
              <a:t> </a:t>
            </a:r>
            <a:r>
              <a:rPr lang="en-GB" sz="3200" b="1" dirty="0"/>
              <a:t>zones of </a:t>
            </a:r>
            <a:r>
              <a:rPr lang="en-GB" sz="3200" b="1" dirty="0" err="1"/>
              <a:t>interculturality</a:t>
            </a:r>
            <a:endParaRPr lang="en-GB" sz="3200" b="1" dirty="0"/>
          </a:p>
        </p:txBody>
      </p:sp>
      <p:sp>
        <p:nvSpPr>
          <p:cNvPr id="34819" name="Content Placeholder 2"/>
          <p:cNvSpPr>
            <a:spLocks noGrp="1"/>
          </p:cNvSpPr>
          <p:nvPr>
            <p:ph idx="1"/>
          </p:nvPr>
        </p:nvSpPr>
        <p:spPr>
          <a:xfrm>
            <a:off x="304800" y="2349500"/>
            <a:ext cx="9091613" cy="4248150"/>
          </a:xfrm>
        </p:spPr>
        <p:txBody>
          <a:bodyPr/>
          <a:lstStyle/>
          <a:p>
            <a:r>
              <a:rPr lang="en-US" sz="2400" b="1" i="1" dirty="0">
                <a:latin typeface="Arial" pitchFamily="4" charset="0"/>
                <a:cs typeface="PMingLiU" pitchFamily="18" charset="-120"/>
              </a:rPr>
              <a:t>the (intra-)personal</a:t>
            </a:r>
            <a:r>
              <a:rPr lang="en-US" sz="2400" dirty="0">
                <a:latin typeface="Arial" pitchFamily="4" charset="0"/>
                <a:cs typeface="PMingLiU" pitchFamily="18" charset="-120"/>
              </a:rPr>
              <a:t> --- a zone of internal dialogue;</a:t>
            </a:r>
            <a:endParaRPr lang="en-GB" sz="2400" dirty="0">
              <a:latin typeface="Arial" pitchFamily="4" charset="0"/>
              <a:cs typeface="PMingLiU" pitchFamily="18" charset="-120"/>
            </a:endParaRPr>
          </a:p>
          <a:p>
            <a:r>
              <a:rPr lang="en-US" sz="2400" b="1" i="1" dirty="0">
                <a:latin typeface="Arial" pitchFamily="4" charset="0"/>
                <a:cs typeface="PMingLiU" pitchFamily="18" charset="-120"/>
              </a:rPr>
              <a:t>the domestic</a:t>
            </a:r>
            <a:r>
              <a:rPr lang="en-US" sz="2400" dirty="0">
                <a:latin typeface="Arial" pitchFamily="4" charset="0"/>
                <a:cs typeface="PMingLiU" pitchFamily="18" charset="-120"/>
              </a:rPr>
              <a:t> --- a zone for the family</a:t>
            </a:r>
            <a:endParaRPr lang="en-GB" sz="2400" dirty="0">
              <a:latin typeface="Arial" pitchFamily="4" charset="0"/>
              <a:cs typeface="PMingLiU" pitchFamily="18" charset="-120"/>
            </a:endParaRPr>
          </a:p>
          <a:p>
            <a:r>
              <a:rPr lang="en-US" sz="2400" b="1" i="1" dirty="0">
                <a:latin typeface="Arial" pitchFamily="4" charset="0"/>
                <a:cs typeface="PMingLiU" pitchFamily="18" charset="-120"/>
              </a:rPr>
              <a:t>the local</a:t>
            </a:r>
            <a:r>
              <a:rPr lang="en-US" sz="2400" dirty="0">
                <a:latin typeface="Arial" pitchFamily="4" charset="0"/>
                <a:cs typeface="PMingLiU" pitchFamily="18" charset="-120"/>
              </a:rPr>
              <a:t> --- a zone for the Sephardic community in Bulgaria;</a:t>
            </a:r>
            <a:endParaRPr lang="en-GB" sz="2400" dirty="0">
              <a:latin typeface="Arial" pitchFamily="4" charset="0"/>
              <a:cs typeface="PMingLiU" pitchFamily="18" charset="-120"/>
            </a:endParaRPr>
          </a:p>
          <a:p>
            <a:r>
              <a:rPr lang="en-US" sz="2400" b="1" i="1" dirty="0">
                <a:latin typeface="Arial" pitchFamily="4" charset="0"/>
                <a:cs typeface="PMingLiU" pitchFamily="18" charset="-120"/>
              </a:rPr>
              <a:t>the </a:t>
            </a:r>
            <a:r>
              <a:rPr lang="en-US" sz="2400" b="1" i="1" dirty="0" err="1">
                <a:latin typeface="Arial" pitchFamily="4" charset="0"/>
                <a:cs typeface="PMingLiU" pitchFamily="18" charset="-120"/>
              </a:rPr>
              <a:t>diasporic</a:t>
            </a:r>
            <a:r>
              <a:rPr lang="en-US" sz="2400" dirty="0">
                <a:latin typeface="Arial" pitchFamily="4" charset="0"/>
                <a:cs typeface="PMingLiU" pitchFamily="18" charset="-120"/>
              </a:rPr>
              <a:t> --- a zone for the wider Sephardic  community; &amp;</a:t>
            </a:r>
            <a:endParaRPr lang="en-GB" sz="2400" dirty="0">
              <a:latin typeface="Arial" pitchFamily="4" charset="0"/>
              <a:cs typeface="PMingLiU" pitchFamily="18" charset="-120"/>
            </a:endParaRPr>
          </a:p>
          <a:p>
            <a:r>
              <a:rPr lang="en-US" sz="2400" b="1" i="1" dirty="0">
                <a:latin typeface="Arial" pitchFamily="4" charset="0"/>
                <a:cs typeface="PMingLiU" pitchFamily="18" charset="-120"/>
              </a:rPr>
              <a:t>the international</a:t>
            </a:r>
            <a:r>
              <a:rPr lang="en-US" sz="2400" dirty="0">
                <a:latin typeface="Arial" pitchFamily="4" charset="0"/>
                <a:cs typeface="PMingLiU" pitchFamily="18" charset="-120"/>
              </a:rPr>
              <a:t> --- the international community of Spanish-users.</a:t>
            </a:r>
            <a:endParaRPr lang="en-US" sz="2400" dirty="0" smtClean="0">
              <a:latin typeface="Arial" pitchFamily="4" charset="0"/>
              <a:cs typeface="PMingLiU" pitchFamily="18" charset="-120"/>
            </a:endParaRPr>
          </a:p>
          <a:p>
            <a:pPr>
              <a:buFont typeface="Wingdings 2" pitchFamily="4" charset="2"/>
              <a:buNone/>
            </a:pPr>
            <a:r>
              <a:rPr lang="en-US" sz="2400" dirty="0" smtClean="0">
                <a:latin typeface="Arial" pitchFamily="4" charset="0"/>
                <a:cs typeface="PMingLiU" pitchFamily="18" charset="-120"/>
              </a:rPr>
              <a:t>	As </a:t>
            </a:r>
            <a:r>
              <a:rPr lang="en-US" sz="2400" dirty="0">
                <a:latin typeface="Arial" pitchFamily="4" charset="0"/>
                <a:cs typeface="PMingLiU" pitchFamily="18" charset="-120"/>
              </a:rPr>
              <a:t>set against the historically-, politically-, culturally-, and </a:t>
            </a:r>
            <a:r>
              <a:rPr lang="en-US" sz="2400" dirty="0" err="1">
                <a:latin typeface="Arial" pitchFamily="4" charset="0"/>
                <a:cs typeface="PMingLiU" pitchFamily="18" charset="-120"/>
              </a:rPr>
              <a:t>societally</a:t>
            </a:r>
            <a:r>
              <a:rPr lang="en-US" sz="2400" dirty="0">
                <a:latin typeface="Arial" pitchFamily="4" charset="0"/>
                <a:cs typeface="PMingLiU" pitchFamily="18" charset="-120"/>
              </a:rPr>
              <a:t>- changing Bulgarian Sephardic Jewish Ladino-oriented </a:t>
            </a:r>
            <a:r>
              <a:rPr lang="en-US" sz="2400" dirty="0" err="1">
                <a:latin typeface="Arial" pitchFamily="4" charset="0"/>
                <a:cs typeface="PMingLiU" pitchFamily="18" charset="-120"/>
              </a:rPr>
              <a:t>context(s</a:t>
            </a:r>
            <a:r>
              <a:rPr lang="en-US" sz="2400" dirty="0">
                <a:latin typeface="Arial" pitchFamily="4" charset="0"/>
                <a:cs typeface="PMingLiU" pitchFamily="18" charset="-120"/>
              </a:rPr>
              <a:t>)</a:t>
            </a:r>
            <a:endParaRPr lang="en-GB" sz="2400" dirty="0">
              <a:latin typeface="Arial" pitchFamily="4" charset="0"/>
              <a:cs typeface="PMingLiU" pitchFamily="18" charset="-120"/>
            </a:endParaRPr>
          </a:p>
        </p:txBody>
      </p:sp>
      <p:sp>
        <p:nvSpPr>
          <p:cNvPr id="34820" name="Slide Number Placeholder 3"/>
          <p:cNvSpPr>
            <a:spLocks noGrp="1"/>
          </p:cNvSpPr>
          <p:nvPr>
            <p:ph type="sldNum" sz="quarter" idx="12"/>
          </p:nvPr>
        </p:nvSpPr>
        <p:spPr bwMode="auto">
          <a:noFill/>
          <a:ln>
            <a:miter lim="800000"/>
            <a:headEnd/>
            <a:tailEnd/>
          </a:ln>
        </p:spPr>
        <p:txBody>
          <a:bodyPr/>
          <a:lstStyle/>
          <a:p>
            <a:fld id="{C2FAF03C-39FF-B64D-8A21-B614A8EEEA97}" type="slidenum">
              <a:rPr lang="zh-TW" altLang="en-US">
                <a:latin typeface="Arial" pitchFamily="4" charset="0"/>
                <a:ea typeface="宋体" pitchFamily="4" charset="-122"/>
                <a:cs typeface="宋体" pitchFamily="4" charset="-122"/>
              </a:rPr>
              <a:pPr/>
              <a:t>20</a:t>
            </a:fld>
            <a:endParaRPr lang="zh-TW" altLang="en-US">
              <a:latin typeface="Arial" pitchFamily="4" charset="0"/>
              <a:ea typeface="宋体" pitchFamily="4" charset="-122"/>
              <a:cs typeface="宋体" pitchFamily="4" charset="-122"/>
            </a:endParaRPr>
          </a:p>
        </p:txBody>
      </p:sp>
    </p:spTree>
    <p:extLst>
      <p:ext uri="{BB962C8B-B14F-4D97-AF65-F5344CB8AC3E}">
        <p14:creationId xmlns:p14="http://schemas.microsoft.com/office/powerpoint/2010/main" val="1413254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755576" y="1412776"/>
            <a:ext cx="7408862" cy="3451225"/>
          </a:xfrm>
        </p:spPr>
        <p:txBody>
          <a:bodyPr/>
          <a:lstStyle/>
          <a:p>
            <a:pPr marL="457200" indent="-457200">
              <a:buAutoNum type="arabicPeriod"/>
            </a:pPr>
            <a:r>
              <a:rPr lang="en-US" dirty="0" smtClean="0">
                <a:latin typeface="Arial" pitchFamily="4" charset="0"/>
                <a:cs typeface="PMingLiU" pitchFamily="18" charset="-120"/>
              </a:rPr>
              <a:t>My </a:t>
            </a:r>
            <a:r>
              <a:rPr lang="en-US" dirty="0">
                <a:latin typeface="Arial" pitchFamily="4" charset="0"/>
                <a:cs typeface="PMingLiU" pitchFamily="18" charset="-120"/>
              </a:rPr>
              <a:t>sense of being an heir to this language is special. It enthuses and empowers me with a kind of primary and fundamental force … We seek our sense of uniqueness and find it in this language. It is a symbol, a token of our otherness. [</a:t>
            </a:r>
            <a:r>
              <a:rPr lang="en-US" dirty="0" err="1">
                <a:latin typeface="Arial" pitchFamily="4" charset="0"/>
                <a:cs typeface="PMingLiU" pitchFamily="18" charset="-120"/>
              </a:rPr>
              <a:t>Andrey</a:t>
            </a:r>
            <a:r>
              <a:rPr lang="en-US" dirty="0" smtClean="0">
                <a:latin typeface="Arial" pitchFamily="4" charset="0"/>
                <a:cs typeface="PMingLiU" pitchFamily="18" charset="-120"/>
              </a:rPr>
              <a:t>]</a:t>
            </a:r>
          </a:p>
          <a:p>
            <a:pPr marL="457200" indent="-457200">
              <a:buFont typeface="Symbol" pitchFamily="18" charset="2"/>
              <a:buAutoNum type="arabicPeriod"/>
            </a:pPr>
            <a:r>
              <a:rPr lang="en-US" dirty="0">
                <a:latin typeface="Arial" pitchFamily="4" charset="0"/>
                <a:cs typeface="PMingLiU" pitchFamily="18" charset="-120"/>
              </a:rPr>
              <a:t>… my Grandma moved in with us. […] She could not speak Bulgarian and she took it upon herself to teach me Ladino. She must have been a good ‘teacher’ … in less than three months, I was able to communicate with her in Ladino. I don’t think I could fully understand everything but we somehow managed to talk with each other. </a:t>
            </a:r>
            <a:r>
              <a:rPr lang="en-US" sz="2000" dirty="0">
                <a:latin typeface="Arial" pitchFamily="4" charset="0"/>
                <a:cs typeface="PMingLiU" pitchFamily="18" charset="-120"/>
              </a:rPr>
              <a:t>[Reina] </a:t>
            </a:r>
          </a:p>
          <a:p>
            <a:pPr marL="457200" indent="-457200">
              <a:buAutoNum type="arabicPeriod"/>
            </a:pPr>
            <a:endParaRPr lang="en-US" dirty="0">
              <a:latin typeface="Arial" pitchFamily="4" charset="0"/>
              <a:cs typeface="PMingLiU" pitchFamily="18" charset="-120"/>
            </a:endParaRPr>
          </a:p>
          <a:p>
            <a:endParaRPr lang="en-GB" dirty="0"/>
          </a:p>
        </p:txBody>
      </p:sp>
      <p:sp>
        <p:nvSpPr>
          <p:cNvPr id="3" name="标题 2"/>
          <p:cNvSpPr>
            <a:spLocks noGrp="1"/>
          </p:cNvSpPr>
          <p:nvPr>
            <p:ph type="title"/>
          </p:nvPr>
        </p:nvSpPr>
        <p:spPr/>
        <p:txBody>
          <a:bodyPr/>
          <a:lstStyle/>
          <a:p>
            <a:endParaRPr lang="en-GB"/>
          </a:p>
        </p:txBody>
      </p:sp>
    </p:spTree>
    <p:extLst>
      <p:ext uri="{BB962C8B-B14F-4D97-AF65-F5344CB8AC3E}">
        <p14:creationId xmlns:p14="http://schemas.microsoft.com/office/powerpoint/2010/main" val="26619833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971600" y="1700808"/>
            <a:ext cx="7408862" cy="3451225"/>
          </a:xfrm>
        </p:spPr>
        <p:txBody>
          <a:bodyPr/>
          <a:lstStyle/>
          <a:p>
            <a:pPr marL="0" indent="0">
              <a:buNone/>
            </a:pPr>
            <a:r>
              <a:rPr lang="en-GB" dirty="0" smtClean="0"/>
              <a:t>3a. </a:t>
            </a:r>
            <a:r>
              <a:rPr lang="en-US" dirty="0">
                <a:latin typeface="Arial" pitchFamily="4" charset="0"/>
                <a:cs typeface="PMingLiU" pitchFamily="18" charset="-120"/>
              </a:rPr>
              <a:t>In Plovdiv, my father used to go to the Jewish club every day. He played cards with his friends. All their jokes, curses and playful bantering were done in </a:t>
            </a:r>
            <a:r>
              <a:rPr lang="en-US" dirty="0" err="1">
                <a:latin typeface="Arial" pitchFamily="4" charset="0"/>
                <a:cs typeface="PMingLiU" pitchFamily="18" charset="-120"/>
              </a:rPr>
              <a:t>Judesmo</a:t>
            </a:r>
            <a:r>
              <a:rPr lang="en-US" dirty="0">
                <a:latin typeface="Arial" pitchFamily="4" charset="0"/>
                <a:cs typeface="PMingLiU" pitchFamily="18" charset="-120"/>
              </a:rPr>
              <a:t>. </a:t>
            </a:r>
            <a:r>
              <a:rPr lang="en-US" sz="2000" dirty="0">
                <a:latin typeface="Arial" pitchFamily="4" charset="0"/>
                <a:cs typeface="PMingLiU" pitchFamily="18" charset="-120"/>
              </a:rPr>
              <a:t>[Eli] </a:t>
            </a:r>
            <a:endParaRPr lang="en-US" sz="2000" dirty="0" smtClean="0">
              <a:latin typeface="Arial" pitchFamily="4" charset="0"/>
              <a:cs typeface="PMingLiU" pitchFamily="18" charset="-120"/>
            </a:endParaRPr>
          </a:p>
          <a:p>
            <a:pPr marL="0" indent="0">
              <a:buNone/>
            </a:pPr>
            <a:endParaRPr lang="en-US" sz="2000" dirty="0">
              <a:latin typeface="Arial" pitchFamily="4" charset="0"/>
              <a:cs typeface="PMingLiU" pitchFamily="18" charset="-120"/>
            </a:endParaRPr>
          </a:p>
          <a:p>
            <a:pPr marL="0" indent="0">
              <a:buNone/>
            </a:pPr>
            <a:r>
              <a:rPr lang="en-US" dirty="0">
                <a:latin typeface="Arial" pitchFamily="4" charset="0"/>
                <a:cs typeface="PMingLiU" pitchFamily="18" charset="-120"/>
              </a:rPr>
              <a:t>3b. A terrible pressure for integration was exerted, both from the inside and from the outside. I grew up in the Jewish </a:t>
            </a:r>
            <a:r>
              <a:rPr lang="en-US" dirty="0" err="1">
                <a:latin typeface="Arial" pitchFamily="4" charset="0"/>
                <a:cs typeface="PMingLiU" pitchFamily="18" charset="-120"/>
              </a:rPr>
              <a:t>neighbourhood</a:t>
            </a:r>
            <a:r>
              <a:rPr lang="en-US" dirty="0">
                <a:latin typeface="Arial" pitchFamily="4" charset="0"/>
                <a:cs typeface="PMingLiU" pitchFamily="18" charset="-120"/>
              </a:rPr>
              <a:t> where we spoke Bulgarian with a distinctive accent. [….] We did not like sticking out like this and did our best to get rid of the accent - so that nobody could tell. [Aron]</a:t>
            </a:r>
          </a:p>
          <a:p>
            <a:pPr marL="0" indent="0">
              <a:buNone/>
            </a:pPr>
            <a:endParaRPr lang="en-US" sz="2000" dirty="0">
              <a:latin typeface="Arial" pitchFamily="4" charset="0"/>
              <a:cs typeface="PMingLiU" pitchFamily="18" charset="-120"/>
            </a:endParaRPr>
          </a:p>
          <a:p>
            <a:pPr marL="0" indent="0">
              <a:buNone/>
            </a:pPr>
            <a:endParaRPr lang="en-US" dirty="0">
              <a:latin typeface="Arial" pitchFamily="4" charset="0"/>
              <a:cs typeface="PMingLiU" pitchFamily="18" charset="-120"/>
            </a:endParaRPr>
          </a:p>
          <a:p>
            <a:pPr marL="0" indent="0">
              <a:buNone/>
            </a:pPr>
            <a:endParaRPr lang="en-GB" dirty="0"/>
          </a:p>
        </p:txBody>
      </p:sp>
      <p:sp>
        <p:nvSpPr>
          <p:cNvPr id="3" name="标题 2"/>
          <p:cNvSpPr>
            <a:spLocks noGrp="1"/>
          </p:cNvSpPr>
          <p:nvPr>
            <p:ph type="title"/>
          </p:nvPr>
        </p:nvSpPr>
        <p:spPr/>
        <p:txBody>
          <a:bodyPr/>
          <a:lstStyle/>
          <a:p>
            <a:endParaRPr lang="en-GB"/>
          </a:p>
        </p:txBody>
      </p:sp>
    </p:spTree>
    <p:extLst>
      <p:ext uri="{BB962C8B-B14F-4D97-AF65-F5344CB8AC3E}">
        <p14:creationId xmlns:p14="http://schemas.microsoft.com/office/powerpoint/2010/main" val="3832672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67569" y="1916832"/>
            <a:ext cx="7408862" cy="3451225"/>
          </a:xfrm>
        </p:spPr>
        <p:txBody>
          <a:bodyPr/>
          <a:lstStyle/>
          <a:p>
            <a:pPr marL="0" indent="0">
              <a:buNone/>
            </a:pPr>
            <a:r>
              <a:rPr lang="en-GB" dirty="0"/>
              <a:t>4a. </a:t>
            </a:r>
            <a:r>
              <a:rPr lang="en-US" dirty="0">
                <a:latin typeface="Arial" pitchFamily="4" charset="0"/>
                <a:cs typeface="PMingLiU" pitchFamily="18" charset="-120"/>
              </a:rPr>
              <a:t>In Jerusalem, I set out to see the Holocaust museum. As it was closed I wanted to find out about the working hours and came across a man from Egypt who spoke </a:t>
            </a:r>
            <a:r>
              <a:rPr lang="en-US" dirty="0" err="1">
                <a:latin typeface="Arial" pitchFamily="4" charset="0"/>
                <a:cs typeface="PMingLiU" pitchFamily="18" charset="-120"/>
              </a:rPr>
              <a:t>Spanyol</a:t>
            </a:r>
            <a:r>
              <a:rPr lang="en-US" dirty="0">
                <a:latin typeface="Arial" pitchFamily="4" charset="0"/>
                <a:cs typeface="PMingLiU" pitchFamily="18" charset="-120"/>
              </a:rPr>
              <a:t>. When we finished talking he said to me, “If you walk a bit further, you’ll find another guy who can also speak </a:t>
            </a:r>
            <a:r>
              <a:rPr lang="en-US" dirty="0" err="1">
                <a:latin typeface="Arial" pitchFamily="4" charset="0"/>
                <a:cs typeface="PMingLiU" pitchFamily="18" charset="-120"/>
              </a:rPr>
              <a:t>Spanyol</a:t>
            </a:r>
            <a:r>
              <a:rPr lang="en-US" dirty="0">
                <a:latin typeface="Arial" pitchFamily="4" charset="0"/>
                <a:cs typeface="PMingLiU" pitchFamily="18" charset="-120"/>
              </a:rPr>
              <a:t>.” [</a:t>
            </a:r>
            <a:r>
              <a:rPr lang="en-US" sz="2000" dirty="0">
                <a:latin typeface="Arial" pitchFamily="4" charset="0"/>
                <a:cs typeface="PMingLiU" pitchFamily="18" charset="-120"/>
              </a:rPr>
              <a:t>Sami</a:t>
            </a:r>
            <a:r>
              <a:rPr lang="en-US" dirty="0">
                <a:latin typeface="Arial" pitchFamily="4" charset="0"/>
                <a:cs typeface="PMingLiU" pitchFamily="18" charset="-120"/>
              </a:rPr>
              <a:t>]</a:t>
            </a:r>
          </a:p>
          <a:p>
            <a:pPr marL="0" indent="0">
              <a:buNone/>
            </a:pPr>
            <a:r>
              <a:rPr lang="en-US" dirty="0">
                <a:latin typeface="Arial" pitchFamily="4" charset="0"/>
                <a:cs typeface="PMingLiU" pitchFamily="18" charset="-120"/>
              </a:rPr>
              <a:t>4b. I’ve come across people from other Sephardic communities […] I met a Jewish guy from Cuba once. We spoke and our conversation resonated with something deep inside me and we both felt we belonged together. </a:t>
            </a:r>
            <a:r>
              <a:rPr lang="en-US" sz="2000" dirty="0">
                <a:latin typeface="Arial" pitchFamily="4" charset="0"/>
                <a:cs typeface="PMingLiU" pitchFamily="18" charset="-120"/>
              </a:rPr>
              <a:t>[Solomon]</a:t>
            </a:r>
          </a:p>
          <a:p>
            <a:endParaRPr lang="en-GB" dirty="0"/>
          </a:p>
        </p:txBody>
      </p:sp>
      <p:sp>
        <p:nvSpPr>
          <p:cNvPr id="3" name="标题 2"/>
          <p:cNvSpPr>
            <a:spLocks noGrp="1"/>
          </p:cNvSpPr>
          <p:nvPr>
            <p:ph type="title"/>
          </p:nvPr>
        </p:nvSpPr>
        <p:spPr/>
        <p:txBody>
          <a:bodyPr/>
          <a:lstStyle/>
          <a:p>
            <a:endParaRPr lang="en-GB"/>
          </a:p>
        </p:txBody>
      </p:sp>
    </p:spTree>
    <p:extLst>
      <p:ext uri="{BB962C8B-B14F-4D97-AF65-F5344CB8AC3E}">
        <p14:creationId xmlns:p14="http://schemas.microsoft.com/office/powerpoint/2010/main" val="21227154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971600" y="1590675"/>
            <a:ext cx="7408862" cy="3451225"/>
          </a:xfrm>
        </p:spPr>
        <p:txBody>
          <a:bodyPr/>
          <a:lstStyle/>
          <a:p>
            <a:pPr marL="0" indent="0">
              <a:spcAft>
                <a:spcPts val="600"/>
              </a:spcAft>
              <a:buNone/>
            </a:pPr>
            <a:r>
              <a:rPr lang="en-US" dirty="0" smtClean="0">
                <a:latin typeface="Arial" pitchFamily="4" charset="0"/>
                <a:cs typeface="PMingLiU" pitchFamily="18" charset="-120"/>
              </a:rPr>
              <a:t>5. Have </a:t>
            </a:r>
            <a:r>
              <a:rPr lang="en-US" dirty="0">
                <a:latin typeface="Arial" pitchFamily="4" charset="0"/>
                <a:cs typeface="PMingLiU" pitchFamily="18" charset="-120"/>
              </a:rPr>
              <a:t>you ever heard Cubans speak Spanish? They tend to swallow their consonants and it’s hard to understand them. For a whole week I kept my mouth shut and did not dare speak. By and by, I gathered courage and would put in a Ladino word here and a word there. […] </a:t>
            </a:r>
            <a:endParaRPr lang="en-US" dirty="0" smtClean="0">
              <a:latin typeface="Arial" pitchFamily="4" charset="0"/>
              <a:cs typeface="PMingLiU" pitchFamily="18" charset="-120"/>
            </a:endParaRPr>
          </a:p>
          <a:p>
            <a:pPr marL="0" indent="0">
              <a:spcAft>
                <a:spcPts val="600"/>
              </a:spcAft>
              <a:buNone/>
            </a:pPr>
            <a:r>
              <a:rPr lang="en-US" dirty="0" smtClean="0">
                <a:latin typeface="Arial" pitchFamily="4" charset="0"/>
                <a:cs typeface="PMingLiU" pitchFamily="18" charset="-120"/>
              </a:rPr>
              <a:t>The </a:t>
            </a:r>
            <a:r>
              <a:rPr lang="en-US" dirty="0">
                <a:latin typeface="Arial" pitchFamily="4" charset="0"/>
                <a:cs typeface="PMingLiU" pitchFamily="18" charset="-120"/>
              </a:rPr>
              <a:t>response of the Cubans was twofold. First, they thought they heard somebody who had risen from their grave. So obsolete was the language I produced. They were enormously delighted and would make me repeat what I said, time and time again. </a:t>
            </a:r>
            <a:r>
              <a:rPr lang="en-US" sz="2000" dirty="0">
                <a:latin typeface="Arial" pitchFamily="4" charset="0"/>
                <a:cs typeface="PMingLiU" pitchFamily="18" charset="-120"/>
              </a:rPr>
              <a:t>[Aron]</a:t>
            </a:r>
          </a:p>
          <a:p>
            <a:endParaRPr lang="en-GB" dirty="0"/>
          </a:p>
        </p:txBody>
      </p:sp>
      <p:sp>
        <p:nvSpPr>
          <p:cNvPr id="3" name="标题 2"/>
          <p:cNvSpPr>
            <a:spLocks noGrp="1"/>
          </p:cNvSpPr>
          <p:nvPr>
            <p:ph type="title"/>
          </p:nvPr>
        </p:nvSpPr>
        <p:spPr/>
        <p:txBody>
          <a:bodyPr/>
          <a:lstStyle/>
          <a:p>
            <a:endParaRPr lang="en-GB"/>
          </a:p>
        </p:txBody>
      </p:sp>
    </p:spTree>
    <p:extLst>
      <p:ext uri="{BB962C8B-B14F-4D97-AF65-F5344CB8AC3E}">
        <p14:creationId xmlns:p14="http://schemas.microsoft.com/office/powerpoint/2010/main" val="14911757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en-GB" dirty="0" smtClean="0"/>
              <a:t>Researcher dialogue</a:t>
            </a:r>
            <a:endParaRPr lang="en-GB" dirty="0"/>
          </a:p>
        </p:txBody>
      </p:sp>
      <p:graphicFrame>
        <p:nvGraphicFramePr>
          <p:cNvPr id="4" name="表格 3"/>
          <p:cNvGraphicFramePr>
            <a:graphicFrameLocks noGrp="1"/>
          </p:cNvGraphicFramePr>
          <p:nvPr>
            <p:extLst>
              <p:ext uri="{D42A27DB-BD31-4B8C-83A1-F6EECF244321}">
                <p14:modId xmlns:p14="http://schemas.microsoft.com/office/powerpoint/2010/main" val="3170069671"/>
              </p:ext>
            </p:extLst>
          </p:nvPr>
        </p:nvGraphicFramePr>
        <p:xfrm>
          <a:off x="1259632" y="2492896"/>
          <a:ext cx="7056784" cy="2967216"/>
        </p:xfrm>
        <a:graphic>
          <a:graphicData uri="http://schemas.openxmlformats.org/drawingml/2006/table">
            <a:tbl>
              <a:tblPr firstRow="1" bandRow="1">
                <a:tableStyleId>{5C22544A-7EE6-4342-B048-85BDC9FD1C3A}</a:tableStyleId>
              </a:tblPr>
              <a:tblGrid>
                <a:gridCol w="3528392"/>
                <a:gridCol w="3528392"/>
              </a:tblGrid>
              <a:tr h="864096">
                <a:tc>
                  <a:txBody>
                    <a:bodyPr/>
                    <a:lstStyle/>
                    <a:p>
                      <a:r>
                        <a:rPr lang="en-GB" dirty="0" smtClean="0"/>
                        <a:t>Viv</a:t>
                      </a:r>
                      <a:endParaRPr lang="en-GB" dirty="0"/>
                    </a:p>
                  </a:txBody>
                  <a:tcPr/>
                </a:tc>
                <a:tc>
                  <a:txBody>
                    <a:bodyPr/>
                    <a:lstStyle/>
                    <a:p>
                      <a:r>
                        <a:rPr lang="en-GB" dirty="0" smtClean="0"/>
                        <a:t>Richard</a:t>
                      </a:r>
                      <a:endParaRPr lang="en-GB" dirty="0"/>
                    </a:p>
                  </a:txBody>
                  <a:tcPr/>
                </a:tc>
              </a:tr>
              <a:tr h="864096">
                <a:tc>
                  <a:txBody>
                    <a:bodyPr/>
                    <a:lstStyle/>
                    <a:p>
                      <a:r>
                        <a:rPr lang="en-GB" dirty="0" smtClean="0"/>
                        <a:t>overseas</a:t>
                      </a:r>
                      <a:r>
                        <a:rPr lang="en-GB" baseline="0" dirty="0" smtClean="0"/>
                        <a:t> ‘home’ context</a:t>
                      </a:r>
                      <a:endParaRPr lang="en-GB" dirty="0"/>
                    </a:p>
                  </a:txBody>
                  <a:tcPr/>
                </a:tc>
                <a:tc>
                  <a:txBody>
                    <a:bodyPr/>
                    <a:lstStyle/>
                    <a:p>
                      <a:r>
                        <a:rPr lang="en-GB" dirty="0" smtClean="0"/>
                        <a:t>'home culturally complex context /</a:t>
                      </a:r>
                      <a:r>
                        <a:rPr lang="en-GB" baseline="0" dirty="0" smtClean="0"/>
                        <a:t> </a:t>
                      </a:r>
                      <a:r>
                        <a:rPr lang="en-GB" dirty="0" smtClean="0"/>
                        <a:t>'home' diverse context</a:t>
                      </a:r>
                    </a:p>
                    <a:p>
                      <a:endParaRPr lang="en-GB" dirty="0"/>
                    </a:p>
                  </a:txBody>
                  <a:tcPr/>
                </a:tc>
              </a:tr>
              <a:tr h="864096">
                <a:tc>
                  <a:txBody>
                    <a:bodyPr/>
                    <a:lstStyle/>
                    <a:p>
                      <a:r>
                        <a:rPr lang="en-GB" dirty="0" smtClean="0"/>
                        <a:t>intercultural learning</a:t>
                      </a:r>
                    </a:p>
                    <a:p>
                      <a:endParaRPr lang="en-GB" dirty="0" smtClean="0"/>
                    </a:p>
                    <a:p>
                      <a:r>
                        <a:rPr lang="en-GB" dirty="0" smtClean="0"/>
                        <a:t>reflections</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intercultural living</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narratives</a:t>
                      </a:r>
                    </a:p>
                    <a:p>
                      <a:endParaRPr lang="en-GB" dirty="0"/>
                    </a:p>
                  </a:txBody>
                  <a:tcPr/>
                </a:tc>
              </a:tr>
            </a:tbl>
          </a:graphicData>
        </a:graphic>
      </p:graphicFrame>
    </p:spTree>
    <p:extLst>
      <p:ext uri="{BB962C8B-B14F-4D97-AF65-F5344CB8AC3E}">
        <p14:creationId xmlns:p14="http://schemas.microsoft.com/office/powerpoint/2010/main" val="2301934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p:cNvSpPr>
          <p:nvPr>
            <p:ph type="title"/>
          </p:nvPr>
        </p:nvSpPr>
        <p:spPr>
          <a:xfrm>
            <a:off x="179512" y="188640"/>
            <a:ext cx="8229600" cy="1612577"/>
          </a:xfrm>
        </p:spPr>
        <p:txBody>
          <a:bodyPr/>
          <a:lstStyle/>
          <a:p>
            <a:r>
              <a:rPr lang="en-US" altLang="zh-CN" dirty="0" smtClean="0">
                <a:ea typeface="宋体" charset="-122"/>
              </a:rPr>
              <a:t>Researcher dialogue</a:t>
            </a:r>
            <a:endParaRPr lang="en-US" altLang="zh-CN" dirty="0" smtClean="0">
              <a:solidFill>
                <a:srgbClr val="FF0000"/>
              </a:solidFill>
              <a:ea typeface="宋体" charset="-122"/>
            </a:endParaRPr>
          </a:p>
        </p:txBody>
      </p:sp>
      <p:sp>
        <p:nvSpPr>
          <p:cNvPr id="60419" name="Rectangle 3"/>
          <p:cNvSpPr>
            <a:spLocks noGrp="1"/>
          </p:cNvSpPr>
          <p:nvPr>
            <p:ph type="body" idx="1"/>
          </p:nvPr>
        </p:nvSpPr>
        <p:spPr>
          <a:xfrm>
            <a:off x="867569" y="1700808"/>
            <a:ext cx="7408862" cy="3451225"/>
          </a:xfrm>
        </p:spPr>
        <p:txBody>
          <a:bodyPr/>
          <a:lstStyle/>
          <a:p>
            <a:pPr marL="0" indent="0">
              <a:buNone/>
            </a:pPr>
            <a:r>
              <a:rPr lang="en-GB" altLang="zh-CN" dirty="0" smtClean="0">
                <a:ea typeface="宋体" charset="-122"/>
              </a:rPr>
              <a:t>Dialoguing 1: Bearing </a:t>
            </a:r>
            <a:r>
              <a:rPr lang="en-GB" altLang="zh-CN" dirty="0">
                <a:ea typeface="宋体" charset="-122"/>
              </a:rPr>
              <a:t>in mind Richard's case study, might the sense of narratively performed intercultural identity be generative for Viv in terms of reflectively/reflexively performed intercultural learning?</a:t>
            </a:r>
          </a:p>
          <a:p>
            <a:endParaRPr lang="en-GB" altLang="zh-CN" dirty="0">
              <a:ea typeface="宋体" charset="-122"/>
            </a:endParaRPr>
          </a:p>
          <a:p>
            <a:pPr marL="0" indent="0">
              <a:buNone/>
            </a:pPr>
            <a:r>
              <a:rPr lang="en-GB" altLang="zh-CN" dirty="0" smtClean="0">
                <a:ea typeface="宋体" charset="-122"/>
              </a:rPr>
              <a:t>Dialoguing 2: Bearing </a:t>
            </a:r>
            <a:r>
              <a:rPr lang="en-GB" altLang="zh-CN" dirty="0">
                <a:ea typeface="宋体" charset="-122"/>
              </a:rPr>
              <a:t>in mind Viv's case study, might the sense of a home cultural context nested within a larger different cultural context  be generative for Richard in terms of a home cultural context (Sephardic) nested within a larger different cultural context (Bulgarian-Bulgarian)</a:t>
            </a:r>
          </a:p>
          <a:p>
            <a:endParaRPr lang="en-GB" altLang="zh-CN" dirty="0">
              <a:ea typeface="宋体" charset="-122"/>
            </a:endParaRPr>
          </a:p>
          <a:p>
            <a:r>
              <a:rPr lang="en-GB" altLang="zh-CN" dirty="0" smtClean="0">
                <a:ea typeface="宋体" charset="-122"/>
              </a:rPr>
              <a:t> </a:t>
            </a:r>
            <a:endParaRPr lang="en-US" altLang="zh-CN" sz="2800" dirty="0" smtClean="0">
              <a:ea typeface="宋体" charset="-122"/>
            </a:endParaRPr>
          </a:p>
        </p:txBody>
      </p:sp>
    </p:spTree>
    <p:extLst>
      <p:ext uri="{BB962C8B-B14F-4D97-AF65-F5344CB8AC3E}">
        <p14:creationId xmlns:p14="http://schemas.microsoft.com/office/powerpoint/2010/main" val="24675364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p:cNvSpPr>
          <p:nvPr>
            <p:ph type="title"/>
          </p:nvPr>
        </p:nvSpPr>
        <p:spPr>
          <a:xfrm>
            <a:off x="107504" y="476672"/>
            <a:ext cx="8229600" cy="1612577"/>
          </a:xfrm>
        </p:spPr>
        <p:txBody>
          <a:bodyPr/>
          <a:lstStyle/>
          <a:p>
            <a:r>
              <a:rPr lang="en-US" altLang="zh-CN" dirty="0" smtClean="0">
                <a:ea typeface="宋体" charset="-122"/>
              </a:rPr>
              <a:t>Researcher dialogue</a:t>
            </a:r>
            <a:endParaRPr lang="en-US" altLang="zh-CN" dirty="0" smtClean="0">
              <a:solidFill>
                <a:srgbClr val="FF0000"/>
              </a:solidFill>
              <a:ea typeface="宋体" charset="-122"/>
            </a:endParaRPr>
          </a:p>
        </p:txBody>
      </p:sp>
      <p:sp>
        <p:nvSpPr>
          <p:cNvPr id="60419" name="Rectangle 3"/>
          <p:cNvSpPr>
            <a:spLocks noGrp="1"/>
          </p:cNvSpPr>
          <p:nvPr>
            <p:ph type="body" idx="1"/>
          </p:nvPr>
        </p:nvSpPr>
        <p:spPr>
          <a:xfrm>
            <a:off x="755576" y="1916832"/>
            <a:ext cx="7408862" cy="3451225"/>
          </a:xfrm>
        </p:spPr>
        <p:txBody>
          <a:bodyPr/>
          <a:lstStyle/>
          <a:p>
            <a:pPr marL="0" indent="0">
              <a:buNone/>
            </a:pPr>
            <a:r>
              <a:rPr lang="en-GB" altLang="zh-CN" dirty="0">
                <a:ea typeface="宋体" charset="-122"/>
              </a:rPr>
              <a:t>Our intercultural dialogue </a:t>
            </a:r>
            <a:r>
              <a:rPr lang="en-GB" altLang="zh-CN" dirty="0" smtClean="0">
                <a:ea typeface="宋体" charset="-122"/>
              </a:rPr>
              <a:t>has </a:t>
            </a:r>
            <a:r>
              <a:rPr lang="en-GB" altLang="zh-CN" dirty="0">
                <a:ea typeface="宋体" charset="-122"/>
              </a:rPr>
              <a:t>a critical orientation (</a:t>
            </a:r>
            <a:r>
              <a:rPr lang="en-GB" altLang="zh-CN" dirty="0" err="1">
                <a:ea typeface="宋体" charset="-122"/>
              </a:rPr>
              <a:t>Pennycook</a:t>
            </a:r>
            <a:r>
              <a:rPr lang="en-GB" altLang="zh-CN" dirty="0">
                <a:ea typeface="宋体" charset="-122"/>
              </a:rPr>
              <a:t>, 2010): </a:t>
            </a:r>
            <a:endParaRPr lang="en-GB" altLang="zh-CN" dirty="0" smtClean="0">
              <a:ea typeface="宋体" charset="-122"/>
            </a:endParaRPr>
          </a:p>
          <a:p>
            <a:pPr marL="0" indent="0">
              <a:buNone/>
            </a:pPr>
            <a:endParaRPr lang="en-GB" altLang="zh-CN" dirty="0" smtClean="0">
              <a:ea typeface="宋体" charset="-122"/>
            </a:endParaRPr>
          </a:p>
          <a:p>
            <a:pPr marL="0" indent="0">
              <a:buNone/>
            </a:pPr>
            <a:r>
              <a:rPr lang="en-GB" altLang="zh-CN" dirty="0" smtClean="0">
                <a:ea typeface="宋体" charset="-122"/>
              </a:rPr>
              <a:t>By </a:t>
            </a:r>
            <a:r>
              <a:rPr lang="en-GB" altLang="zh-CN" dirty="0">
                <a:ea typeface="宋体" charset="-122"/>
              </a:rPr>
              <a:t>asking such questions, we are beginning to a) </a:t>
            </a:r>
            <a:r>
              <a:rPr lang="en-GB" altLang="zh-CN" dirty="0" err="1">
                <a:ea typeface="宋体" charset="-122"/>
              </a:rPr>
              <a:t>problematise</a:t>
            </a:r>
            <a:r>
              <a:rPr lang="en-GB" altLang="zh-CN" dirty="0">
                <a:ea typeface="宋体" charset="-122"/>
              </a:rPr>
              <a:t> some of the taken-for-granted methodological and conceptual aspects of our studies; and by doing so b) reflecting on the relationship between our researcher practice and theorising </a:t>
            </a:r>
            <a:endParaRPr lang="en-GB" altLang="zh-CN" dirty="0" smtClean="0">
              <a:ea typeface="宋体" charset="-122"/>
            </a:endParaRPr>
          </a:p>
          <a:p>
            <a:pPr marL="0" indent="0">
              <a:buNone/>
            </a:pPr>
            <a:endParaRPr lang="en-GB" altLang="zh-CN" dirty="0">
              <a:ea typeface="宋体" charset="-122"/>
            </a:endParaRPr>
          </a:p>
          <a:p>
            <a:pPr marL="0" indent="0">
              <a:buNone/>
            </a:pPr>
            <a:r>
              <a:rPr lang="en-GB" altLang="zh-CN" dirty="0">
                <a:ea typeface="宋体" charset="-122"/>
              </a:rPr>
              <a:t>T</a:t>
            </a:r>
            <a:r>
              <a:rPr lang="en-GB" altLang="zh-CN" dirty="0" smtClean="0">
                <a:ea typeface="宋体" charset="-122"/>
              </a:rPr>
              <a:t>herefore </a:t>
            </a:r>
            <a:r>
              <a:rPr lang="en-GB" altLang="zh-CN" dirty="0">
                <a:ea typeface="宋体" charset="-122"/>
              </a:rPr>
              <a:t>a critical perspective of viewing our dialogue on different aspects of our </a:t>
            </a:r>
            <a:r>
              <a:rPr lang="en-GB" altLang="zh-CN" dirty="0" smtClean="0">
                <a:ea typeface="宋体" charset="-122"/>
              </a:rPr>
              <a:t>work.</a:t>
            </a:r>
            <a:endParaRPr lang="en-GB" altLang="zh-CN" dirty="0">
              <a:ea typeface="宋体" charset="-122"/>
            </a:endParaRPr>
          </a:p>
          <a:p>
            <a:endParaRPr lang="en-GB" altLang="zh-CN" dirty="0">
              <a:ea typeface="宋体" charset="-122"/>
            </a:endParaRPr>
          </a:p>
          <a:p>
            <a:endParaRPr lang="en-GB" altLang="zh-CN" dirty="0">
              <a:ea typeface="宋体" charset="-122"/>
            </a:endParaRPr>
          </a:p>
          <a:p>
            <a:r>
              <a:rPr lang="en-GB" altLang="zh-CN" dirty="0" smtClean="0">
                <a:ea typeface="宋体" charset="-122"/>
              </a:rPr>
              <a:t> </a:t>
            </a:r>
            <a:endParaRPr lang="en-US" altLang="zh-CN" sz="2800" dirty="0" smtClean="0">
              <a:ea typeface="宋体" charset="-122"/>
            </a:endParaRPr>
          </a:p>
        </p:txBody>
      </p:sp>
    </p:spTree>
    <p:extLst>
      <p:ext uri="{BB962C8B-B14F-4D97-AF65-F5344CB8AC3E}">
        <p14:creationId xmlns:p14="http://schemas.microsoft.com/office/powerpoint/2010/main" val="4451923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Content Placeholder 1"/>
          <p:cNvSpPr>
            <a:spLocks noGrp="1"/>
          </p:cNvSpPr>
          <p:nvPr>
            <p:ph idx="1"/>
          </p:nvPr>
        </p:nvSpPr>
        <p:spPr>
          <a:xfrm>
            <a:off x="900113" y="2276475"/>
            <a:ext cx="7407275" cy="3451225"/>
          </a:xfrm>
        </p:spPr>
        <p:txBody>
          <a:bodyPr/>
          <a:lstStyle/>
          <a:p>
            <a:pPr marL="0" indent="0" algn="ctr" eaLnBrk="1" hangingPunct="1">
              <a:buFont typeface="Symbol" pitchFamily="18" charset="2"/>
              <a:buNone/>
            </a:pPr>
            <a:r>
              <a:rPr lang="en-GB" altLang="zh-CN" sz="4800" dirty="0" smtClean="0">
                <a:solidFill>
                  <a:schemeClr val="tx1"/>
                </a:solidFill>
                <a:ea typeface="宋体" charset="-122"/>
              </a:rPr>
              <a:t>Thank you!</a:t>
            </a:r>
            <a:endParaRPr lang="en-GB" altLang="zh-CN" sz="5400" dirty="0" smtClean="0">
              <a:solidFill>
                <a:schemeClr val="tx1"/>
              </a:solidFill>
              <a:ea typeface="宋体" charset="-122"/>
            </a:endParaRPr>
          </a:p>
          <a:p>
            <a:pPr marL="0" indent="0" algn="ctr" eaLnBrk="1" hangingPunct="1">
              <a:buFont typeface="Symbol" pitchFamily="18" charset="2"/>
              <a:buNone/>
            </a:pPr>
            <a:endParaRPr lang="en-GB" altLang="zh-CN" sz="3600" dirty="0" smtClean="0">
              <a:solidFill>
                <a:schemeClr val="tx1"/>
              </a:solidFill>
              <a:ea typeface="宋体" charset="-122"/>
            </a:endParaRPr>
          </a:p>
          <a:p>
            <a:pPr marL="0" indent="0" algn="ctr" eaLnBrk="1" hangingPunct="1">
              <a:buNone/>
            </a:pPr>
            <a:r>
              <a:rPr lang="en-GB" altLang="zh-CN" sz="3200" dirty="0" err="1" smtClean="0">
                <a:solidFill>
                  <a:schemeClr val="tx1"/>
                </a:solidFill>
                <a:ea typeface="宋体" charset="-122"/>
              </a:rPr>
              <a:t>Xiaowei</a:t>
            </a:r>
            <a:r>
              <a:rPr lang="en-GB" altLang="zh-CN" sz="3200" dirty="0" smtClean="0">
                <a:solidFill>
                  <a:schemeClr val="tx1"/>
                </a:solidFill>
                <a:ea typeface="宋体" charset="-122"/>
              </a:rPr>
              <a:t>: </a:t>
            </a:r>
            <a:r>
              <a:rPr lang="en-GB" altLang="zh-CN" sz="3200" u="sng" dirty="0" smtClean="0">
                <a:solidFill>
                  <a:schemeClr val="tx2">
                    <a:lumMod val="60000"/>
                    <a:lumOff val="40000"/>
                  </a:schemeClr>
                </a:solidFill>
                <a:ea typeface="宋体" charset="-122"/>
              </a:rPr>
              <a:t>v.zhou@napier.ac.uk</a:t>
            </a:r>
            <a:r>
              <a:rPr lang="en-GB" altLang="zh-CN" sz="3200" dirty="0" smtClean="0">
                <a:solidFill>
                  <a:schemeClr val="tx1"/>
                </a:solidFill>
                <a:ea typeface="宋体" charset="-122"/>
              </a:rPr>
              <a:t> </a:t>
            </a:r>
          </a:p>
          <a:p>
            <a:pPr marL="0" indent="0" algn="ctr" eaLnBrk="1" hangingPunct="1">
              <a:buNone/>
            </a:pPr>
            <a:r>
              <a:rPr lang="en-GB" altLang="zh-CN" sz="3200" dirty="0" smtClean="0">
                <a:solidFill>
                  <a:schemeClr val="tx1"/>
                </a:solidFill>
                <a:ea typeface="宋体" charset="-122"/>
              </a:rPr>
              <a:t>Richard: </a:t>
            </a:r>
            <a:r>
              <a:rPr lang="en-GB" altLang="zh-CN" sz="3200" dirty="0" smtClean="0">
                <a:solidFill>
                  <a:schemeClr val="tx1"/>
                </a:solidFill>
                <a:ea typeface="宋体" charset="-122"/>
                <a:hlinkClick r:id="rId2"/>
              </a:rPr>
              <a:t>richard.fay@manchester.ac.uk</a:t>
            </a:r>
            <a:r>
              <a:rPr lang="en-GB" altLang="zh-CN" sz="3600" dirty="0" smtClean="0">
                <a:solidFill>
                  <a:schemeClr val="tx1"/>
                </a:solidFill>
                <a:ea typeface="宋体" charset="-122"/>
              </a:rPr>
              <a:t>	</a:t>
            </a:r>
          </a:p>
          <a:p>
            <a:pPr marL="0" indent="0" algn="ctr" eaLnBrk="1" hangingPunct="1">
              <a:buFont typeface="Symbol" pitchFamily="18" charset="2"/>
              <a:buNone/>
            </a:pPr>
            <a:endParaRPr lang="en-GB" altLang="zh-CN" sz="4000" dirty="0" smtClean="0">
              <a:solidFill>
                <a:schemeClr val="tx1"/>
              </a:solidFill>
              <a:ea typeface="宋体" charset="-122"/>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437"/>
          </a:xfrm>
        </p:spPr>
        <p:txBody>
          <a:bodyPr/>
          <a:lstStyle/>
          <a:p>
            <a:pPr>
              <a:defRPr/>
            </a:pPr>
            <a:r>
              <a:rPr lang="en-GB" sz="2800" dirty="0" smtClean="0"/>
              <a:t>Critical Applied Linguistics</a:t>
            </a:r>
            <a:endParaRPr lang="en-GB" sz="2800" dirty="0"/>
          </a:p>
        </p:txBody>
      </p:sp>
      <p:sp>
        <p:nvSpPr>
          <p:cNvPr id="3" name="Content Placeholder 2"/>
          <p:cNvSpPr>
            <a:spLocks noGrp="1"/>
          </p:cNvSpPr>
          <p:nvPr>
            <p:ph idx="1"/>
          </p:nvPr>
        </p:nvSpPr>
        <p:spPr>
          <a:xfrm>
            <a:off x="457200" y="1196975"/>
            <a:ext cx="6778625" cy="4929188"/>
          </a:xfrm>
        </p:spPr>
        <p:txBody>
          <a:bodyPr/>
          <a:lstStyle/>
          <a:p>
            <a:r>
              <a:rPr lang="en-GB" sz="2800" dirty="0" err="1" smtClean="0"/>
              <a:t>Pennycook</a:t>
            </a:r>
            <a:r>
              <a:rPr lang="en-GB" sz="2800" dirty="0" smtClean="0"/>
              <a:t> (2010) …. </a:t>
            </a:r>
            <a:r>
              <a:rPr lang="en-US" sz="2800" dirty="0" smtClean="0">
                <a:effectLst/>
              </a:rPr>
              <a:t>CAL is </a:t>
            </a:r>
          </a:p>
          <a:p>
            <a:pPr>
              <a:buFont typeface="Wingdings" panose="05000000000000000000" pitchFamily="2" charset="2"/>
              <a:buNone/>
            </a:pPr>
            <a:r>
              <a:rPr lang="en-US" sz="2000" dirty="0" smtClean="0">
                <a:effectLst/>
              </a:rPr>
              <a:t>“</a:t>
            </a:r>
            <a:r>
              <a:rPr lang="en-US" sz="2000" i="1" dirty="0" smtClean="0">
                <a:effectLst/>
              </a:rPr>
              <a:t>more than just a critical dimension added on to applied linguistics; it involves a constant skepticism, a constant questioning of the normative assumptions of AL ….”</a:t>
            </a:r>
            <a:r>
              <a:rPr lang="en-US" sz="2000" dirty="0" smtClean="0">
                <a:effectLst/>
              </a:rPr>
              <a:t> </a:t>
            </a:r>
            <a:r>
              <a:rPr lang="en-US" sz="1800" dirty="0" smtClean="0">
                <a:effectLst/>
              </a:rPr>
              <a:t>(p.10)</a:t>
            </a:r>
          </a:p>
          <a:p>
            <a:endParaRPr lang="en-US" sz="2400" dirty="0" smtClean="0">
              <a:effectLst/>
            </a:endParaRPr>
          </a:p>
          <a:p>
            <a:r>
              <a:rPr lang="en-US" sz="2400" dirty="0" smtClean="0">
                <a:effectLst/>
              </a:rPr>
              <a:t>the constant </a:t>
            </a:r>
            <a:r>
              <a:rPr lang="en-US" sz="2400" i="1" dirty="0" smtClean="0">
                <a:effectLst/>
              </a:rPr>
              <a:t>“problematizing of givens</a:t>
            </a:r>
            <a:r>
              <a:rPr lang="en-US" sz="2400" dirty="0" smtClean="0">
                <a:effectLst/>
              </a:rPr>
              <a:t>” </a:t>
            </a:r>
            <a:r>
              <a:rPr lang="en-US" sz="1800" dirty="0" smtClean="0">
                <a:effectLst/>
              </a:rPr>
              <a:t>(p.7-8).</a:t>
            </a:r>
          </a:p>
          <a:p>
            <a:r>
              <a:rPr lang="en-US" sz="2400" dirty="0" smtClean="0">
                <a:effectLst/>
              </a:rPr>
              <a:t>the </a:t>
            </a:r>
            <a:r>
              <a:rPr lang="en-US" sz="2400" i="1" dirty="0" smtClean="0">
                <a:effectLst/>
              </a:rPr>
              <a:t>“constant reciprocal relation between theory and practice” </a:t>
            </a:r>
            <a:r>
              <a:rPr lang="en-US" sz="1800" dirty="0" smtClean="0">
                <a:effectLst/>
              </a:rPr>
              <a:t>(p.3).</a:t>
            </a:r>
            <a:endParaRPr lang="en-GB" sz="1800" dirty="0" smtClean="0">
              <a:effectLst/>
            </a:endParaRPr>
          </a:p>
          <a:p>
            <a:r>
              <a:rPr lang="en-US" sz="2400" dirty="0" smtClean="0">
                <a:effectLst/>
              </a:rPr>
              <a:t>the centrality of “</a:t>
            </a:r>
            <a:r>
              <a:rPr lang="en-US" sz="2400" i="1" dirty="0" smtClean="0">
                <a:effectLst/>
              </a:rPr>
              <a:t>social responsibility and social transformation</a:t>
            </a:r>
            <a:r>
              <a:rPr lang="en-US" sz="2400" dirty="0" smtClean="0">
                <a:effectLst/>
              </a:rPr>
              <a:t>” </a:t>
            </a:r>
            <a:r>
              <a:rPr lang="en-US" sz="1800" dirty="0" smtClean="0">
                <a:effectLst/>
              </a:rPr>
              <a:t>(p.6).</a:t>
            </a:r>
          </a:p>
          <a:p>
            <a:endParaRPr lang="en-US" sz="1800" dirty="0" smtClean="0">
              <a:effectLst/>
            </a:endParaRPr>
          </a:p>
          <a:p>
            <a:endParaRPr lang="en-GB" sz="1800" dirty="0" smtClean="0"/>
          </a:p>
        </p:txBody>
      </p:sp>
      <p:pic>
        <p:nvPicPr>
          <p:cNvPr id="1536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00900" y="1196975"/>
            <a:ext cx="1743075" cy="261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394775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p:cNvSpPr>
          <p:nvPr>
            <p:ph type="title"/>
          </p:nvPr>
        </p:nvSpPr>
        <p:spPr/>
        <p:txBody>
          <a:bodyPr/>
          <a:lstStyle/>
          <a:p>
            <a:r>
              <a:rPr lang="en-US" altLang="zh-CN" dirty="0" smtClean="0">
                <a:ea typeface="宋体" charset="-122"/>
              </a:rPr>
              <a:t>Theoretical Positioning</a:t>
            </a:r>
          </a:p>
        </p:txBody>
      </p:sp>
      <p:sp>
        <p:nvSpPr>
          <p:cNvPr id="60419" name="Rectangle 3"/>
          <p:cNvSpPr>
            <a:spLocks noGrp="1"/>
          </p:cNvSpPr>
          <p:nvPr>
            <p:ph type="body" idx="1"/>
          </p:nvPr>
        </p:nvSpPr>
        <p:spPr>
          <a:xfrm>
            <a:off x="611560" y="1484784"/>
            <a:ext cx="7408862" cy="3451225"/>
          </a:xfrm>
        </p:spPr>
        <p:txBody>
          <a:bodyPr/>
          <a:lstStyle/>
          <a:p>
            <a:r>
              <a:rPr lang="en-GB" altLang="zh-CN" dirty="0" smtClean="0">
                <a:ea typeface="宋体" charset="-122"/>
              </a:rPr>
              <a:t>Default assumption: intercultural learning takes place through overseas encounters with foreignness </a:t>
            </a:r>
          </a:p>
          <a:p>
            <a:pPr marL="0" indent="0">
              <a:buNone/>
            </a:pPr>
            <a:r>
              <a:rPr lang="en-GB" altLang="zh-CN" dirty="0">
                <a:ea typeface="宋体" charset="-122"/>
              </a:rPr>
              <a:t>	</a:t>
            </a:r>
            <a:r>
              <a:rPr lang="en-GB" altLang="zh-CN" dirty="0" smtClean="0">
                <a:ea typeface="宋体" charset="-122"/>
              </a:rPr>
              <a:t>e.g. Erasmus, school exchanges, study abroad 	programmes at university level, </a:t>
            </a:r>
          </a:p>
          <a:p>
            <a:pPr marL="0" indent="0">
              <a:buNone/>
            </a:pPr>
            <a:r>
              <a:rPr lang="en-GB" altLang="zh-CN" dirty="0" smtClean="0">
                <a:solidFill>
                  <a:srgbClr val="FF0000"/>
                </a:solidFill>
                <a:ea typeface="宋体" charset="-122"/>
              </a:rPr>
              <a:t>	</a:t>
            </a:r>
            <a:r>
              <a:rPr lang="en-GB" altLang="zh-CN" dirty="0">
                <a:ea typeface="宋体" charset="-122"/>
              </a:rPr>
              <a:t>e.g. “improve your language skills and cultural 	awareness”  Manchester study abroad </a:t>
            </a:r>
            <a:r>
              <a:rPr lang="en-GB" altLang="zh-CN" dirty="0" smtClean="0">
                <a:ea typeface="宋体" charset="-122"/>
              </a:rPr>
              <a:t>page </a:t>
            </a:r>
            <a:endParaRPr lang="en-GB" altLang="zh-CN" dirty="0">
              <a:ea typeface="宋体" charset="-122"/>
            </a:endParaRPr>
          </a:p>
          <a:p>
            <a:pPr marL="0" indent="0">
              <a:buNone/>
            </a:pPr>
            <a:r>
              <a:rPr lang="en-GB" altLang="zh-CN" dirty="0" smtClean="0">
                <a:ea typeface="宋体" charset="-122"/>
              </a:rPr>
              <a:t>	e.g. “</a:t>
            </a:r>
            <a:r>
              <a:rPr lang="en-GB" dirty="0" smtClean="0"/>
              <a:t>… </a:t>
            </a:r>
            <a:r>
              <a:rPr lang="en-GB" dirty="0"/>
              <a:t>they can go away to France, to Germany </a:t>
            </a:r>
            <a:r>
              <a:rPr lang="en-GB" dirty="0" smtClean="0"/>
              <a:t>	… </a:t>
            </a:r>
            <a:r>
              <a:rPr lang="en-GB" dirty="0"/>
              <a:t>or to the States, or to Canada, and be taught </a:t>
            </a:r>
            <a:r>
              <a:rPr lang="en-GB" dirty="0" smtClean="0"/>
              <a:t>	in </a:t>
            </a:r>
            <a:r>
              <a:rPr lang="en-GB" dirty="0"/>
              <a:t>English but their cultural dimension will be </a:t>
            </a:r>
            <a:r>
              <a:rPr lang="en-GB" dirty="0" smtClean="0"/>
              <a:t>	hugely </a:t>
            </a:r>
            <a:r>
              <a:rPr lang="en-GB" dirty="0"/>
              <a:t>expanded simply by being there and </a:t>
            </a:r>
            <a:r>
              <a:rPr lang="en-GB" dirty="0" smtClean="0"/>
              <a:t>	having </a:t>
            </a:r>
            <a:r>
              <a:rPr lang="en-GB" dirty="0"/>
              <a:t>to live there</a:t>
            </a:r>
            <a:r>
              <a:rPr lang="en-GB" dirty="0" smtClean="0"/>
              <a:t>.” </a:t>
            </a:r>
            <a:r>
              <a:rPr lang="en-GB" dirty="0" smtClean="0">
                <a:solidFill>
                  <a:schemeClr val="tx1"/>
                </a:solidFill>
              </a:rPr>
              <a:t>(Zhou, Penman and </a:t>
            </a:r>
            <a:r>
              <a:rPr lang="en-GB" dirty="0" err="1" smtClean="0">
                <a:solidFill>
                  <a:schemeClr val="tx1"/>
                </a:solidFill>
              </a:rPr>
              <a:t>Ratz</a:t>
            </a:r>
            <a:r>
              <a:rPr lang="en-GB" dirty="0" smtClean="0">
                <a:solidFill>
                  <a:schemeClr val="tx1"/>
                </a:solidFill>
              </a:rPr>
              <a:t>, 	2015)</a:t>
            </a:r>
            <a:endParaRPr lang="en-GB" dirty="0">
              <a:solidFill>
                <a:schemeClr val="tx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p:cNvSpPr>
          <p:nvPr>
            <p:ph type="title"/>
          </p:nvPr>
        </p:nvSpPr>
        <p:spPr/>
        <p:txBody>
          <a:bodyPr/>
          <a:lstStyle/>
          <a:p>
            <a:r>
              <a:rPr lang="en-GB" dirty="0">
                <a:solidFill>
                  <a:srgbClr val="FF0000"/>
                </a:solidFill>
              </a:rPr>
              <a:t>Researcher dialogue</a:t>
            </a:r>
            <a:endParaRPr lang="en-US" altLang="zh-CN" dirty="0" smtClean="0">
              <a:solidFill>
                <a:srgbClr val="FF0000"/>
              </a:solidFill>
              <a:ea typeface="宋体" charset="-122"/>
            </a:endParaRPr>
          </a:p>
        </p:txBody>
      </p:sp>
      <p:sp>
        <p:nvSpPr>
          <p:cNvPr id="60419" name="Rectangle 3"/>
          <p:cNvSpPr>
            <a:spLocks noGrp="1"/>
          </p:cNvSpPr>
          <p:nvPr>
            <p:ph type="body" idx="1"/>
          </p:nvPr>
        </p:nvSpPr>
        <p:spPr>
          <a:xfrm>
            <a:off x="867569" y="1700808"/>
            <a:ext cx="7408862" cy="3451225"/>
          </a:xfrm>
        </p:spPr>
        <p:txBody>
          <a:bodyPr/>
          <a:lstStyle/>
          <a:p>
            <a:pPr marL="0" indent="0">
              <a:buNone/>
            </a:pPr>
            <a:r>
              <a:rPr lang="en-GB" altLang="zh-CN" dirty="0" smtClean="0">
                <a:solidFill>
                  <a:srgbClr val="FF0000"/>
                </a:solidFill>
                <a:ea typeface="宋体" charset="-122"/>
              </a:rPr>
              <a:t>we </a:t>
            </a:r>
            <a:r>
              <a:rPr lang="en-GB" altLang="zh-CN" dirty="0" smtClean="0">
                <a:solidFill>
                  <a:srgbClr val="FF0000"/>
                </a:solidFill>
                <a:ea typeface="宋体" charset="-122"/>
              </a:rPr>
              <a:t>are both doing the following, and we do we get out it?</a:t>
            </a:r>
          </a:p>
          <a:p>
            <a:r>
              <a:rPr lang="en-GB" altLang="zh-CN" dirty="0" err="1" smtClean="0">
                <a:solidFill>
                  <a:srgbClr val="FF0000"/>
                </a:solidFill>
                <a:ea typeface="宋体" charset="-122"/>
              </a:rPr>
              <a:t>Problematising</a:t>
            </a:r>
            <a:r>
              <a:rPr lang="en-GB" altLang="zh-CN" dirty="0" smtClean="0">
                <a:solidFill>
                  <a:srgbClr val="FF0000"/>
                </a:solidFill>
                <a:ea typeface="宋体" charset="-122"/>
              </a:rPr>
              <a:t> the givens (cultural = national; home and foreign)</a:t>
            </a:r>
          </a:p>
          <a:p>
            <a:r>
              <a:rPr lang="en-GB" altLang="zh-CN" dirty="0" smtClean="0">
                <a:solidFill>
                  <a:srgbClr val="FF0000"/>
                </a:solidFill>
                <a:ea typeface="宋体" charset="-122"/>
              </a:rPr>
              <a:t>Reflecting on the practice of being intercultural (Viv: on the intercultural learning in a ‘bicultural’ classroom; Richard: on the intercultural living evident in the five zones of interculturality)</a:t>
            </a:r>
          </a:p>
          <a:p>
            <a:r>
              <a:rPr lang="en-GB" altLang="zh-CN" dirty="0" smtClean="0">
                <a:solidFill>
                  <a:srgbClr val="FF0000"/>
                </a:solidFill>
                <a:ea typeface="宋体" charset="-122"/>
              </a:rPr>
              <a:t>Social transformation (Viv: seeking to enhance students’ ICC – add …; Richard: learning from the storytellers about earlier eras of interculturality; problematizing national identity)</a:t>
            </a:r>
          </a:p>
          <a:p>
            <a:endParaRPr lang="en-US" altLang="zh-CN" sz="2800" dirty="0" smtClean="0">
              <a:ea typeface="宋体" charset="-122"/>
            </a:endParaRPr>
          </a:p>
        </p:txBody>
      </p:sp>
    </p:spTree>
    <p:extLst>
      <p:ext uri="{BB962C8B-B14F-4D97-AF65-F5344CB8AC3E}">
        <p14:creationId xmlns:p14="http://schemas.microsoft.com/office/powerpoint/2010/main" val="19452271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p:cNvSpPr>
          <p:nvPr>
            <p:ph type="title"/>
          </p:nvPr>
        </p:nvSpPr>
        <p:spPr/>
        <p:txBody>
          <a:bodyPr/>
          <a:lstStyle/>
          <a:p>
            <a:r>
              <a:rPr lang="en-US" altLang="zh-CN" dirty="0" smtClean="0">
                <a:ea typeface="宋体" charset="-122"/>
              </a:rPr>
              <a:t>Theoretical Positioning</a:t>
            </a:r>
          </a:p>
        </p:txBody>
      </p:sp>
      <p:sp>
        <p:nvSpPr>
          <p:cNvPr id="60419" name="Rectangle 3"/>
          <p:cNvSpPr>
            <a:spLocks noGrp="1"/>
          </p:cNvSpPr>
          <p:nvPr>
            <p:ph type="body" idx="1"/>
          </p:nvPr>
        </p:nvSpPr>
        <p:spPr>
          <a:xfrm>
            <a:off x="867569" y="2276872"/>
            <a:ext cx="7408862" cy="3451225"/>
          </a:xfrm>
        </p:spPr>
        <p:txBody>
          <a:bodyPr/>
          <a:lstStyle/>
          <a:p>
            <a:pPr marL="0" indent="0">
              <a:buNone/>
            </a:pPr>
            <a:r>
              <a:rPr lang="en-GB" altLang="zh-CN" dirty="0">
                <a:ea typeface="宋体" charset="-122"/>
              </a:rPr>
              <a:t>C</a:t>
            </a:r>
            <a:r>
              <a:rPr lang="en-GB" altLang="zh-CN" dirty="0" smtClean="0">
                <a:ea typeface="宋体" charset="-122"/>
              </a:rPr>
              <a:t>omplexities of study abroad:</a:t>
            </a:r>
          </a:p>
          <a:p>
            <a:pPr marL="0" indent="0">
              <a:buNone/>
            </a:pPr>
            <a:r>
              <a:rPr lang="en-GB" altLang="zh-CN" dirty="0">
                <a:ea typeface="宋体" charset="-122"/>
              </a:rPr>
              <a:t>	</a:t>
            </a:r>
            <a:r>
              <a:rPr lang="en-GB" altLang="zh-CN" dirty="0">
                <a:ea typeface="宋体" charset="-122"/>
              </a:rPr>
              <a:t>e.g. </a:t>
            </a:r>
            <a:r>
              <a:rPr lang="en-GB" altLang="zh-CN" dirty="0" err="1">
                <a:ea typeface="宋体" charset="-122"/>
              </a:rPr>
              <a:t>Byram</a:t>
            </a:r>
            <a:r>
              <a:rPr lang="en-GB" altLang="zh-CN" dirty="0">
                <a:ea typeface="宋体" charset="-122"/>
              </a:rPr>
              <a:t> and Feng ’s </a:t>
            </a:r>
            <a:r>
              <a:rPr lang="en-GB" altLang="zh-CN" dirty="0">
                <a:ea typeface="宋体" charset="-122"/>
              </a:rPr>
              <a:t>(2006) book </a:t>
            </a:r>
            <a:r>
              <a:rPr lang="en-GB" dirty="0">
                <a:ea typeface="宋体" charset="-122"/>
              </a:rPr>
              <a:t>Living and </a:t>
            </a:r>
            <a:r>
              <a:rPr lang="en-GB" dirty="0">
                <a:ea typeface="宋体" charset="-122"/>
              </a:rPr>
              <a:t>	studying </a:t>
            </a:r>
            <a:r>
              <a:rPr lang="en-GB" dirty="0">
                <a:ea typeface="宋体" charset="-122"/>
              </a:rPr>
              <a:t>abroad: Research and practice</a:t>
            </a:r>
            <a:r>
              <a:rPr lang="en-GB" altLang="zh-CN" dirty="0">
                <a:ea typeface="宋体" charset="-122"/>
              </a:rPr>
              <a:t>, </a:t>
            </a:r>
            <a:r>
              <a:rPr lang="en-GB" altLang="zh-CN" dirty="0">
                <a:ea typeface="宋体" charset="-122"/>
              </a:rPr>
              <a:t>PIRA </a:t>
            </a:r>
            <a:r>
              <a:rPr lang="en-GB" altLang="zh-CN" dirty="0">
                <a:ea typeface="宋体" charset="-122"/>
              </a:rPr>
              <a:t>	(</a:t>
            </a:r>
            <a:r>
              <a:rPr lang="en-GB" altLang="zh-CN" dirty="0">
                <a:ea typeface="宋体" charset="-122"/>
              </a:rPr>
              <a:t>Lancaster </a:t>
            </a:r>
            <a:r>
              <a:rPr lang="en-GB" altLang="zh-CN" dirty="0">
                <a:ea typeface="宋体" charset="-122"/>
              </a:rPr>
              <a:t>project</a:t>
            </a:r>
            <a:r>
              <a:rPr lang="en-GB" altLang="zh-CN" dirty="0">
                <a:ea typeface="宋体" charset="-122"/>
              </a:rPr>
              <a:t>) </a:t>
            </a:r>
          </a:p>
          <a:p>
            <a:pPr marL="0" indent="0">
              <a:buNone/>
            </a:pPr>
            <a:r>
              <a:rPr lang="en-GB" altLang="zh-CN" dirty="0" smtClean="0">
                <a:solidFill>
                  <a:srgbClr val="FF0000"/>
                </a:solidFill>
                <a:ea typeface="宋体" charset="-122"/>
              </a:rPr>
              <a:t>	</a:t>
            </a:r>
            <a:r>
              <a:rPr lang="en-GB" altLang="zh-CN" dirty="0">
                <a:ea typeface="宋体" charset="-122"/>
              </a:rPr>
              <a:t>e.g. Intercultural learning is not an automatic 	outcome of study </a:t>
            </a:r>
            <a:r>
              <a:rPr lang="en-GB" altLang="zh-CN" dirty="0">
                <a:ea typeface="宋体" charset="-122"/>
              </a:rPr>
              <a:t>abroad </a:t>
            </a:r>
            <a:r>
              <a:rPr lang="en-GB" altLang="zh-CN" dirty="0">
                <a:ea typeface="宋体" charset="-122"/>
              </a:rPr>
              <a:t>(Holmes, 2015)</a:t>
            </a:r>
          </a:p>
          <a:p>
            <a:pPr marL="0" indent="0">
              <a:buNone/>
            </a:pPr>
            <a:r>
              <a:rPr lang="en-GB" altLang="zh-CN" dirty="0">
                <a:ea typeface="宋体" charset="-122"/>
              </a:rPr>
              <a:t>	</a:t>
            </a:r>
            <a:r>
              <a:rPr lang="en-GB" altLang="zh-CN" dirty="0">
                <a:ea typeface="宋体" charset="-122"/>
              </a:rPr>
              <a:t>e.g. Study abroad can be counter-productive </a:t>
            </a:r>
            <a:r>
              <a:rPr lang="en-GB" altLang="zh-CN" dirty="0">
                <a:ea typeface="宋体" charset="-122"/>
              </a:rPr>
              <a:t>	(Coleman, 1996)</a:t>
            </a:r>
          </a:p>
          <a:p>
            <a:endParaRPr lang="en-US" altLang="zh-CN" dirty="0">
              <a:solidFill>
                <a:srgbClr val="FF0000"/>
              </a:solidFill>
              <a:ea typeface="宋体" charset="-122"/>
            </a:endParaRPr>
          </a:p>
        </p:txBody>
      </p:sp>
    </p:spTree>
    <p:extLst>
      <p:ext uri="{BB962C8B-B14F-4D97-AF65-F5344CB8AC3E}">
        <p14:creationId xmlns:p14="http://schemas.microsoft.com/office/powerpoint/2010/main" val="42049668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p:cNvSpPr>
          <p:nvPr>
            <p:ph type="title"/>
          </p:nvPr>
        </p:nvSpPr>
        <p:spPr/>
        <p:txBody>
          <a:bodyPr/>
          <a:lstStyle/>
          <a:p>
            <a:r>
              <a:rPr lang="en-US" altLang="zh-CN" dirty="0">
                <a:ea typeface="宋体" charset="-122"/>
              </a:rPr>
              <a:t>Theoretical Positioning</a:t>
            </a:r>
            <a:endParaRPr lang="en-US" altLang="zh-CN" dirty="0" smtClean="0">
              <a:ea typeface="宋体" charset="-122"/>
            </a:endParaRPr>
          </a:p>
        </p:txBody>
      </p:sp>
      <p:sp>
        <p:nvSpPr>
          <p:cNvPr id="60419" name="Rectangle 3"/>
          <p:cNvSpPr>
            <a:spLocks noGrp="1"/>
          </p:cNvSpPr>
          <p:nvPr>
            <p:ph type="body" idx="1"/>
          </p:nvPr>
        </p:nvSpPr>
        <p:spPr>
          <a:xfrm>
            <a:off x="867569" y="2348880"/>
            <a:ext cx="7408862" cy="3451225"/>
          </a:xfrm>
        </p:spPr>
        <p:txBody>
          <a:bodyPr/>
          <a:lstStyle/>
          <a:p>
            <a:pPr marL="0" indent="0">
              <a:buNone/>
            </a:pPr>
            <a:endParaRPr lang="en-GB" altLang="zh-CN" sz="2800" dirty="0" smtClean="0">
              <a:ea typeface="宋体" charset="-122"/>
            </a:endParaRPr>
          </a:p>
          <a:p>
            <a:pPr marL="0" indent="0">
              <a:buNone/>
            </a:pPr>
            <a:r>
              <a:rPr lang="en-GB" altLang="zh-CN" sz="2800" dirty="0" smtClean="0">
                <a:ea typeface="宋体" charset="-122"/>
              </a:rPr>
              <a:t>Additional possibility: </a:t>
            </a:r>
            <a:r>
              <a:rPr lang="en-GB" altLang="zh-CN" sz="2800" dirty="0">
                <a:ea typeface="宋体" charset="-122"/>
              </a:rPr>
              <a:t>intercultural learning </a:t>
            </a:r>
            <a:r>
              <a:rPr lang="en-GB" altLang="zh-CN" sz="2800" dirty="0" smtClean="0">
                <a:ea typeface="宋体" charset="-122"/>
              </a:rPr>
              <a:t>can also take </a:t>
            </a:r>
            <a:r>
              <a:rPr lang="en-GB" altLang="zh-CN" sz="2800" dirty="0">
                <a:ea typeface="宋体" charset="-122"/>
              </a:rPr>
              <a:t>place through </a:t>
            </a:r>
            <a:r>
              <a:rPr lang="en-GB" altLang="zh-CN" sz="2800" dirty="0" smtClean="0">
                <a:ea typeface="宋体" charset="-122"/>
              </a:rPr>
              <a:t>encounters </a:t>
            </a:r>
            <a:r>
              <a:rPr lang="en-GB" altLang="zh-CN" sz="2800" dirty="0">
                <a:ea typeface="宋体" charset="-122"/>
              </a:rPr>
              <a:t>with foreignness </a:t>
            </a:r>
            <a:r>
              <a:rPr lang="en-GB" altLang="zh-CN" sz="2800" dirty="0" smtClean="0">
                <a:ea typeface="宋体" charset="-122"/>
              </a:rPr>
              <a:t>at </a:t>
            </a:r>
            <a:r>
              <a:rPr lang="en-GB" altLang="zh-CN" sz="2800" dirty="0" smtClean="0">
                <a:ea typeface="宋体" charset="-122"/>
              </a:rPr>
              <a:t>‘home’</a:t>
            </a:r>
            <a:endParaRPr lang="en-GB" altLang="zh-CN" sz="2800" dirty="0">
              <a:ea typeface="宋体" charset="-122"/>
            </a:endParaRPr>
          </a:p>
          <a:p>
            <a:pPr marL="0" indent="0">
              <a:buNone/>
            </a:pPr>
            <a:r>
              <a:rPr lang="en-GB" altLang="zh-CN" sz="2800" dirty="0">
                <a:ea typeface="宋体" charset="-122"/>
              </a:rPr>
              <a:t>	</a:t>
            </a:r>
            <a:r>
              <a:rPr lang="en-GB" altLang="zh-CN" sz="2800" dirty="0" smtClean="0">
                <a:ea typeface="宋体" charset="-122"/>
              </a:rPr>
              <a:t>e.g. </a:t>
            </a:r>
            <a:r>
              <a:rPr lang="en-GB" altLang="zh-CN" sz="2800" dirty="0" err="1" smtClean="0">
                <a:ea typeface="宋体" charset="-122"/>
              </a:rPr>
              <a:t>Internationalistion</a:t>
            </a:r>
            <a:r>
              <a:rPr lang="en-GB" altLang="zh-CN" sz="2800" dirty="0" smtClean="0">
                <a:ea typeface="宋体" charset="-122"/>
              </a:rPr>
              <a:t> at home (</a:t>
            </a:r>
            <a:r>
              <a:rPr lang="en-GB" altLang="zh-CN" sz="2800" dirty="0" err="1" smtClean="0">
                <a:ea typeface="宋体" charset="-122"/>
              </a:rPr>
              <a:t>IaH</a:t>
            </a:r>
            <a:r>
              <a:rPr lang="en-GB" altLang="zh-CN" sz="2800" dirty="0" smtClean="0">
                <a:ea typeface="宋体" charset="-122"/>
              </a:rPr>
              <a:t>) 	</a:t>
            </a:r>
            <a:r>
              <a:rPr lang="en-GB" altLang="zh-CN" sz="2800" dirty="0">
                <a:ea typeface="宋体" charset="-122"/>
              </a:rPr>
              <a:t>(</a:t>
            </a:r>
            <a:r>
              <a:rPr lang="en-GB" altLang="zh-CN" sz="2800" dirty="0" err="1">
                <a:ea typeface="宋体" charset="-122"/>
              </a:rPr>
              <a:t>Wächter</a:t>
            </a:r>
            <a:r>
              <a:rPr lang="en-GB" altLang="zh-CN" sz="2800" dirty="0">
                <a:ea typeface="宋体" charset="-122"/>
              </a:rPr>
              <a:t>, </a:t>
            </a:r>
            <a:r>
              <a:rPr lang="en-GB" altLang="zh-CN" sz="2800" dirty="0" smtClean="0">
                <a:ea typeface="宋体" charset="-122"/>
              </a:rPr>
              <a:t>2000; Clarke, 2008)</a:t>
            </a:r>
            <a:endParaRPr lang="en-GB" altLang="zh-CN" sz="2800" dirty="0">
              <a:ea typeface="宋体" charset="-122"/>
            </a:endParaRPr>
          </a:p>
          <a:p>
            <a:pPr marL="0" indent="0">
              <a:buNone/>
            </a:pPr>
            <a:endParaRPr lang="en-GB" altLang="zh-CN" sz="2800" dirty="0" smtClean="0">
              <a:ea typeface="宋体" charset="-122"/>
            </a:endParaRPr>
          </a:p>
        </p:txBody>
      </p:sp>
    </p:spTree>
    <p:extLst>
      <p:ext uri="{BB962C8B-B14F-4D97-AF65-F5344CB8AC3E}">
        <p14:creationId xmlns:p14="http://schemas.microsoft.com/office/powerpoint/2010/main" val="30491484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p:cNvSpPr>
          <p:nvPr>
            <p:ph type="title"/>
          </p:nvPr>
        </p:nvSpPr>
        <p:spPr/>
        <p:txBody>
          <a:bodyPr/>
          <a:lstStyle/>
          <a:p>
            <a:r>
              <a:rPr lang="en-US" altLang="zh-CN" dirty="0">
                <a:ea typeface="宋体" charset="-122"/>
              </a:rPr>
              <a:t>Theoretical Positioning</a:t>
            </a:r>
            <a:endParaRPr lang="en-US" altLang="zh-CN" dirty="0" smtClean="0">
              <a:ea typeface="宋体" charset="-122"/>
            </a:endParaRPr>
          </a:p>
        </p:txBody>
      </p:sp>
      <p:sp>
        <p:nvSpPr>
          <p:cNvPr id="60419" name="Rectangle 3"/>
          <p:cNvSpPr>
            <a:spLocks noGrp="1"/>
          </p:cNvSpPr>
          <p:nvPr>
            <p:ph type="body" idx="1"/>
          </p:nvPr>
        </p:nvSpPr>
        <p:spPr>
          <a:xfrm>
            <a:off x="827088" y="1916113"/>
            <a:ext cx="7408862" cy="1008831"/>
          </a:xfrm>
        </p:spPr>
        <p:txBody>
          <a:bodyPr/>
          <a:lstStyle/>
          <a:p>
            <a:pPr marL="0" indent="0">
              <a:buNone/>
            </a:pPr>
            <a:r>
              <a:rPr lang="en-GB" altLang="zh-CN" sz="2800" dirty="0" smtClean="0">
                <a:ea typeface="宋体" charset="-122"/>
              </a:rPr>
              <a:t>Underlying assumption: ‘foreign’ and ‘home’ understood in national cultural terms</a:t>
            </a:r>
            <a:endParaRPr lang="en-US" altLang="zh-CN" sz="2800" dirty="0" smtClean="0">
              <a:ea typeface="宋体" charset="-122"/>
            </a:endParaRPr>
          </a:p>
        </p:txBody>
      </p:sp>
      <p:sp>
        <p:nvSpPr>
          <p:cNvPr id="4" name="Rectangle 3"/>
          <p:cNvSpPr txBox="1">
            <a:spLocks/>
          </p:cNvSpPr>
          <p:nvPr/>
        </p:nvSpPr>
        <p:spPr bwMode="auto">
          <a:xfrm>
            <a:off x="1115616" y="3613194"/>
            <a:ext cx="7408862" cy="10088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Font typeface="Symbol" pitchFamily="18" charset="2"/>
              <a:buNone/>
            </a:pPr>
            <a:r>
              <a:rPr lang="en-GB" altLang="zh-CN" sz="2800" dirty="0" smtClean="0">
                <a:ea typeface="宋体" charset="-122"/>
              </a:rPr>
              <a:t>Such understandings of culture critiqued as essentialist (e.g. Holliday)</a:t>
            </a:r>
            <a:endParaRPr lang="en-US" altLang="zh-CN" sz="2800" dirty="0" smtClean="0">
              <a:ea typeface="宋体" charset="-122"/>
            </a:endParaRPr>
          </a:p>
        </p:txBody>
      </p:sp>
      <p:sp>
        <p:nvSpPr>
          <p:cNvPr id="5" name="下箭头 4"/>
          <p:cNvSpPr/>
          <p:nvPr/>
        </p:nvSpPr>
        <p:spPr>
          <a:xfrm>
            <a:off x="3995936" y="2924944"/>
            <a:ext cx="360040"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683863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p:cNvSpPr>
          <p:nvPr>
            <p:ph type="title"/>
          </p:nvPr>
        </p:nvSpPr>
        <p:spPr/>
        <p:txBody>
          <a:bodyPr/>
          <a:lstStyle/>
          <a:p>
            <a:r>
              <a:rPr lang="en-US" altLang="zh-CN" dirty="0">
                <a:ea typeface="宋体" charset="-122"/>
              </a:rPr>
              <a:t>Theoretical </a:t>
            </a:r>
            <a:r>
              <a:rPr lang="en-US" altLang="zh-CN" dirty="0" smtClean="0">
                <a:ea typeface="宋体" charset="-122"/>
              </a:rPr>
              <a:t>Positioning</a:t>
            </a:r>
          </a:p>
        </p:txBody>
      </p:sp>
      <p:sp>
        <p:nvSpPr>
          <p:cNvPr id="8" name="Rectangle 3"/>
          <p:cNvSpPr txBox="1">
            <a:spLocks/>
          </p:cNvSpPr>
          <p:nvPr/>
        </p:nvSpPr>
        <p:spPr bwMode="auto">
          <a:xfrm>
            <a:off x="867569" y="1844824"/>
            <a:ext cx="7408862" cy="10088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None/>
            </a:pPr>
            <a:r>
              <a:rPr lang="en-GB" altLang="zh-CN" sz="2800" dirty="0" smtClean="0">
                <a:ea typeface="宋体" charset="-122"/>
              </a:rPr>
              <a:t>Time for a fresh look (using a more critical cultural lens)</a:t>
            </a:r>
            <a:r>
              <a:rPr lang="en-US" altLang="zh-CN" sz="2800" dirty="0" smtClean="0">
                <a:ea typeface="宋体" charset="-122"/>
              </a:rPr>
              <a:t> </a:t>
            </a:r>
            <a:r>
              <a:rPr lang="en-GB" altLang="zh-CN" sz="2800" dirty="0" smtClean="0">
                <a:ea typeface="宋体" charset="-122"/>
              </a:rPr>
              <a:t>at ‘home’ opportunities for intercultural learning. </a:t>
            </a:r>
          </a:p>
          <a:p>
            <a:pPr marL="0" indent="0">
              <a:buNone/>
            </a:pPr>
            <a:endParaRPr lang="en-GB" altLang="zh-CN" sz="2800" dirty="0">
              <a:ea typeface="宋体" charset="-122"/>
            </a:endParaRPr>
          </a:p>
          <a:p>
            <a:pPr marL="0" indent="0">
              <a:buNone/>
            </a:pPr>
            <a:r>
              <a:rPr lang="en-GB" altLang="zh-CN" sz="2800" dirty="0" smtClean="0">
                <a:ea typeface="宋体" charset="-122"/>
              </a:rPr>
              <a:t>Two </a:t>
            </a:r>
            <a:r>
              <a:rPr lang="en-GB" altLang="zh-CN" sz="2800" dirty="0">
                <a:ea typeface="宋体" charset="-122"/>
              </a:rPr>
              <a:t>case studies to explore the complexities of intercultural learning at ‘home’ which problematize the national anchor</a:t>
            </a:r>
            <a:endParaRPr lang="en-US" altLang="zh-CN" sz="2800" dirty="0">
              <a:ea typeface="宋体" charset="-122"/>
            </a:endParaRPr>
          </a:p>
          <a:p>
            <a:pPr marL="0" indent="0">
              <a:buNone/>
            </a:pPr>
            <a:endParaRPr lang="en-GB" altLang="zh-CN" sz="2800" dirty="0">
              <a:ea typeface="宋体" charset="-122"/>
            </a:endParaRPr>
          </a:p>
        </p:txBody>
      </p:sp>
    </p:spTree>
    <p:extLst>
      <p:ext uri="{BB962C8B-B14F-4D97-AF65-F5344CB8AC3E}">
        <p14:creationId xmlns:p14="http://schemas.microsoft.com/office/powerpoint/2010/main" val="15360840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p:cNvSpPr>
          <p:nvPr>
            <p:ph type="title"/>
          </p:nvPr>
        </p:nvSpPr>
        <p:spPr/>
        <p:txBody>
          <a:bodyPr/>
          <a:lstStyle/>
          <a:p>
            <a:r>
              <a:rPr lang="en-US" altLang="zh-CN" dirty="0" smtClean="0">
                <a:ea typeface="宋体" charset="-122"/>
              </a:rPr>
              <a:t>Case Study 1 </a:t>
            </a:r>
          </a:p>
        </p:txBody>
      </p:sp>
      <p:sp>
        <p:nvSpPr>
          <p:cNvPr id="60419" name="Rectangle 3"/>
          <p:cNvSpPr>
            <a:spLocks noGrp="1"/>
          </p:cNvSpPr>
          <p:nvPr>
            <p:ph type="body" idx="1"/>
          </p:nvPr>
        </p:nvSpPr>
        <p:spPr>
          <a:xfrm>
            <a:off x="867569" y="2276872"/>
            <a:ext cx="7408862" cy="3451225"/>
          </a:xfrm>
        </p:spPr>
        <p:txBody>
          <a:bodyPr/>
          <a:lstStyle/>
          <a:p>
            <a:r>
              <a:rPr lang="en-US" altLang="zh-CN" sz="3200" dirty="0" smtClean="0">
                <a:ea typeface="宋体" charset="-122"/>
              </a:rPr>
              <a:t>The </a:t>
            </a:r>
            <a:r>
              <a:rPr lang="en-US" altLang="zh-CN" sz="3200" dirty="0" smtClean="0">
                <a:ea typeface="宋体" charset="-122"/>
              </a:rPr>
              <a:t>case</a:t>
            </a:r>
            <a:r>
              <a:rPr lang="en-US" altLang="zh-CN" sz="3200" dirty="0" smtClean="0">
                <a:ea typeface="宋体" charset="-122"/>
              </a:rPr>
              <a:t>: The UK-based experiences of (two) postgraduate students from Germany on a module aimed to help them develop their ICC (e.g. group work activities, reflective journals) </a:t>
            </a:r>
            <a:endParaRPr lang="en-US" altLang="zh-CN" sz="3200" dirty="0" smtClean="0">
              <a:ea typeface="宋体" charset="-122"/>
            </a:endParaRPr>
          </a:p>
          <a:p>
            <a:pPr marL="0" indent="0">
              <a:buNone/>
            </a:pPr>
            <a:endParaRPr lang="en-US" altLang="zh-CN" sz="2800" dirty="0">
              <a:ea typeface="宋体" charset="-122"/>
            </a:endParaRPr>
          </a:p>
        </p:txBody>
      </p:sp>
    </p:spTree>
    <p:extLst>
      <p:ext uri="{BB962C8B-B14F-4D97-AF65-F5344CB8AC3E}">
        <p14:creationId xmlns:p14="http://schemas.microsoft.com/office/powerpoint/2010/main" val="15210260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p:cNvSpPr>
          <p:nvPr>
            <p:ph type="title"/>
          </p:nvPr>
        </p:nvSpPr>
        <p:spPr/>
        <p:txBody>
          <a:bodyPr/>
          <a:lstStyle/>
          <a:p>
            <a:r>
              <a:rPr lang="en-US" altLang="zh-CN" dirty="0" smtClean="0">
                <a:ea typeface="宋体" charset="-122"/>
              </a:rPr>
              <a:t>Case Study 1 </a:t>
            </a:r>
          </a:p>
        </p:txBody>
      </p:sp>
      <p:sp>
        <p:nvSpPr>
          <p:cNvPr id="60419" name="Rectangle 3"/>
          <p:cNvSpPr>
            <a:spLocks noGrp="1"/>
          </p:cNvSpPr>
          <p:nvPr>
            <p:ph type="body" idx="1"/>
          </p:nvPr>
        </p:nvSpPr>
        <p:spPr>
          <a:xfrm>
            <a:off x="683568" y="5324810"/>
            <a:ext cx="7488832" cy="1200534"/>
          </a:xfrm>
        </p:spPr>
        <p:txBody>
          <a:bodyPr/>
          <a:lstStyle/>
          <a:p>
            <a:pPr marL="0" indent="0">
              <a:buNone/>
            </a:pPr>
            <a:r>
              <a:rPr lang="en-US" altLang="zh-CN" sz="2800" dirty="0" smtClean="0">
                <a:ea typeface="宋体" charset="-122"/>
              </a:rPr>
              <a:t>‘</a:t>
            </a:r>
            <a:r>
              <a:rPr lang="en-US" altLang="zh-CN" sz="2800" dirty="0">
                <a:ea typeface="宋体" charset="-122"/>
              </a:rPr>
              <a:t>H</a:t>
            </a:r>
            <a:r>
              <a:rPr lang="en-US" altLang="zh-CN" sz="2800" dirty="0" smtClean="0">
                <a:ea typeface="宋体" charset="-122"/>
              </a:rPr>
              <a:t>ome</a:t>
            </a:r>
            <a:r>
              <a:rPr lang="en-US" altLang="zh-CN" sz="2800" dirty="0" smtClean="0">
                <a:ea typeface="宋体" charset="-122"/>
              </a:rPr>
              <a:t>’: physical move (yes), cultural move (no?)</a:t>
            </a:r>
          </a:p>
          <a:p>
            <a:pPr marL="0" indent="0">
              <a:buNone/>
            </a:pPr>
            <a:r>
              <a:rPr lang="en-US" altLang="zh-CN" sz="2800" dirty="0" smtClean="0">
                <a:ea typeface="宋体" charset="-122"/>
              </a:rPr>
              <a:t>Therefore, intercultural learning ‘unlikely’ (?) </a:t>
            </a:r>
          </a:p>
        </p:txBody>
      </p:sp>
      <p:pic>
        <p:nvPicPr>
          <p:cNvPr id="3" name="图片 2"/>
          <p:cNvPicPr>
            <a:picLocks noChangeAspect="1"/>
          </p:cNvPicPr>
          <p:nvPr/>
        </p:nvPicPr>
        <p:blipFill>
          <a:blip r:embed="rId3"/>
          <a:stretch>
            <a:fillRect/>
          </a:stretch>
        </p:blipFill>
        <p:spPr>
          <a:xfrm>
            <a:off x="79449" y="1988840"/>
            <a:ext cx="9064551" cy="3266078"/>
          </a:xfrm>
          <a:prstGeom prst="rect">
            <a:avLst/>
          </a:prstGeom>
        </p:spPr>
      </p:pic>
    </p:spTree>
    <p:extLst>
      <p:ext uri="{BB962C8B-B14F-4D97-AF65-F5344CB8AC3E}">
        <p14:creationId xmlns:p14="http://schemas.microsoft.com/office/powerpoint/2010/main" val="17389504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1105</TotalTime>
  <Words>2943</Words>
  <Application>Microsoft Office PowerPoint</Application>
  <PresentationFormat>全屏显示(4:3)</PresentationFormat>
  <Paragraphs>154</Paragraphs>
  <Slides>30</Slides>
  <Notes>10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30</vt:i4>
      </vt:variant>
    </vt:vector>
  </HeadingPairs>
  <TitlesOfParts>
    <vt:vector size="42" baseType="lpstr">
      <vt:lpstr>標楷體</vt:lpstr>
      <vt:lpstr>PMingLiU</vt:lpstr>
      <vt:lpstr>宋体</vt:lpstr>
      <vt:lpstr>华文楷体</vt:lpstr>
      <vt:lpstr>华文新魏</vt:lpstr>
      <vt:lpstr>Arial</vt:lpstr>
      <vt:lpstr>Calibri</vt:lpstr>
      <vt:lpstr>Candara</vt:lpstr>
      <vt:lpstr>Symbol</vt:lpstr>
      <vt:lpstr>Wingdings</vt:lpstr>
      <vt:lpstr>Wingdings 2</vt:lpstr>
      <vt:lpstr>Waveform</vt:lpstr>
      <vt:lpstr>‘Home’, an overlooked space for intercultural competence development? </vt:lpstr>
      <vt:lpstr>Outline of the presentation</vt:lpstr>
      <vt:lpstr>Theoretical Positioning</vt:lpstr>
      <vt:lpstr>Theoretical Positioning</vt:lpstr>
      <vt:lpstr>Theoretical Positioning</vt:lpstr>
      <vt:lpstr>Theoretical Positioning</vt:lpstr>
      <vt:lpstr>Theoretical Positioning</vt:lpstr>
      <vt:lpstr>Case Study 1 </vt:lpstr>
      <vt:lpstr>Case Study 1 </vt:lpstr>
      <vt:lpstr>Case Study 1</vt:lpstr>
      <vt:lpstr>Case Study 1</vt:lpstr>
      <vt:lpstr>Case Study 1</vt:lpstr>
      <vt:lpstr>Case Study 1</vt:lpstr>
      <vt:lpstr>Case Study 1</vt:lpstr>
      <vt:lpstr>Case Study 1</vt:lpstr>
      <vt:lpstr>Case Study 1</vt:lpstr>
      <vt:lpstr>Case study 2: Sephardim in Bulgaria</vt:lpstr>
      <vt:lpstr>Reina Lidgi</vt:lpstr>
      <vt:lpstr>Insights</vt:lpstr>
      <vt:lpstr>Main research outcome:  five zones of interculturality</vt:lpstr>
      <vt:lpstr>PowerPoint 演示文稿</vt:lpstr>
      <vt:lpstr>PowerPoint 演示文稿</vt:lpstr>
      <vt:lpstr>PowerPoint 演示文稿</vt:lpstr>
      <vt:lpstr>PowerPoint 演示文稿</vt:lpstr>
      <vt:lpstr>Researcher dialogue</vt:lpstr>
      <vt:lpstr>Researcher dialogue</vt:lpstr>
      <vt:lpstr>Researcher dialogue</vt:lpstr>
      <vt:lpstr>PowerPoint 演示文稿</vt:lpstr>
      <vt:lpstr>Critical Applied Linguistics</vt:lpstr>
      <vt:lpstr>Researcher dialogue</vt:lpstr>
    </vt:vector>
  </TitlesOfParts>
  <Company>Edinburgh Napier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Towards an anti-essentialist understanding of  international education</dc:title>
  <dc:creator>la346</dc:creator>
  <cp:lastModifiedBy>Xiaowei Zhou</cp:lastModifiedBy>
  <cp:revision>123</cp:revision>
  <dcterms:created xsi:type="dcterms:W3CDTF">2012-11-27T15:41:29Z</dcterms:created>
  <dcterms:modified xsi:type="dcterms:W3CDTF">2015-11-28T13:39:20Z</dcterms:modified>
</cp:coreProperties>
</file>