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21"/>
  </p:notesMasterIdLst>
  <p:sldIdLst>
    <p:sldId id="256" r:id="rId2"/>
    <p:sldId id="257" r:id="rId3"/>
    <p:sldId id="285" r:id="rId4"/>
    <p:sldId id="259" r:id="rId5"/>
    <p:sldId id="283" r:id="rId6"/>
    <p:sldId id="284" r:id="rId7"/>
    <p:sldId id="276" r:id="rId8"/>
    <p:sldId id="277" r:id="rId9"/>
    <p:sldId id="266" r:id="rId10"/>
    <p:sldId id="263" r:id="rId11"/>
    <p:sldId id="261" r:id="rId12"/>
    <p:sldId id="279" r:id="rId13"/>
    <p:sldId id="280" r:id="rId14"/>
    <p:sldId id="262" r:id="rId15"/>
    <p:sldId id="281" r:id="rId16"/>
    <p:sldId id="282" r:id="rId17"/>
    <p:sldId id="258" r:id="rId18"/>
    <p:sldId id="270" r:id="rId19"/>
    <p:sldId id="268" r:id="rId20"/>
  </p:sldIdLst>
  <p:sldSz cx="9144000" cy="6858000" type="screen4x3"/>
  <p:notesSz cx="6858000" cy="9144000"/>
  <p:defaultTextStyle>
    <a:defPPr>
      <a:defRPr lang="en-US"/>
    </a:defPPr>
    <a:lvl1pPr algn="l" rtl="0" fontAlgn="base">
      <a:spcBef>
        <a:spcPct val="0"/>
      </a:spcBef>
      <a:spcAft>
        <a:spcPct val="0"/>
      </a:spcAft>
      <a:defRPr kern="1200">
        <a:solidFill>
          <a:srgbClr val="FF0000"/>
        </a:solidFill>
        <a:latin typeface="Arial" charset="0"/>
        <a:ea typeface="宋体" charset="-122"/>
        <a:cs typeface="+mn-cs"/>
      </a:defRPr>
    </a:lvl1pPr>
    <a:lvl2pPr marL="457200" algn="l" rtl="0" fontAlgn="base">
      <a:spcBef>
        <a:spcPct val="0"/>
      </a:spcBef>
      <a:spcAft>
        <a:spcPct val="0"/>
      </a:spcAft>
      <a:defRPr kern="1200">
        <a:solidFill>
          <a:srgbClr val="FF0000"/>
        </a:solidFill>
        <a:latin typeface="Arial" charset="0"/>
        <a:ea typeface="宋体" charset="-122"/>
        <a:cs typeface="+mn-cs"/>
      </a:defRPr>
    </a:lvl2pPr>
    <a:lvl3pPr marL="914400" algn="l" rtl="0" fontAlgn="base">
      <a:spcBef>
        <a:spcPct val="0"/>
      </a:spcBef>
      <a:spcAft>
        <a:spcPct val="0"/>
      </a:spcAft>
      <a:defRPr kern="1200">
        <a:solidFill>
          <a:srgbClr val="FF0000"/>
        </a:solidFill>
        <a:latin typeface="Arial" charset="0"/>
        <a:ea typeface="宋体" charset="-122"/>
        <a:cs typeface="+mn-cs"/>
      </a:defRPr>
    </a:lvl3pPr>
    <a:lvl4pPr marL="1371600" algn="l" rtl="0" fontAlgn="base">
      <a:spcBef>
        <a:spcPct val="0"/>
      </a:spcBef>
      <a:spcAft>
        <a:spcPct val="0"/>
      </a:spcAft>
      <a:defRPr kern="1200">
        <a:solidFill>
          <a:srgbClr val="FF0000"/>
        </a:solidFill>
        <a:latin typeface="Arial" charset="0"/>
        <a:ea typeface="宋体" charset="-122"/>
        <a:cs typeface="+mn-cs"/>
      </a:defRPr>
    </a:lvl4pPr>
    <a:lvl5pPr marL="1828800" algn="l" rtl="0" fontAlgn="base">
      <a:spcBef>
        <a:spcPct val="0"/>
      </a:spcBef>
      <a:spcAft>
        <a:spcPct val="0"/>
      </a:spcAft>
      <a:defRPr kern="1200">
        <a:solidFill>
          <a:srgbClr val="FF0000"/>
        </a:solidFill>
        <a:latin typeface="Arial" charset="0"/>
        <a:ea typeface="宋体" charset="-122"/>
        <a:cs typeface="+mn-cs"/>
      </a:defRPr>
    </a:lvl5pPr>
    <a:lvl6pPr marL="2286000" algn="l" defTabSz="914400" rtl="0" eaLnBrk="1" latinLnBrk="0" hangingPunct="1">
      <a:defRPr kern="1200">
        <a:solidFill>
          <a:srgbClr val="FF0000"/>
        </a:solidFill>
        <a:latin typeface="Arial" charset="0"/>
        <a:ea typeface="宋体" charset="-122"/>
        <a:cs typeface="+mn-cs"/>
      </a:defRPr>
    </a:lvl6pPr>
    <a:lvl7pPr marL="2743200" algn="l" defTabSz="914400" rtl="0" eaLnBrk="1" latinLnBrk="0" hangingPunct="1">
      <a:defRPr kern="1200">
        <a:solidFill>
          <a:srgbClr val="FF0000"/>
        </a:solidFill>
        <a:latin typeface="Arial" charset="0"/>
        <a:ea typeface="宋体" charset="-122"/>
        <a:cs typeface="+mn-cs"/>
      </a:defRPr>
    </a:lvl7pPr>
    <a:lvl8pPr marL="3200400" algn="l" defTabSz="914400" rtl="0" eaLnBrk="1" latinLnBrk="0" hangingPunct="1">
      <a:defRPr kern="1200">
        <a:solidFill>
          <a:srgbClr val="FF0000"/>
        </a:solidFill>
        <a:latin typeface="Arial" charset="0"/>
        <a:ea typeface="宋体" charset="-122"/>
        <a:cs typeface="+mn-cs"/>
      </a:defRPr>
    </a:lvl8pPr>
    <a:lvl9pPr marL="3657600" algn="l" defTabSz="914400" rtl="0" eaLnBrk="1" latinLnBrk="0" hangingPunct="1">
      <a:defRPr kern="1200">
        <a:solidFill>
          <a:srgbClr val="FF0000"/>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3" autoAdjust="0"/>
    <p:restoredTop sz="90052" autoAdjust="0"/>
  </p:normalViewPr>
  <p:slideViewPr>
    <p:cSldViewPr>
      <p:cViewPr>
        <p:scale>
          <a:sx n="75" d="100"/>
          <a:sy n="75" d="100"/>
        </p:scale>
        <p:origin x="-62" y="821"/>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a346\Desktop\Distribution%20of%20nationaliti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346\Desktop\Distribution%20of%20nationalit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2.1058845226042105E-2"/>
          <c:y val="6.4610881314158583E-2"/>
          <c:w val="0.74897086957262382"/>
          <c:h val="0.93538911868584163"/>
        </c:manualLayout>
      </c:layout>
      <c:pieChart>
        <c:varyColors val="1"/>
        <c:ser>
          <c:idx val="0"/>
          <c:order val="0"/>
          <c:cat>
            <c:strRef>
              <c:f>Sheet1!$A$1:$A$27</c:f>
              <c:strCache>
                <c:ptCount val="27"/>
                <c:pt idx="0">
                  <c:v>Belgium</c:v>
                </c:pt>
                <c:pt idx="1">
                  <c:v>Bulgaria</c:v>
                </c:pt>
                <c:pt idx="2">
                  <c:v>China</c:v>
                </c:pt>
                <c:pt idx="3">
                  <c:v>Croatia</c:v>
                </c:pt>
                <c:pt idx="4">
                  <c:v>Afghanistan</c:v>
                </c:pt>
                <c:pt idx="5">
                  <c:v>Austria</c:v>
                </c:pt>
                <c:pt idx="6">
                  <c:v>Czech</c:v>
                </c:pt>
                <c:pt idx="7">
                  <c:v>France</c:v>
                </c:pt>
                <c:pt idx="8">
                  <c:v>Germany</c:v>
                </c:pt>
                <c:pt idx="9">
                  <c:v>Greece</c:v>
                </c:pt>
                <c:pt idx="10">
                  <c:v>Hungary</c:v>
                </c:pt>
                <c:pt idx="11">
                  <c:v>India</c:v>
                </c:pt>
                <c:pt idx="12">
                  <c:v>Italy</c:v>
                </c:pt>
                <c:pt idx="13">
                  <c:v>Netherlands</c:v>
                </c:pt>
                <c:pt idx="14">
                  <c:v>Nigeria</c:v>
                </c:pt>
                <c:pt idx="15">
                  <c:v>Norway</c:v>
                </c:pt>
                <c:pt idx="16">
                  <c:v>Poland</c:v>
                </c:pt>
                <c:pt idx="17">
                  <c:v>Portugal</c:v>
                </c:pt>
                <c:pt idx="18">
                  <c:v>Russia</c:v>
                </c:pt>
                <c:pt idx="19">
                  <c:v>Slovakia</c:v>
                </c:pt>
                <c:pt idx="20">
                  <c:v>Spain</c:v>
                </c:pt>
                <c:pt idx="21">
                  <c:v>Sudan</c:v>
                </c:pt>
                <c:pt idx="22">
                  <c:v>Switzerland</c:v>
                </c:pt>
                <c:pt idx="23">
                  <c:v>Thailand</c:v>
                </c:pt>
                <c:pt idx="24">
                  <c:v>USA</c:v>
                </c:pt>
                <c:pt idx="25">
                  <c:v>UK</c:v>
                </c:pt>
                <c:pt idx="26">
                  <c:v>Ukraine</c:v>
                </c:pt>
              </c:strCache>
            </c:strRef>
          </c:cat>
          <c:val>
            <c:numRef>
              <c:f>Sheet1!$B$1:$B$27</c:f>
              <c:numCache>
                <c:formatCode>General</c:formatCode>
                <c:ptCount val="27"/>
                <c:pt idx="0">
                  <c:v>2</c:v>
                </c:pt>
                <c:pt idx="1">
                  <c:v>2</c:v>
                </c:pt>
                <c:pt idx="2">
                  <c:v>15</c:v>
                </c:pt>
                <c:pt idx="3">
                  <c:v>1</c:v>
                </c:pt>
                <c:pt idx="4">
                  <c:v>1</c:v>
                </c:pt>
                <c:pt idx="5">
                  <c:v>2</c:v>
                </c:pt>
                <c:pt idx="6">
                  <c:v>1</c:v>
                </c:pt>
                <c:pt idx="7">
                  <c:v>8</c:v>
                </c:pt>
                <c:pt idx="8">
                  <c:v>23</c:v>
                </c:pt>
                <c:pt idx="9">
                  <c:v>1</c:v>
                </c:pt>
                <c:pt idx="10">
                  <c:v>1</c:v>
                </c:pt>
                <c:pt idx="11">
                  <c:v>3</c:v>
                </c:pt>
                <c:pt idx="12">
                  <c:v>2</c:v>
                </c:pt>
                <c:pt idx="13">
                  <c:v>6</c:v>
                </c:pt>
                <c:pt idx="14">
                  <c:v>8</c:v>
                </c:pt>
                <c:pt idx="15">
                  <c:v>2</c:v>
                </c:pt>
                <c:pt idx="16">
                  <c:v>4</c:v>
                </c:pt>
                <c:pt idx="17">
                  <c:v>1</c:v>
                </c:pt>
                <c:pt idx="18">
                  <c:v>1</c:v>
                </c:pt>
                <c:pt idx="19">
                  <c:v>3</c:v>
                </c:pt>
                <c:pt idx="20">
                  <c:v>1</c:v>
                </c:pt>
                <c:pt idx="21">
                  <c:v>1</c:v>
                </c:pt>
                <c:pt idx="22">
                  <c:v>1</c:v>
                </c:pt>
                <c:pt idx="23">
                  <c:v>1</c:v>
                </c:pt>
                <c:pt idx="24">
                  <c:v>4</c:v>
                </c:pt>
                <c:pt idx="25">
                  <c:v>8</c:v>
                </c:pt>
                <c:pt idx="26">
                  <c:v>1</c:v>
                </c:pt>
              </c:numCache>
            </c:numRef>
          </c:val>
        </c:ser>
        <c:firstSliceAng val="0"/>
      </c:pieChart>
    </c:plotArea>
    <c:legend>
      <c:legendPos val="r"/>
      <c:layout>
        <c:manualLayout>
          <c:xMode val="edge"/>
          <c:yMode val="edge"/>
          <c:x val="0.783192740489152"/>
          <c:y val="9.4802451858430226E-2"/>
          <c:w val="0.21680725951084825"/>
          <c:h val="0.84435398396913219"/>
        </c:manualLayout>
      </c:layout>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CN"/>
  <c:chart>
    <c:plotArea>
      <c:layout/>
      <c:pieChart>
        <c:varyColors val="1"/>
        <c:ser>
          <c:idx val="0"/>
          <c:order val="0"/>
          <c:cat>
            <c:strRef>
              <c:f>Sheet1!$O$1:$O$7</c:f>
              <c:strCache>
                <c:ptCount val="7"/>
                <c:pt idx="0">
                  <c:v>Business management</c:v>
                </c:pt>
                <c:pt idx="1">
                  <c:v>International HRM</c:v>
                </c:pt>
                <c:pt idx="2">
                  <c:v>International Business management</c:v>
                </c:pt>
                <c:pt idx="3">
                  <c:v>IBC</c:v>
                </c:pt>
                <c:pt idx="4">
                  <c:v>IBC with TESOL</c:v>
                </c:pt>
                <c:pt idx="5">
                  <c:v>International Marketing</c:v>
                </c:pt>
                <c:pt idx="6">
                  <c:v>Flexibly managed</c:v>
                </c:pt>
              </c:strCache>
            </c:strRef>
          </c:cat>
          <c:val>
            <c:numRef>
              <c:f>Sheet1!$P$1:$P$7</c:f>
              <c:numCache>
                <c:formatCode>General</c:formatCode>
                <c:ptCount val="7"/>
                <c:pt idx="0">
                  <c:v>23</c:v>
                </c:pt>
                <c:pt idx="1">
                  <c:v>7</c:v>
                </c:pt>
                <c:pt idx="2">
                  <c:v>16</c:v>
                </c:pt>
                <c:pt idx="3">
                  <c:v>13</c:v>
                </c:pt>
                <c:pt idx="4">
                  <c:v>10</c:v>
                </c:pt>
                <c:pt idx="5">
                  <c:v>25</c:v>
                </c:pt>
                <c:pt idx="6">
                  <c:v>8</c:v>
                </c:pt>
              </c:numCache>
            </c:numRef>
          </c:val>
        </c:ser>
        <c:firstSliceAng val="0"/>
      </c:pieChart>
    </c:plotArea>
    <c:legend>
      <c:legendPos val="r"/>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mn-lt"/>
                <a:ea typeface="+mn-ea"/>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solidFill>
                  <a:schemeClr val="tx1"/>
                </a:solidFill>
                <a:latin typeface="+mn-lt"/>
                <a:ea typeface="+mn-ea"/>
              </a:defRPr>
            </a:lvl1pPr>
          </a:lstStyle>
          <a:p>
            <a:pPr>
              <a:defRPr/>
            </a:pPr>
            <a:fld id="{2F08FA34-4832-4C79-9096-63082D3EF3C1}" type="datetimeFigureOut">
              <a:rPr lang="en-GB"/>
              <a:pPr>
                <a:defRPr/>
              </a:pPr>
              <a:t>01/12/2012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mn-lt"/>
                <a:ea typeface="+mn-ea"/>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solidFill>
                  <a:schemeClr val="tx1"/>
                </a:solidFill>
                <a:latin typeface="+mn-lt"/>
                <a:ea typeface="+mn-ea"/>
              </a:defRPr>
            </a:lvl1pPr>
          </a:lstStyle>
          <a:p>
            <a:pPr>
              <a:defRPr/>
            </a:pPr>
            <a:fld id="{3494F2E2-93D0-453D-9C69-0E4AEEBED5E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zh-CN"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7673C9-9109-4F3A-AC03-9DAE1420DD8B}" type="slidenum">
              <a:rPr lang="en-GB" altLang="zh-CN"/>
              <a:pPr fontAlgn="base">
                <a:spcBef>
                  <a:spcPct val="0"/>
                </a:spcBef>
                <a:spcAft>
                  <a:spcPct val="0"/>
                </a:spcAft>
                <a:defRPr/>
              </a:pPr>
              <a:t>1</a:t>
            </a:fld>
            <a:endParaRPr lang="en-GB"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We continue to explain the small-culture approach as situated in a teaching context.</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13B286-A14A-49D0-8182-E3E487AA7AC6}" type="slidenum">
              <a:rPr lang="en-GB" altLang="zh-CN"/>
              <a:pPr fontAlgn="base">
                <a:spcBef>
                  <a:spcPct val="0"/>
                </a:spcBef>
                <a:spcAft>
                  <a:spcPct val="0"/>
                </a:spcAft>
                <a:defRPr/>
              </a:pPr>
              <a:t>12</a:t>
            </a:fld>
            <a:endParaRPr lang="en-GB"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We then add Singer’s work to our understanding and use the “cultural star” to illustrate our complex culturalities. Also mention that our students’ culturalities could be interpreted in similar ways.</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6CF5E1-F7DC-401B-AA89-767B9AD9B487}" type="slidenum">
              <a:rPr lang="en-GB" altLang="zh-CN"/>
              <a:pPr fontAlgn="base">
                <a:spcBef>
                  <a:spcPct val="0"/>
                </a:spcBef>
                <a:spcAft>
                  <a:spcPct val="0"/>
                </a:spcAft>
                <a:defRPr/>
              </a:pPr>
              <a:t>13</a:t>
            </a:fld>
            <a:endParaRPr lang="en-GB"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We use the 3</a:t>
            </a:r>
            <a:r>
              <a:rPr lang="en-GB" altLang="zh-CN" baseline="30000" smtClean="0"/>
              <a:t>rd</a:t>
            </a:r>
            <a:r>
              <a:rPr lang="en-GB" altLang="zh-CN" smtClean="0"/>
              <a:t> version of the example here with richer details that would therefore enable us to deliver a small-culture analysis of the scenario in the following slides.</a:t>
            </a: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E1CF0B-F1DC-4674-9C20-5E993E2A03C2}" type="slidenum">
              <a:rPr lang="en-GB" altLang="zh-CN"/>
              <a:pPr fontAlgn="base">
                <a:spcBef>
                  <a:spcPct val="0"/>
                </a:spcBef>
                <a:spcAft>
                  <a:spcPct val="0"/>
                </a:spcAft>
                <a:defRPr/>
              </a:pPr>
              <a:t>14</a:t>
            </a:fld>
            <a:endParaRPr lang="en-GB"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Based on the information provided in the 3</a:t>
            </a:r>
            <a:r>
              <a:rPr lang="en-GB" altLang="zh-CN" baseline="30000" smtClean="0"/>
              <a:t>rd</a:t>
            </a:r>
            <a:r>
              <a:rPr lang="en-GB" altLang="zh-CN" smtClean="0"/>
              <a:t> version of the scenario, I attempt to interpret my teaching context as above.</a:t>
            </a: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375FF8-284A-43EE-8B15-556BB444FCCD}" type="slidenum">
              <a:rPr lang="en-GB" altLang="zh-CN"/>
              <a:pPr fontAlgn="base">
                <a:spcBef>
                  <a:spcPct val="0"/>
                </a:spcBef>
                <a:spcAft>
                  <a:spcPct val="0"/>
                </a:spcAft>
                <a:defRPr/>
              </a:pPr>
              <a:t>15</a:t>
            </a:fld>
            <a:endParaRPr lang="en-GB"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Add your interpretation of your teaching context?</a:t>
            </a: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E6DD66-AA7C-4D65-BBE9-D652D8563478}" type="slidenum">
              <a:rPr lang="en-GB" altLang="zh-CN"/>
              <a:pPr fontAlgn="base">
                <a:spcBef>
                  <a:spcPct val="0"/>
                </a:spcBef>
                <a:spcAft>
                  <a:spcPct val="0"/>
                </a:spcAft>
                <a:defRPr/>
              </a:pPr>
              <a:t>16</a:t>
            </a:fld>
            <a:endParaRPr lang="en-GB"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A summary of the two approaches.</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3E81A7-FCB3-481D-898F-D4E9770D293C}" type="slidenum">
              <a:rPr lang="en-GB" altLang="zh-CN"/>
              <a:pPr fontAlgn="base">
                <a:spcBef>
                  <a:spcPct val="0"/>
                </a:spcBef>
                <a:spcAft>
                  <a:spcPct val="0"/>
                </a:spcAft>
                <a:defRPr/>
              </a:pPr>
              <a:t>17</a:t>
            </a:fld>
            <a:endParaRPr lang="en-GB"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A final comment.</a:t>
            </a:r>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211EED-5025-4E66-A33F-6DE5A0909B91}" type="slidenum">
              <a:rPr lang="en-GB" altLang="zh-CN"/>
              <a:pPr fontAlgn="base">
                <a:spcBef>
                  <a:spcPct val="0"/>
                </a:spcBef>
                <a:spcAft>
                  <a:spcPct val="0"/>
                </a:spcAft>
                <a:defRPr/>
              </a:pPr>
              <a:t>18</a:t>
            </a:fld>
            <a:endParaRPr lang="en-GB"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zh-CN"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38D00B-ADA4-4B1F-AE35-B4D42F437633}" type="slidenum">
              <a:rPr lang="en-GB" altLang="zh-CN"/>
              <a:pPr fontAlgn="base">
                <a:spcBef>
                  <a:spcPct val="0"/>
                </a:spcBef>
                <a:spcAft>
                  <a:spcPct val="0"/>
                </a:spcAft>
                <a:defRPr/>
              </a:pPr>
              <a:t>2</a:t>
            </a:fld>
            <a:endParaRPr lang="en-GB"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A total of 103 students, who come from 27 nationalities (Belgium, Bulgaria, China, Croatia, Afghanistan, Austria, Czech, France, Germany, Greece, Hungary, India, Italy, Netherlands, Nigeria, Norway, Poland, Portugal, Russia, Slovakia, Spain, Sudan, Switzerland, Thailand, USA, UK, Ukraine) and seven MSc programmes (Business management, International HRM, International Business management, IBC, IBC with TESOL, International Marketing, Flexibly managed).</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C2EC3B-4021-4A89-970B-9C652445DB26}" type="slidenum">
              <a:rPr lang="en-GB" altLang="zh-CN"/>
              <a:pPr fontAlgn="base">
                <a:spcBef>
                  <a:spcPct val="0"/>
                </a:spcBef>
                <a:spcAft>
                  <a:spcPct val="0"/>
                </a:spcAft>
                <a:defRPr/>
              </a:pPr>
              <a:t>4</a:t>
            </a:fld>
            <a:endParaRPr lang="en-GB"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b="1" smtClean="0">
                <a:solidFill>
                  <a:srgbClr val="FF0000"/>
                </a:solidFill>
              </a:rPr>
              <a:t>Should I focus on the diversity of (national) identities? And/or bring out the Chinese dimension of relevance for this talk?</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CB79C7-CA36-4B2B-BD21-97886844072A}" type="slidenum">
              <a:rPr lang="en-GB" altLang="zh-CN"/>
              <a:pPr fontAlgn="base">
                <a:spcBef>
                  <a:spcPct val="0"/>
                </a:spcBef>
                <a:spcAft>
                  <a:spcPct val="0"/>
                </a:spcAft>
                <a:defRPr/>
              </a:pPr>
              <a:t>5</a:t>
            </a:fld>
            <a:endParaRPr lang="en-GB"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This is what I suggest to start with when moving on to the large-culture understanding, i.e. what we learnt from the literature. </a:t>
            </a:r>
            <a:r>
              <a:rPr lang="en-GB" altLang="zh-CN" b="1" smtClean="0"/>
              <a:t>OK, this maybe answers my last Q (re diversity or Chinese students emphasis), As we are emphasising the Chinese as a case in point we need to speak about our context slides carefully and make this transition clear. Also, </a:t>
            </a:r>
            <a:r>
              <a:rPr lang="en-GB" altLang="zh-CN" smtClean="0"/>
              <a:t>This is part of our Abstract: “As intercultural researchers, we seek to better understand what this might mean for all those participating in it. In this paper, informed by our experiences of teaching internationalised classes (which include students from the Chinese-speaking world), we discuss HOW to develop this understanding. We could draw on our contrasting insider and outsider perspectives:  specifically, Xiaowei is originally from P.R. China, has undertaken interculturally-focused postgraduate studies in the UK, and has recently begun teaching Chinese-speaking students in the UK; and Richard is from the UK and has limited experience of China but substantial experience of interacting with his Chinese-speaking students in the UK. Thus, using constructs such as ‘Asian’ or ‘Chinese students’, ‘Western lecturers’ and ‘UK higher education’, we might work towards a cross-cultural, comparative explanation of this phenomenon.” Do we do have a slide for this kind of analysis? How does it fit along with the large-culture example?</a:t>
            </a:r>
            <a:endParaRPr lang="en-GB" altLang="zh-CN" b="1"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1F9CC5-51B5-460A-8B02-CDD3E25EF092}" type="slidenum">
              <a:rPr lang="en-GB" altLang="zh-CN"/>
              <a:pPr fontAlgn="base">
                <a:spcBef>
                  <a:spcPct val="0"/>
                </a:spcBef>
                <a:spcAft>
                  <a:spcPct val="0"/>
                </a:spcAft>
                <a:defRPr/>
              </a:pPr>
              <a:t>7</a:t>
            </a:fld>
            <a:endParaRPr lang="en-GB"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This is what I suggest as the second step in our development of a large-culture understanding, i.e. we became aware of the “large-culture approach” from Holliday’s work and found it perfectly capture the patterns in existing literature..</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3F4D10-8490-444A-8366-41C5E7B5F5A5}" type="slidenum">
              <a:rPr lang="en-GB" altLang="zh-CN"/>
              <a:pPr fontAlgn="base">
                <a:spcBef>
                  <a:spcPct val="0"/>
                </a:spcBef>
                <a:spcAft>
                  <a:spcPct val="0"/>
                </a:spcAft>
                <a:defRPr/>
              </a:pPr>
              <a:t>9</a:t>
            </a:fld>
            <a:endParaRPr lang="en-GB"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The 2</a:t>
            </a:r>
            <a:r>
              <a:rPr lang="en-GB" altLang="zh-CN" baseline="30000" smtClean="0"/>
              <a:t>nd</a:t>
            </a:r>
            <a:r>
              <a:rPr lang="en-GB" altLang="zh-CN" smtClean="0"/>
              <a:t>-stage of the example should illustrate how ‘reality’ does not necessarily happen as what a large-culture understanding could explain, and therefore serves as a transition to our following small-culture exploration. </a:t>
            </a:r>
          </a:p>
          <a:p>
            <a:pPr eaLnBrk="1" hangingPunct="1">
              <a:spcBef>
                <a:spcPct val="0"/>
              </a:spcBef>
            </a:pPr>
            <a:endParaRPr lang="en-GB" altLang="zh-CN"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BE881F-D6D8-46F3-B206-57F88D8835F6}" type="slidenum">
              <a:rPr lang="en-GB" altLang="zh-CN"/>
              <a:pPr fontAlgn="base">
                <a:spcBef>
                  <a:spcPct val="0"/>
                </a:spcBef>
                <a:spcAft>
                  <a:spcPct val="0"/>
                </a:spcAft>
                <a:defRPr/>
              </a:pPr>
              <a:t>10</a:t>
            </a:fld>
            <a:endParaRPr lang="en-GB"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zh-CN" smtClean="0"/>
              <a:t>We start with a brief explanation of the key idea of the small culture approach.</a:t>
            </a: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65DBBE-48D9-4ED1-8662-8E6E1D1A7533}" type="slidenum">
              <a:rPr lang="en-GB" altLang="zh-CN"/>
              <a:pPr fontAlgn="base">
                <a:spcBef>
                  <a:spcPct val="0"/>
                </a:spcBef>
                <a:spcAft>
                  <a:spcPct val="0"/>
                </a:spcAft>
                <a:defRPr/>
              </a:pPr>
              <a:t>11</a:t>
            </a:fld>
            <a:endParaRPr lang="en-GB"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6AF872D7-CA7A-4F98-9ADE-A82B6FE3E32D}" type="datetime1">
              <a:rPr lang="en-GB"/>
              <a:pPr>
                <a:defRPr/>
              </a:pPr>
              <a:t>01/12/2012</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9FED1ADA-EB80-4B4D-9DD7-8639F4C4C76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95E6F5-C2EF-4B5C-BAC4-47365AD58808}" type="datetime1">
              <a:rPr lang="en-GB"/>
              <a:pPr>
                <a:defRPr/>
              </a:pPr>
              <a:t>01/12/2012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F1DDB7-088F-407B-9B6C-7BE3F1C345A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89557E83-F563-4316-916E-5550663F039E}" type="datetime1">
              <a:rPr lang="en-GB"/>
              <a:pPr>
                <a:defRPr/>
              </a:pPr>
              <a:t>01/12/2012</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2B548F2A-8213-42C9-B5B3-83661C3B7F6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62813176-0CFD-4048-846B-684E6A0828EF}" type="datetime1">
              <a:rPr lang="en-GB"/>
              <a:pPr>
                <a:defRPr/>
              </a:pPr>
              <a:t>01/12/2012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2357AFC-5C8E-4366-B1CD-C3F9D3FD201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BD5CE44C-1663-4320-8A69-C8F2BADCA78F}" type="datetime1">
              <a:rPr lang="en-GB"/>
              <a:pPr>
                <a:defRPr/>
              </a:pPr>
              <a:t>01/12/2012</a:t>
            </a:fld>
            <a:endParaRPr lang="en-GB"/>
          </a:p>
        </p:txBody>
      </p:sp>
      <p:sp>
        <p:nvSpPr>
          <p:cNvPr id="11" name="Footer Placeholder 4"/>
          <p:cNvSpPr>
            <a:spLocks noGrp="1"/>
          </p:cNvSpPr>
          <p:nvPr>
            <p:ph type="ftr" sz="quarter" idx="11"/>
          </p:nvPr>
        </p:nvSpPr>
        <p:spPr/>
        <p:txBody>
          <a:bodyPr/>
          <a:lstStyle>
            <a:lvl1pPr>
              <a:defRPr/>
            </a:lvl1pPr>
          </a:lstStyle>
          <a:p>
            <a:pPr>
              <a:defRPr/>
            </a:pPr>
            <a:endParaRPr lang="en-GB"/>
          </a:p>
        </p:txBody>
      </p:sp>
      <p:sp>
        <p:nvSpPr>
          <p:cNvPr id="12" name="Slide Number Placeholder 5"/>
          <p:cNvSpPr>
            <a:spLocks noGrp="1"/>
          </p:cNvSpPr>
          <p:nvPr>
            <p:ph type="sldNum" sz="quarter" idx="12"/>
          </p:nvPr>
        </p:nvSpPr>
        <p:spPr/>
        <p:txBody>
          <a:bodyPr/>
          <a:lstStyle>
            <a:lvl1pPr>
              <a:defRPr/>
            </a:lvl1pPr>
          </a:lstStyle>
          <a:p>
            <a:pPr>
              <a:defRPr/>
            </a:pPr>
            <a:fld id="{9F6C9D60-4C67-4F26-856B-70F40B72C64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33E85025-69FE-4194-9169-CE9401476D2F}" type="datetime1">
              <a:rPr lang="en-GB"/>
              <a:pPr>
                <a:defRPr/>
              </a:pPr>
              <a:t>01/12/2012</a:t>
            </a:fld>
            <a:endParaRPr lang="en-GB"/>
          </a:p>
        </p:txBody>
      </p:sp>
      <p:sp>
        <p:nvSpPr>
          <p:cNvPr id="6" name="Footer Placeholder 4"/>
          <p:cNvSpPr>
            <a:spLocks noGrp="1"/>
          </p:cNvSpPr>
          <p:nvPr>
            <p:ph type="ftr" sz="quarter" idx="16"/>
          </p:nvPr>
        </p:nvSpPr>
        <p:spPr/>
        <p:txBody>
          <a:bodyPr/>
          <a:lstStyle>
            <a:lvl1pPr>
              <a:defRPr/>
            </a:lvl1pPr>
          </a:lstStyle>
          <a:p>
            <a:pPr>
              <a:defRPr/>
            </a:pPr>
            <a:endParaRPr lang="en-GB"/>
          </a:p>
        </p:txBody>
      </p:sp>
      <p:sp>
        <p:nvSpPr>
          <p:cNvPr id="7" name="Slide Number Placeholder 5"/>
          <p:cNvSpPr>
            <a:spLocks noGrp="1"/>
          </p:cNvSpPr>
          <p:nvPr>
            <p:ph type="sldNum" sz="quarter" idx="17"/>
          </p:nvPr>
        </p:nvSpPr>
        <p:spPr/>
        <p:txBody>
          <a:bodyPr/>
          <a:lstStyle>
            <a:lvl1pPr>
              <a:defRPr/>
            </a:lvl1pPr>
          </a:lstStyle>
          <a:p>
            <a:pPr>
              <a:defRPr/>
            </a:pPr>
            <a:fld id="{2BA4701D-C686-4E23-867B-41F177FFEFB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24DB419-74C2-4449-BD90-E3678E9920C1}" type="datetime1">
              <a:rPr lang="en-GB"/>
              <a:pPr>
                <a:defRPr/>
              </a:pPr>
              <a:t>01/12/2012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E7ABBB7-B8D8-420B-9C44-12B0EBEC9F9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0FDE477-429F-492C-94E3-9F21B66C12EF}" type="datetime1">
              <a:rPr lang="en-GB"/>
              <a:pPr>
                <a:defRPr/>
              </a:pPr>
              <a:t>01/12/2012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4C84BF0-3299-4929-9AF5-0DE83A2BAAB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1C95F1C9-5344-4A68-8F31-AFFE6E3F46D5}" type="datetime1">
              <a:rPr lang="en-GB"/>
              <a:pPr>
                <a:defRPr/>
              </a:pPr>
              <a:t>01/12/2012</a:t>
            </a:fld>
            <a:endParaRPr lang="en-GB"/>
          </a:p>
        </p:txBody>
      </p:sp>
      <p:sp>
        <p:nvSpPr>
          <p:cNvPr id="10" name="Footer Placeholder 2"/>
          <p:cNvSpPr>
            <a:spLocks noGrp="1"/>
          </p:cNvSpPr>
          <p:nvPr>
            <p:ph type="ftr" sz="quarter" idx="11"/>
          </p:nvPr>
        </p:nvSpPr>
        <p:spPr/>
        <p:txBody>
          <a:bodyPr/>
          <a:lstStyle>
            <a:lvl1pPr>
              <a:defRPr/>
            </a:lvl1pPr>
          </a:lstStyle>
          <a:p>
            <a:pPr>
              <a:defRPr/>
            </a:pPr>
            <a:endParaRPr lang="en-GB"/>
          </a:p>
        </p:txBody>
      </p:sp>
      <p:sp>
        <p:nvSpPr>
          <p:cNvPr id="11" name="Slide Number Placeholder 3"/>
          <p:cNvSpPr>
            <a:spLocks noGrp="1"/>
          </p:cNvSpPr>
          <p:nvPr>
            <p:ph type="sldNum" sz="quarter" idx="12"/>
          </p:nvPr>
        </p:nvSpPr>
        <p:spPr/>
        <p:txBody>
          <a:bodyPr/>
          <a:lstStyle>
            <a:lvl1pPr>
              <a:defRPr/>
            </a:lvl1pPr>
          </a:lstStyle>
          <a:p>
            <a:pPr>
              <a:defRPr/>
            </a:pPr>
            <a:fld id="{8F35201A-1EC8-42C7-B070-6DADEE56BC0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EDAE8642-AB06-490C-996D-815353EDCF8A}" type="datetime1">
              <a:rPr lang="en-GB"/>
              <a:pPr>
                <a:defRPr/>
              </a:pPr>
              <a:t>01/12/2012</a:t>
            </a:fld>
            <a:endParaRPr lang="en-GB"/>
          </a:p>
        </p:txBody>
      </p:sp>
      <p:sp>
        <p:nvSpPr>
          <p:cNvPr id="13" name="Footer Placeholder 5"/>
          <p:cNvSpPr>
            <a:spLocks noGrp="1"/>
          </p:cNvSpPr>
          <p:nvPr>
            <p:ph type="ftr" sz="quarter" idx="11"/>
          </p:nvPr>
        </p:nvSpPr>
        <p:spPr/>
        <p:txBody>
          <a:bodyPr/>
          <a:lstStyle>
            <a:lvl1pPr>
              <a:defRPr/>
            </a:lvl1pPr>
          </a:lstStyle>
          <a:p>
            <a:pPr>
              <a:defRPr/>
            </a:pPr>
            <a:endParaRPr lang="en-GB"/>
          </a:p>
        </p:txBody>
      </p:sp>
      <p:sp>
        <p:nvSpPr>
          <p:cNvPr id="14" name="Slide Number Placeholder 6"/>
          <p:cNvSpPr>
            <a:spLocks noGrp="1"/>
          </p:cNvSpPr>
          <p:nvPr>
            <p:ph type="sldNum" sz="quarter" idx="12"/>
          </p:nvPr>
        </p:nvSpPr>
        <p:spPr/>
        <p:txBody>
          <a:bodyPr/>
          <a:lstStyle>
            <a:lvl1pPr>
              <a:defRPr/>
            </a:lvl1pPr>
          </a:lstStyle>
          <a:p>
            <a:pPr>
              <a:defRPr/>
            </a:pPr>
            <a:fld id="{33680126-BCB9-4F76-A956-0F48A452EB2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86D5F18E-DD06-4D9A-9336-AFF14E0357E1}" type="datetime1">
              <a:rPr lang="en-GB"/>
              <a:pPr>
                <a:defRPr/>
              </a:pPr>
              <a:t>01/12/2012</a:t>
            </a:fld>
            <a:endParaRPr lang="en-GB"/>
          </a:p>
        </p:txBody>
      </p:sp>
      <p:sp>
        <p:nvSpPr>
          <p:cNvPr id="13" name="Footer Placeholder 5"/>
          <p:cNvSpPr>
            <a:spLocks noGrp="1"/>
          </p:cNvSpPr>
          <p:nvPr>
            <p:ph type="ftr" sz="quarter" idx="11"/>
          </p:nvPr>
        </p:nvSpPr>
        <p:spPr/>
        <p:txBody>
          <a:bodyPr/>
          <a:lstStyle>
            <a:lvl1pPr>
              <a:defRPr/>
            </a:lvl1pPr>
          </a:lstStyle>
          <a:p>
            <a:pPr>
              <a:defRPr/>
            </a:pPr>
            <a:endParaRPr lang="en-GB"/>
          </a:p>
        </p:txBody>
      </p:sp>
      <p:sp>
        <p:nvSpPr>
          <p:cNvPr id="14" name="Slide Number Placeholder 6"/>
          <p:cNvSpPr>
            <a:spLocks noGrp="1"/>
          </p:cNvSpPr>
          <p:nvPr>
            <p:ph type="sldNum" sz="quarter" idx="12"/>
          </p:nvPr>
        </p:nvSpPr>
        <p:spPr/>
        <p:txBody>
          <a:bodyPr/>
          <a:lstStyle>
            <a:lvl1pPr>
              <a:defRPr/>
            </a:lvl1pPr>
          </a:lstStyle>
          <a:p>
            <a:pPr>
              <a:defRPr/>
            </a:pPr>
            <a:fld id="{88B5EF7E-E827-4BAA-BF6D-7E758080D47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ea typeface="+mn-ea"/>
              </a:defRPr>
            </a:lvl1pPr>
          </a:lstStyle>
          <a:p>
            <a:pPr>
              <a:defRPr/>
            </a:pPr>
            <a:fld id="{28545B17-816E-4E35-810B-52B738A385D6}" type="datetime1">
              <a:rPr lang="en-GB"/>
              <a:pPr>
                <a:defRPr/>
              </a:pPr>
              <a:t>01/12/2012</a:t>
            </a:fld>
            <a:endParaRPr lang="en-GB"/>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en-GB"/>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ea typeface="+mn-ea"/>
              </a:defRPr>
            </a:lvl1pPr>
          </a:lstStyle>
          <a:p>
            <a:pPr>
              <a:defRPr/>
            </a:pPr>
            <a:fld id="{DB3A232D-C44A-454C-A622-CED0BDC4A13E}" type="slidenum">
              <a:rPr lang="en-GB"/>
              <a:pPr>
                <a:defRPr/>
              </a:pPr>
              <a:t>‹#›</a:t>
            </a:fld>
            <a:endParaRPr lang="en-GB"/>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Tree>
  </p:cSld>
  <p:clrMap bg1="lt1" tx1="dk1" bg2="lt2" tx2="dk2" accent1="accent1" accent2="accent2" accent3="accent3" accent4="accent4" accent5="accent5" accent6="accent6" hlink="hlink" folHlink="folHlink"/>
  <p:sldLayoutIdLst>
    <p:sldLayoutId id="2147483900" r:id="rId1"/>
    <p:sldLayoutId id="2147483899" r:id="rId2"/>
    <p:sldLayoutId id="2147483901" r:id="rId3"/>
    <p:sldLayoutId id="2147483898" r:id="rId4"/>
    <p:sldLayoutId id="2147483897" r:id="rId5"/>
    <p:sldLayoutId id="2147483896" r:id="rId6"/>
    <p:sldLayoutId id="2147483902" r:id="rId7"/>
    <p:sldLayoutId id="2147483903" r:id="rId8"/>
    <p:sldLayoutId id="2147483904" r:id="rId9"/>
    <p:sldLayoutId id="2147483895" r:id="rId10"/>
    <p:sldLayoutId id="2147483905" r:id="rId11"/>
  </p:sldLayoutIdLst>
  <p:hf sldNum="0"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frjfay@aol.com" TargetMode="External"/><Relationship Id="rId2" Type="http://schemas.openxmlformats.org/officeDocument/2006/relationships/hyperlink" Target="mailto:leazxw113@hot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11188" y="1052513"/>
            <a:ext cx="7916862" cy="2616200"/>
          </a:xfrm>
        </p:spPr>
        <p:txBody>
          <a:bodyPr/>
          <a:lstStyle/>
          <a:p>
            <a:pPr eaLnBrk="1" hangingPunct="1"/>
            <a:r>
              <a:rPr lang="en-GB" altLang="zh-CN" b="1" i="1" smtClean="0">
                <a:ea typeface="宋体" charset="-122"/>
              </a:rPr>
              <a:t>Towards an anti-essentialist understanding of </a:t>
            </a:r>
            <a:br>
              <a:rPr lang="en-GB" altLang="zh-CN" b="1" i="1" smtClean="0">
                <a:ea typeface="宋体" charset="-122"/>
              </a:rPr>
            </a:br>
            <a:r>
              <a:rPr lang="en-GB" altLang="zh-CN" b="1" i="1" smtClean="0">
                <a:ea typeface="宋体" charset="-122"/>
              </a:rPr>
              <a:t>international education</a:t>
            </a:r>
            <a:r>
              <a:rPr lang="en-GB" altLang="zh-CN" sz="4000" smtClean="0">
                <a:ea typeface="宋体" charset="-122"/>
              </a:rPr>
              <a:t/>
            </a:r>
            <a:br>
              <a:rPr lang="en-GB" altLang="zh-CN" sz="4000" smtClean="0">
                <a:ea typeface="宋体" charset="-122"/>
              </a:rPr>
            </a:br>
            <a:endParaRPr lang="en-GB" altLang="zh-CN" sz="4000" smtClean="0">
              <a:ea typeface="宋体" charset="-122"/>
            </a:endParaRPr>
          </a:p>
        </p:txBody>
      </p:sp>
      <p:sp>
        <p:nvSpPr>
          <p:cNvPr id="14338" name="Subtitle 2"/>
          <p:cNvSpPr>
            <a:spLocks noGrp="1"/>
          </p:cNvSpPr>
          <p:nvPr>
            <p:ph type="subTitle" idx="1"/>
          </p:nvPr>
        </p:nvSpPr>
        <p:spPr>
          <a:xfrm>
            <a:off x="1403350" y="4005263"/>
            <a:ext cx="6400800" cy="952500"/>
          </a:xfrm>
        </p:spPr>
        <p:txBody>
          <a:bodyPr/>
          <a:lstStyle/>
          <a:p>
            <a:pPr eaLnBrk="1" hangingPunct="1"/>
            <a:r>
              <a:rPr lang="en-GB" altLang="zh-CN" sz="2400" smtClean="0">
                <a:ea typeface="宋体" charset="-122"/>
              </a:rPr>
              <a:t>Xiaowei Zhou  (Edinburgh Napier University) &amp; </a:t>
            </a:r>
          </a:p>
          <a:p>
            <a:pPr eaLnBrk="1" hangingPunct="1"/>
            <a:r>
              <a:rPr lang="en-GB" altLang="zh-CN" sz="2400" smtClean="0">
                <a:ea typeface="宋体" charset="-122"/>
              </a:rPr>
              <a:t>Richard Fay  (The University of Manchester)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
          <p:cNvSpPr>
            <a:spLocks noGrp="1"/>
          </p:cNvSpPr>
          <p:nvPr>
            <p:ph idx="1"/>
          </p:nvPr>
        </p:nvSpPr>
        <p:spPr>
          <a:xfrm>
            <a:off x="827088" y="1916113"/>
            <a:ext cx="7408862" cy="2016125"/>
          </a:xfrm>
        </p:spPr>
        <p:txBody>
          <a:bodyPr/>
          <a:lstStyle/>
          <a:p>
            <a:pPr eaLnBrk="1" hangingPunct="1"/>
            <a:r>
              <a:rPr lang="en-GB" altLang="zh-CN" smtClean="0">
                <a:solidFill>
                  <a:srgbClr val="2862AA"/>
                </a:solidFill>
                <a:ea typeface="宋体" charset="-122"/>
              </a:rPr>
              <a:t>The large-culture approach seems to provide a convenient tool to make (often national-level) cross-cultural comparisons.</a:t>
            </a:r>
          </a:p>
          <a:p>
            <a:pPr eaLnBrk="1" hangingPunct="1"/>
            <a:r>
              <a:rPr lang="en-GB" altLang="zh-CN" smtClean="0">
                <a:solidFill>
                  <a:srgbClr val="2862AA"/>
                </a:solidFill>
                <a:ea typeface="宋体" charset="-122"/>
              </a:rPr>
              <a:t>However, our approach, not strictly comparative, but still problematically large-culture in approach:</a:t>
            </a:r>
          </a:p>
          <a:p>
            <a:pPr eaLnBrk="1" hangingPunct="1">
              <a:buFont typeface="Symbol" pitchFamily="18" charset="2"/>
              <a:buNone/>
            </a:pPr>
            <a:endParaRPr lang="en-GB" altLang="zh-CN" smtClean="0">
              <a:solidFill>
                <a:srgbClr val="2862AA"/>
              </a:solidFill>
              <a:ea typeface="宋体" charset="-122"/>
            </a:endParaRPr>
          </a:p>
        </p:txBody>
      </p:sp>
      <p:sp>
        <p:nvSpPr>
          <p:cNvPr id="4" name="Title 3"/>
          <p:cNvSpPr>
            <a:spLocks noGrp="1"/>
          </p:cNvSpPr>
          <p:nvPr>
            <p:ph type="title"/>
          </p:nvPr>
        </p:nvSpPr>
        <p:spPr/>
        <p:txBody>
          <a:bodyPr rtlCol="0">
            <a:normAutofit fontScale="90000"/>
          </a:bodyPr>
          <a:lstStyle/>
          <a:p>
            <a:pPr eaLnBrk="1" fontAlgn="auto" hangingPunct="1">
              <a:spcAft>
                <a:spcPts val="0"/>
              </a:spcAft>
              <a:defRPr/>
            </a:pPr>
            <a:r>
              <a:rPr lang="en-GB" dirty="0" smtClean="0"/>
              <a:t>Some reflections on </a:t>
            </a:r>
            <a:br>
              <a:rPr lang="en-GB" dirty="0" smtClean="0"/>
            </a:br>
            <a:r>
              <a:rPr lang="en-GB" dirty="0" smtClean="0"/>
              <a:t>the large-culture approach</a:t>
            </a:r>
            <a:endParaRPr lang="en-GB" dirty="0"/>
          </a:p>
        </p:txBody>
      </p:sp>
      <p:sp>
        <p:nvSpPr>
          <p:cNvPr id="6" name="Text Box 4"/>
          <p:cNvSpPr txBox="1">
            <a:spLocks noChangeArrowheads="1"/>
          </p:cNvSpPr>
          <p:nvPr/>
        </p:nvSpPr>
        <p:spPr bwMode="auto">
          <a:xfrm>
            <a:off x="6470523" y="6398057"/>
            <a:ext cx="2520280" cy="307777"/>
          </a:xfrm>
          <a:prstGeom prst="rect">
            <a:avLst/>
          </a:prstGeom>
          <a:solidFill>
            <a:schemeClr val="accent1">
              <a:lumMod val="20000"/>
              <a:lumOff val="80000"/>
            </a:schemeClr>
          </a:solidFill>
          <a:ln w="9525">
            <a:noFill/>
            <a:miter lim="800000"/>
            <a:headEnd/>
            <a:tailEnd/>
          </a:ln>
          <a:effectLst>
            <a:glow rad="139700">
              <a:schemeClr val="accent1">
                <a:lumMod val="20000"/>
                <a:lumOff val="80000"/>
                <a:alpha val="40000"/>
              </a:schemeClr>
            </a:glow>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ct val="50000"/>
              </a:spcBef>
              <a:spcAft>
                <a:spcPts val="0"/>
              </a:spcAft>
              <a:defRPr/>
            </a:pPr>
            <a:r>
              <a:rPr lang="en-GB" altLang="zh-CN" sz="1400" dirty="0">
                <a:latin typeface="+mn-lt"/>
                <a:ea typeface="+mn-ea"/>
              </a:rPr>
              <a:t>-&gt; </a:t>
            </a:r>
            <a:r>
              <a:rPr lang="en-GB" altLang="zh-CN" sz="1400" dirty="0" smtClean="0">
                <a:latin typeface="+mn-lt"/>
                <a:ea typeface="+mn-ea"/>
              </a:rPr>
              <a:t>Small-culture understanding</a:t>
            </a:r>
            <a:endParaRPr lang="en-US" altLang="zh-CN" sz="1400" dirty="0">
              <a:latin typeface="+mn-lt"/>
              <a:ea typeface="+mn-ea"/>
            </a:endParaRPr>
          </a:p>
        </p:txBody>
      </p:sp>
      <p:grpSp>
        <p:nvGrpSpPr>
          <p:cNvPr id="31763" name="Group 19"/>
          <p:cNvGrpSpPr>
            <a:grpSpLocks/>
          </p:cNvGrpSpPr>
          <p:nvPr/>
        </p:nvGrpSpPr>
        <p:grpSpPr bwMode="auto">
          <a:xfrm>
            <a:off x="1331913" y="4149725"/>
            <a:ext cx="6731000" cy="1433513"/>
            <a:chOff x="839" y="2614"/>
            <a:chExt cx="4240" cy="903"/>
          </a:xfrm>
        </p:grpSpPr>
        <p:sp>
          <p:nvSpPr>
            <p:cNvPr id="31751" name="Text Box 7"/>
            <p:cNvSpPr txBox="1">
              <a:spLocks noChangeArrowheads="1"/>
            </p:cNvSpPr>
            <p:nvPr/>
          </p:nvSpPr>
          <p:spPr bwMode="auto">
            <a:xfrm>
              <a:off x="1202" y="2704"/>
              <a:ext cx="427" cy="327"/>
            </a:xfrm>
            <a:prstGeom prst="rect">
              <a:avLst/>
            </a:prstGeom>
            <a:noFill/>
            <a:ln w="9525">
              <a:noFill/>
              <a:miter lim="800000"/>
              <a:headEnd/>
              <a:tailEnd/>
            </a:ln>
            <a:effectLst/>
          </p:spPr>
          <p:txBody>
            <a:bodyPr wrap="none">
              <a:spAutoFit/>
            </a:bodyPr>
            <a:lstStyle/>
            <a:p>
              <a:r>
                <a:rPr lang="en-GB" altLang="zh-CN" sz="2800" b="1">
                  <a:solidFill>
                    <a:schemeClr val="tx1"/>
                  </a:solidFill>
                </a:rPr>
                <a:t>US</a:t>
              </a:r>
              <a:endParaRPr lang="en-US" altLang="zh-CN" sz="2800" b="1">
                <a:solidFill>
                  <a:schemeClr val="tx1"/>
                </a:solidFill>
              </a:endParaRPr>
            </a:p>
          </p:txBody>
        </p:sp>
        <p:sp>
          <p:nvSpPr>
            <p:cNvPr id="31752" name="Text Box 8"/>
            <p:cNvSpPr txBox="1">
              <a:spLocks noChangeArrowheads="1"/>
            </p:cNvSpPr>
            <p:nvPr/>
          </p:nvSpPr>
          <p:spPr bwMode="auto">
            <a:xfrm>
              <a:off x="3606" y="2704"/>
              <a:ext cx="315" cy="327"/>
            </a:xfrm>
            <a:prstGeom prst="rect">
              <a:avLst/>
            </a:prstGeom>
            <a:noFill/>
            <a:ln w="9525">
              <a:noFill/>
              <a:miter lim="800000"/>
              <a:headEnd/>
              <a:tailEnd/>
            </a:ln>
            <a:effectLst/>
          </p:spPr>
          <p:txBody>
            <a:bodyPr wrap="none">
              <a:spAutoFit/>
            </a:bodyPr>
            <a:lstStyle/>
            <a:p>
              <a:r>
                <a:rPr lang="en-GB" altLang="zh-CN" sz="2800" b="1">
                  <a:solidFill>
                    <a:schemeClr val="tx1"/>
                  </a:solidFill>
                </a:rPr>
                <a:t>IT</a:t>
              </a:r>
              <a:endParaRPr lang="en-US" altLang="zh-CN" sz="2800" b="1">
                <a:solidFill>
                  <a:schemeClr val="tx1"/>
                </a:solidFill>
              </a:endParaRPr>
            </a:p>
          </p:txBody>
        </p:sp>
        <p:grpSp>
          <p:nvGrpSpPr>
            <p:cNvPr id="31762" name="Group 18"/>
            <p:cNvGrpSpPr>
              <a:grpSpLocks/>
            </p:cNvGrpSpPr>
            <p:nvPr/>
          </p:nvGrpSpPr>
          <p:grpSpPr bwMode="auto">
            <a:xfrm>
              <a:off x="1973" y="2614"/>
              <a:ext cx="1134" cy="362"/>
              <a:chOff x="1973" y="2614"/>
              <a:chExt cx="1134" cy="362"/>
            </a:xfrm>
          </p:grpSpPr>
          <p:sp>
            <p:nvSpPr>
              <p:cNvPr id="31753" name="AutoShape 9"/>
              <p:cNvSpPr>
                <a:spLocks noChangeArrowheads="1"/>
              </p:cNvSpPr>
              <p:nvPr/>
            </p:nvSpPr>
            <p:spPr bwMode="auto">
              <a:xfrm>
                <a:off x="1973" y="2840"/>
                <a:ext cx="1134" cy="136"/>
              </a:xfrm>
              <a:prstGeom prst="rightArrow">
                <a:avLst>
                  <a:gd name="adj1" fmla="val 50000"/>
                  <a:gd name="adj2" fmla="val 208456"/>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31754" name="Text Box 10"/>
              <p:cNvSpPr txBox="1">
                <a:spLocks noChangeArrowheads="1"/>
              </p:cNvSpPr>
              <p:nvPr/>
            </p:nvSpPr>
            <p:spPr bwMode="auto">
              <a:xfrm>
                <a:off x="2154" y="2614"/>
                <a:ext cx="700" cy="231"/>
              </a:xfrm>
              <a:prstGeom prst="rect">
                <a:avLst/>
              </a:prstGeom>
              <a:noFill/>
              <a:ln w="9525">
                <a:noFill/>
                <a:miter lim="800000"/>
                <a:headEnd/>
                <a:tailEnd/>
              </a:ln>
              <a:effectLst/>
            </p:spPr>
            <p:txBody>
              <a:bodyPr wrap="none">
                <a:spAutoFit/>
              </a:bodyPr>
              <a:lstStyle/>
              <a:p>
                <a:r>
                  <a:rPr lang="en-GB" altLang="zh-CN">
                    <a:solidFill>
                      <a:schemeClr val="tx1"/>
                    </a:solidFill>
                  </a:rPr>
                  <a:t>exploring</a:t>
                </a:r>
                <a:endParaRPr lang="en-US" altLang="zh-CN">
                  <a:solidFill>
                    <a:schemeClr val="tx1"/>
                  </a:solidFill>
                </a:endParaRPr>
              </a:p>
            </p:txBody>
          </p:sp>
        </p:grpSp>
        <p:sp>
          <p:nvSpPr>
            <p:cNvPr id="31755" name="Text Box 11"/>
            <p:cNvSpPr txBox="1">
              <a:spLocks noChangeArrowheads="1"/>
            </p:cNvSpPr>
            <p:nvPr/>
          </p:nvSpPr>
          <p:spPr bwMode="auto">
            <a:xfrm>
              <a:off x="839" y="3113"/>
              <a:ext cx="1588" cy="404"/>
            </a:xfrm>
            <a:prstGeom prst="rect">
              <a:avLst/>
            </a:prstGeom>
            <a:noFill/>
            <a:ln w="9525">
              <a:noFill/>
              <a:miter lim="800000"/>
              <a:headEnd/>
              <a:tailEnd/>
            </a:ln>
            <a:effectLst/>
          </p:spPr>
          <p:txBody>
            <a:bodyPr wrap="none">
              <a:spAutoFit/>
            </a:bodyPr>
            <a:lstStyle/>
            <a:p>
              <a:r>
                <a:rPr lang="en-GB" altLang="zh-CN">
                  <a:solidFill>
                    <a:schemeClr val="tx1"/>
                  </a:solidFill>
                </a:rPr>
                <a:t>(with our ‘insider’/</a:t>
              </a:r>
            </a:p>
            <a:p>
              <a:r>
                <a:rPr lang="en-GB" altLang="zh-CN">
                  <a:solidFill>
                    <a:schemeClr val="tx1"/>
                  </a:solidFill>
                </a:rPr>
                <a:t>‘outsider’ perspectives)</a:t>
              </a:r>
              <a:endParaRPr lang="en-US" altLang="zh-CN">
                <a:solidFill>
                  <a:schemeClr val="tx1"/>
                </a:solidFill>
              </a:endParaRPr>
            </a:p>
          </p:txBody>
        </p:sp>
        <p:sp>
          <p:nvSpPr>
            <p:cNvPr id="31756" name="Text Box 12"/>
            <p:cNvSpPr txBox="1">
              <a:spLocks noChangeArrowheads="1"/>
            </p:cNvSpPr>
            <p:nvPr/>
          </p:nvSpPr>
          <p:spPr bwMode="auto">
            <a:xfrm>
              <a:off x="3107" y="3113"/>
              <a:ext cx="1972" cy="404"/>
            </a:xfrm>
            <a:prstGeom prst="rect">
              <a:avLst/>
            </a:prstGeom>
            <a:noFill/>
            <a:ln w="9525">
              <a:noFill/>
              <a:miter lim="800000"/>
              <a:headEnd/>
              <a:tailEnd/>
            </a:ln>
            <a:effectLst/>
          </p:spPr>
          <p:txBody>
            <a:bodyPr wrap="none">
              <a:spAutoFit/>
            </a:bodyPr>
            <a:lstStyle/>
            <a:p>
              <a:r>
                <a:rPr lang="en-GB" altLang="zh-CN">
                  <a:solidFill>
                    <a:schemeClr val="tx1"/>
                  </a:solidFill>
                </a:rPr>
                <a:t>(the phenomenon of </a:t>
              </a:r>
            </a:p>
            <a:p>
              <a:r>
                <a:rPr lang="en-GB" altLang="zh-CN">
                  <a:solidFill>
                    <a:schemeClr val="tx1"/>
                  </a:solidFill>
                </a:rPr>
                <a:t>‘Chinese’ students in the UK)</a:t>
              </a:r>
              <a:endParaRPr lang="en-US" altLang="zh-CN">
                <a:solidFill>
                  <a:schemeClr val="tx1"/>
                </a:solidFill>
              </a:endParaRPr>
            </a:p>
          </p:txBody>
        </p:sp>
      </p:grpSp>
      <p:grpSp>
        <p:nvGrpSpPr>
          <p:cNvPr id="31761" name="Group 17"/>
          <p:cNvGrpSpPr>
            <a:grpSpLocks/>
          </p:cNvGrpSpPr>
          <p:nvPr/>
        </p:nvGrpSpPr>
        <p:grpSpPr bwMode="auto">
          <a:xfrm>
            <a:off x="1619250" y="5589588"/>
            <a:ext cx="5026025" cy="989012"/>
            <a:chOff x="1020" y="3521"/>
            <a:chExt cx="3166" cy="623"/>
          </a:xfrm>
        </p:grpSpPr>
        <p:sp>
          <p:nvSpPr>
            <p:cNvPr id="31757" name="Text Box 13"/>
            <p:cNvSpPr txBox="1">
              <a:spLocks noChangeArrowheads="1"/>
            </p:cNvSpPr>
            <p:nvPr/>
          </p:nvSpPr>
          <p:spPr bwMode="auto">
            <a:xfrm>
              <a:off x="1020" y="3702"/>
              <a:ext cx="907" cy="442"/>
            </a:xfrm>
            <a:prstGeom prst="rect">
              <a:avLst/>
            </a:prstGeom>
            <a:noFill/>
            <a:ln w="9525">
              <a:noFill/>
              <a:miter lim="800000"/>
              <a:headEnd/>
              <a:tailEnd/>
            </a:ln>
            <a:effectLst/>
          </p:spPr>
          <p:txBody>
            <a:bodyPr>
              <a:spAutoFit/>
            </a:bodyPr>
            <a:lstStyle/>
            <a:p>
              <a:r>
                <a:rPr lang="en-GB" altLang="zh-CN" sz="2000" b="1" i="1">
                  <a:solidFill>
                    <a:schemeClr val="accent1"/>
                  </a:solidFill>
                </a:rPr>
                <a:t>relatively complex</a:t>
              </a:r>
              <a:endParaRPr lang="en-US" altLang="zh-CN" sz="2000" b="1" i="1">
                <a:solidFill>
                  <a:schemeClr val="accent1"/>
                </a:solidFill>
              </a:endParaRPr>
            </a:p>
          </p:txBody>
        </p:sp>
        <p:sp>
          <p:nvSpPr>
            <p:cNvPr id="31758" name="Text Box 14"/>
            <p:cNvSpPr txBox="1">
              <a:spLocks noChangeArrowheads="1"/>
            </p:cNvSpPr>
            <p:nvPr/>
          </p:nvSpPr>
          <p:spPr bwMode="auto">
            <a:xfrm>
              <a:off x="3334" y="3702"/>
              <a:ext cx="852" cy="250"/>
            </a:xfrm>
            <a:prstGeom prst="rect">
              <a:avLst/>
            </a:prstGeom>
            <a:noFill/>
            <a:ln w="9525">
              <a:noFill/>
              <a:miter lim="800000"/>
              <a:headEnd/>
              <a:tailEnd/>
            </a:ln>
            <a:effectLst/>
          </p:spPr>
          <p:txBody>
            <a:bodyPr wrap="none">
              <a:spAutoFit/>
            </a:bodyPr>
            <a:lstStyle/>
            <a:p>
              <a:r>
                <a:rPr lang="en-GB" altLang="zh-CN" sz="2000" b="1" i="1">
                  <a:solidFill>
                    <a:schemeClr val="accent1"/>
                  </a:solidFill>
                </a:rPr>
                <a:t>simplistic</a:t>
              </a:r>
              <a:endParaRPr lang="en-US" altLang="zh-CN" sz="2000" b="1" i="1">
                <a:solidFill>
                  <a:schemeClr val="accent1"/>
                </a:solidFill>
              </a:endParaRPr>
            </a:p>
          </p:txBody>
        </p:sp>
        <p:sp>
          <p:nvSpPr>
            <p:cNvPr id="31759" name="Line 15"/>
            <p:cNvSpPr>
              <a:spLocks noChangeShapeType="1"/>
            </p:cNvSpPr>
            <p:nvPr/>
          </p:nvSpPr>
          <p:spPr bwMode="auto">
            <a:xfrm>
              <a:off x="1429" y="3521"/>
              <a:ext cx="0" cy="181"/>
            </a:xfrm>
            <a:prstGeom prst="line">
              <a:avLst/>
            </a:prstGeom>
            <a:noFill/>
            <a:ln w="25400">
              <a:solidFill>
                <a:schemeClr val="accent1"/>
              </a:solidFill>
              <a:round/>
              <a:headEnd/>
              <a:tailEnd/>
            </a:ln>
            <a:effectLst/>
          </p:spPr>
          <p:txBody>
            <a:bodyPr/>
            <a:lstStyle/>
            <a:p>
              <a:endParaRPr lang="zh-CN" altLang="en-US"/>
            </a:p>
          </p:txBody>
        </p:sp>
        <p:sp>
          <p:nvSpPr>
            <p:cNvPr id="31760" name="Line 16"/>
            <p:cNvSpPr>
              <a:spLocks noChangeShapeType="1"/>
            </p:cNvSpPr>
            <p:nvPr/>
          </p:nvSpPr>
          <p:spPr bwMode="auto">
            <a:xfrm>
              <a:off x="3787" y="3521"/>
              <a:ext cx="0" cy="181"/>
            </a:xfrm>
            <a:prstGeom prst="line">
              <a:avLst/>
            </a:prstGeom>
            <a:noFill/>
            <a:ln w="25400">
              <a:solidFill>
                <a:schemeClr val="accent1"/>
              </a:solidFill>
              <a:round/>
              <a:headEnd/>
              <a:tailEnd/>
            </a:ln>
            <a:effec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1763"/>
                                        </p:tgtEl>
                                        <p:attrNameLst>
                                          <p:attrName>style.visibility</p:attrName>
                                        </p:attrNameLst>
                                      </p:cBhvr>
                                      <p:to>
                                        <p:strVal val="visible"/>
                                      </p:to>
                                    </p:set>
                                    <p:animEffect transition="in" filter="blinds(horizontal)">
                                      <p:cBhvr>
                                        <p:cTn id="11" dur="500"/>
                                        <p:tgtEl>
                                          <p:spTgt spid="31763"/>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nodeType="clickEffect">
                                  <p:stCondLst>
                                    <p:cond delay="0"/>
                                  </p:stCondLst>
                                  <p:childTnLst>
                                    <p:set>
                                      <p:cBhvr>
                                        <p:cTn id="15" dur="1" fill="hold">
                                          <p:stCondLst>
                                            <p:cond delay="0"/>
                                          </p:stCondLst>
                                        </p:cTn>
                                        <p:tgtEl>
                                          <p:spTgt spid="31761"/>
                                        </p:tgtEl>
                                        <p:attrNameLst>
                                          <p:attrName>style.visibility</p:attrName>
                                        </p:attrNameLst>
                                      </p:cBhvr>
                                      <p:to>
                                        <p:strVal val="visible"/>
                                      </p:to>
                                    </p:set>
                                    <p:animEffect transition="in" filter="box(out)">
                                      <p:cBhvr>
                                        <p:cTn id="16" dur="500"/>
                                        <p:tgtEl>
                                          <p:spTgt spid="31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3"/>
          <p:cNvSpPr>
            <a:spLocks noGrp="1"/>
          </p:cNvSpPr>
          <p:nvPr>
            <p:ph type="title"/>
          </p:nvPr>
        </p:nvSpPr>
        <p:spPr/>
        <p:txBody>
          <a:bodyPr/>
          <a:lstStyle/>
          <a:p>
            <a:pPr eaLnBrk="1" hangingPunct="1"/>
            <a:r>
              <a:rPr lang="en-GB" altLang="zh-CN" sz="3200" smtClean="0">
                <a:ea typeface="宋体" charset="-122"/>
              </a:rPr>
              <a:t>An alternative understanding of our teaching contexts: the small-culture approach </a:t>
            </a:r>
            <a:r>
              <a:rPr lang="en-GB" altLang="zh-CN" sz="2000" smtClean="0">
                <a:ea typeface="宋体" charset="-122"/>
              </a:rPr>
              <a:t>(Holliday, 1999)</a:t>
            </a:r>
          </a:p>
        </p:txBody>
      </p:sp>
      <p:sp>
        <p:nvSpPr>
          <p:cNvPr id="33794" name="Rectangle 4"/>
          <p:cNvSpPr>
            <a:spLocks noGrp="1" noChangeArrowheads="1"/>
          </p:cNvSpPr>
          <p:nvPr/>
        </p:nvSpPr>
        <p:spPr bwMode="auto">
          <a:xfrm>
            <a:off x="1835150" y="2027238"/>
            <a:ext cx="5545138" cy="4525962"/>
          </a:xfrm>
          <a:prstGeom prst="rect">
            <a:avLst/>
          </a:prstGeom>
          <a:noFill/>
          <a:ln w="9525">
            <a:noFill/>
            <a:miter lim="800000"/>
            <a:headEnd/>
            <a:tailEnd/>
          </a:ln>
        </p:spPr>
        <p:txBody>
          <a:bodyPr/>
          <a:lstStyle/>
          <a:p>
            <a:pPr marL="342900" indent="-342900">
              <a:lnSpc>
                <a:spcPct val="80000"/>
              </a:lnSpc>
              <a:spcBef>
                <a:spcPct val="20000"/>
              </a:spcBef>
              <a:buFontTx/>
              <a:buChar char="•"/>
            </a:pPr>
            <a:endParaRPr lang="en-GB" altLang="zh-CN" sz="1600">
              <a:solidFill>
                <a:schemeClr val="tx1"/>
              </a:solidFill>
              <a:latin typeface="Candara" pitchFamily="34" charset="0"/>
            </a:endParaRPr>
          </a:p>
        </p:txBody>
      </p:sp>
      <p:sp>
        <p:nvSpPr>
          <p:cNvPr id="33795" name="Line 8"/>
          <p:cNvSpPr>
            <a:spLocks noChangeShapeType="1"/>
          </p:cNvSpPr>
          <p:nvPr/>
        </p:nvSpPr>
        <p:spPr bwMode="auto">
          <a:xfrm flipV="1">
            <a:off x="2990850" y="2919413"/>
            <a:ext cx="2370138" cy="2525712"/>
          </a:xfrm>
          <a:prstGeom prst="line">
            <a:avLst/>
          </a:prstGeom>
          <a:noFill/>
          <a:ln w="19050">
            <a:solidFill>
              <a:srgbClr val="0070C0"/>
            </a:solidFill>
            <a:round/>
            <a:headEnd/>
            <a:tailEnd type="stealth" w="lg" len="lg"/>
          </a:ln>
        </p:spPr>
        <p:txBody>
          <a:bodyPr/>
          <a:lstStyle/>
          <a:p>
            <a:endParaRPr lang="zh-CN" altLang="en-US"/>
          </a:p>
        </p:txBody>
      </p:sp>
      <p:sp>
        <p:nvSpPr>
          <p:cNvPr id="33796" name="Line 9"/>
          <p:cNvSpPr>
            <a:spLocks noChangeShapeType="1"/>
          </p:cNvSpPr>
          <p:nvPr/>
        </p:nvSpPr>
        <p:spPr bwMode="auto">
          <a:xfrm flipH="1" flipV="1">
            <a:off x="3417888" y="2919413"/>
            <a:ext cx="2449512" cy="2525712"/>
          </a:xfrm>
          <a:prstGeom prst="line">
            <a:avLst/>
          </a:prstGeom>
          <a:noFill/>
          <a:ln w="19050">
            <a:solidFill>
              <a:srgbClr val="0070C0"/>
            </a:solidFill>
            <a:round/>
            <a:headEnd/>
            <a:tailEnd type="stealth" w="lg" len="lg"/>
          </a:ln>
        </p:spPr>
        <p:txBody>
          <a:bodyPr/>
          <a:lstStyle/>
          <a:p>
            <a:endParaRPr lang="zh-CN" altLang="en-US"/>
          </a:p>
        </p:txBody>
      </p:sp>
      <p:sp>
        <p:nvSpPr>
          <p:cNvPr id="8" name="TextBox 7"/>
          <p:cNvSpPr txBox="1"/>
          <p:nvPr/>
        </p:nvSpPr>
        <p:spPr>
          <a:xfrm>
            <a:off x="5613400" y="1712913"/>
            <a:ext cx="2289175" cy="1200150"/>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Possible cultural and contextual influences</a:t>
            </a:r>
          </a:p>
        </p:txBody>
      </p:sp>
      <p:sp>
        <p:nvSpPr>
          <p:cNvPr id="9" name="TextBox 8"/>
          <p:cNvSpPr txBox="1"/>
          <p:nvPr/>
        </p:nvSpPr>
        <p:spPr>
          <a:xfrm>
            <a:off x="1701800" y="1712913"/>
            <a:ext cx="2293938" cy="1200150"/>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Possible cultural and contextual influences</a:t>
            </a:r>
          </a:p>
        </p:txBody>
      </p:sp>
      <p:sp>
        <p:nvSpPr>
          <p:cNvPr id="10" name="TextBox 9"/>
          <p:cNvSpPr txBox="1"/>
          <p:nvPr/>
        </p:nvSpPr>
        <p:spPr>
          <a:xfrm>
            <a:off x="5272088" y="2959100"/>
            <a:ext cx="1577975" cy="400050"/>
          </a:xfrm>
          <a:prstGeom prst="rect">
            <a:avLst/>
          </a:prstGeom>
          <a:noFill/>
        </p:spPr>
        <p:txBody>
          <a:bodyPr>
            <a:spAutoFit/>
          </a:bodyPr>
          <a:lstStyle/>
          <a:p>
            <a:pPr fontAlgn="auto">
              <a:spcBef>
                <a:spcPts val="0"/>
              </a:spcBef>
              <a:spcAft>
                <a:spcPts val="0"/>
              </a:spcAft>
              <a:defRPr/>
            </a:pPr>
            <a:r>
              <a:rPr lang="en-GB" sz="2000" b="1" dirty="0">
                <a:solidFill>
                  <a:schemeClr val="accent2">
                    <a:lumMod val="75000"/>
                  </a:schemeClr>
                </a:solidFill>
                <a:latin typeface="+mn-lt"/>
                <a:ea typeface="+mn-ea"/>
              </a:rPr>
              <a:t>interpret</a:t>
            </a:r>
          </a:p>
        </p:txBody>
      </p:sp>
      <p:sp>
        <p:nvSpPr>
          <p:cNvPr id="11" name="TextBox 10"/>
          <p:cNvSpPr txBox="1"/>
          <p:nvPr/>
        </p:nvSpPr>
        <p:spPr>
          <a:xfrm>
            <a:off x="3681413" y="4540250"/>
            <a:ext cx="1865312" cy="1016000"/>
          </a:xfrm>
          <a:prstGeom prst="rect">
            <a:avLst/>
          </a:prstGeom>
          <a:noFill/>
        </p:spPr>
        <p:txBody>
          <a:bodyPr>
            <a:spAutoFit/>
          </a:bodyPr>
          <a:lstStyle/>
          <a:p>
            <a:pPr fontAlgn="auto">
              <a:spcBef>
                <a:spcPts val="0"/>
              </a:spcBef>
              <a:spcAft>
                <a:spcPts val="0"/>
              </a:spcAft>
              <a:defRPr/>
            </a:pPr>
            <a:r>
              <a:rPr lang="en-GB" sz="2000" b="1" i="1" dirty="0">
                <a:solidFill>
                  <a:schemeClr val="accent2">
                    <a:lumMod val="75000"/>
                  </a:schemeClr>
                </a:solidFill>
                <a:latin typeface="+mn-lt"/>
                <a:ea typeface="+mn-ea"/>
              </a:rPr>
              <a:t>Explore</a:t>
            </a:r>
            <a:r>
              <a:rPr lang="en-GB" sz="2000" b="1" dirty="0">
                <a:solidFill>
                  <a:schemeClr val="accent2">
                    <a:lumMod val="75000"/>
                  </a:schemeClr>
                </a:solidFill>
                <a:latin typeface="+mn-lt"/>
                <a:ea typeface="+mn-ea"/>
              </a:rPr>
              <a:t> the interactional dynamic</a:t>
            </a:r>
          </a:p>
        </p:txBody>
      </p:sp>
      <p:sp>
        <p:nvSpPr>
          <p:cNvPr id="12" name="TextBox 11"/>
          <p:cNvSpPr txBox="1"/>
          <p:nvPr/>
        </p:nvSpPr>
        <p:spPr>
          <a:xfrm>
            <a:off x="1141413" y="5108575"/>
            <a:ext cx="2289175" cy="1570038"/>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Actual communication of an individual from Country A</a:t>
            </a:r>
          </a:p>
        </p:txBody>
      </p:sp>
      <p:sp>
        <p:nvSpPr>
          <p:cNvPr id="13" name="TextBox 12"/>
          <p:cNvSpPr txBox="1"/>
          <p:nvPr/>
        </p:nvSpPr>
        <p:spPr>
          <a:xfrm>
            <a:off x="5926138" y="5135563"/>
            <a:ext cx="2289175" cy="1570037"/>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Actual communication of an individual from Country B</a:t>
            </a:r>
          </a:p>
        </p:txBody>
      </p:sp>
      <p:sp>
        <p:nvSpPr>
          <p:cNvPr id="14" name="TextBox 13"/>
          <p:cNvSpPr txBox="1"/>
          <p:nvPr/>
        </p:nvSpPr>
        <p:spPr>
          <a:xfrm>
            <a:off x="2201863" y="2959100"/>
            <a:ext cx="1576387" cy="400050"/>
          </a:xfrm>
          <a:prstGeom prst="rect">
            <a:avLst/>
          </a:prstGeom>
          <a:noFill/>
        </p:spPr>
        <p:txBody>
          <a:bodyPr>
            <a:spAutoFit/>
          </a:bodyPr>
          <a:lstStyle/>
          <a:p>
            <a:pPr fontAlgn="auto">
              <a:spcBef>
                <a:spcPts val="0"/>
              </a:spcBef>
              <a:spcAft>
                <a:spcPts val="0"/>
              </a:spcAft>
              <a:defRPr/>
            </a:pPr>
            <a:r>
              <a:rPr lang="en-GB" sz="2000" b="1" dirty="0">
                <a:solidFill>
                  <a:schemeClr val="accent2">
                    <a:lumMod val="75000"/>
                  </a:schemeClr>
                </a:solidFill>
                <a:latin typeface="+mn-lt"/>
                <a:ea typeface="+mn-ea"/>
              </a:rPr>
              <a:t>interpret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a:xfrm>
            <a:off x="395288" y="333375"/>
            <a:ext cx="8229600" cy="927100"/>
          </a:xfrm>
        </p:spPr>
        <p:txBody>
          <a:bodyPr rtlCol="0">
            <a:normAutofit fontScale="90000"/>
          </a:bodyPr>
          <a:lstStyle/>
          <a:p>
            <a:pPr eaLnBrk="1" fontAlgn="auto" hangingPunct="1">
              <a:spcAft>
                <a:spcPts val="0"/>
              </a:spcAft>
              <a:defRPr/>
            </a:pPr>
            <a:r>
              <a:rPr lang="en-GB" sz="2800" dirty="0"/>
              <a:t>An alternative understanding of our teaching contexts: </a:t>
            </a:r>
            <a:r>
              <a:rPr lang="en-GB" sz="2800" dirty="0" smtClean="0"/>
              <a:t/>
            </a:r>
            <a:br>
              <a:rPr lang="en-GB" sz="2800" dirty="0" smtClean="0"/>
            </a:br>
            <a:r>
              <a:rPr lang="en-GB" sz="2800" dirty="0" smtClean="0"/>
              <a:t>the </a:t>
            </a:r>
            <a:r>
              <a:rPr lang="en-GB" sz="2800" dirty="0"/>
              <a:t>small-culture </a:t>
            </a:r>
            <a:r>
              <a:rPr lang="en-GB" sz="2800" dirty="0" smtClean="0"/>
              <a:t>approach (continued …)</a:t>
            </a:r>
            <a:endParaRPr lang="en-GB" altLang="zh-CN" sz="2800" dirty="0" smtClean="0">
              <a:ea typeface="宋体" pitchFamily="2" charset="-122"/>
            </a:endParaRPr>
          </a:p>
        </p:txBody>
      </p:sp>
      <p:sp>
        <p:nvSpPr>
          <p:cNvPr id="12292" name="Text Box 8"/>
          <p:cNvSpPr txBox="1">
            <a:spLocks noChangeArrowheads="1"/>
          </p:cNvSpPr>
          <p:nvPr/>
        </p:nvSpPr>
        <p:spPr bwMode="auto">
          <a:xfrm>
            <a:off x="4625975" y="1301750"/>
            <a:ext cx="2890838" cy="3960813"/>
          </a:xfrm>
          <a:prstGeom prst="rect">
            <a:avLst/>
          </a:prstGeom>
          <a:solidFill>
            <a:srgbClr val="FFC000">
              <a:alpha val="49019"/>
            </a:srgbClr>
          </a:solidFill>
          <a:ln w="19050" cap="rnd">
            <a:solidFill>
              <a:srgbClr val="000000"/>
            </a:solidFill>
            <a:prstDash val="sysDot"/>
            <a:miter lim="800000"/>
            <a:headEnd/>
            <a:tailEnd/>
          </a:ln>
        </p:spPr>
        <p:txBody>
          <a:bodyPr/>
          <a:lstStyle/>
          <a:p>
            <a:pPr>
              <a:spcAft>
                <a:spcPts val="1000"/>
              </a:spcAft>
            </a:pPr>
            <a:r>
              <a:rPr lang="en-GB" altLang="zh-CN" b="1">
                <a:solidFill>
                  <a:srgbClr val="0070C0"/>
                </a:solidFill>
                <a:latin typeface="Calibri" pitchFamily="34" charset="0"/>
                <a:ea typeface="华文楷体" pitchFamily="2" charset="-122"/>
              </a:rPr>
              <a:t>National culture (including urban, village, regional and other activity cultures)</a:t>
            </a:r>
            <a:endParaRPr lang="en-US" altLang="zh-CN" b="1">
              <a:solidFill>
                <a:srgbClr val="0070C0"/>
              </a:solidFill>
            </a:endParaRPr>
          </a:p>
        </p:txBody>
      </p:sp>
      <p:sp>
        <p:nvSpPr>
          <p:cNvPr id="12293" name="Text Box 9"/>
          <p:cNvSpPr txBox="1">
            <a:spLocks noChangeArrowheads="1"/>
          </p:cNvSpPr>
          <p:nvPr/>
        </p:nvSpPr>
        <p:spPr bwMode="auto">
          <a:xfrm>
            <a:off x="2484438" y="2260600"/>
            <a:ext cx="3154362" cy="2232025"/>
          </a:xfrm>
          <a:prstGeom prst="rect">
            <a:avLst/>
          </a:prstGeom>
          <a:solidFill>
            <a:srgbClr val="CCFF33">
              <a:alpha val="30196"/>
            </a:srgbClr>
          </a:solidFill>
          <a:ln w="19050" cap="rnd" cmpd="dbl" algn="ctr">
            <a:solidFill>
              <a:srgbClr val="000000"/>
            </a:solidFill>
            <a:prstDash val="sysDot"/>
            <a:miter lim="800000"/>
            <a:headEnd/>
            <a:tailEnd/>
          </a:ln>
        </p:spPr>
        <p:txBody>
          <a:bodyPr/>
          <a:lstStyle/>
          <a:p>
            <a:r>
              <a:rPr lang="en-GB" altLang="zh-CN" b="1">
                <a:solidFill>
                  <a:srgbClr val="0070C0"/>
                </a:solidFill>
                <a:latin typeface="Calibri" pitchFamily="34" charset="0"/>
                <a:ea typeface="华文楷体" pitchFamily="2" charset="-122"/>
              </a:rPr>
              <a:t>Professional-academic</a:t>
            </a:r>
          </a:p>
          <a:p>
            <a:r>
              <a:rPr lang="en-GB" altLang="zh-CN" b="1">
                <a:solidFill>
                  <a:srgbClr val="0070C0"/>
                </a:solidFill>
                <a:latin typeface="Calibri" pitchFamily="34" charset="0"/>
                <a:ea typeface="华文楷体" pitchFamily="2" charset="-122"/>
              </a:rPr>
              <a:t> cultures</a:t>
            </a:r>
          </a:p>
          <a:p>
            <a:endParaRPr lang="en-US" altLang="zh-CN">
              <a:solidFill>
                <a:schemeClr val="tx1"/>
              </a:solidFill>
            </a:endParaRPr>
          </a:p>
        </p:txBody>
      </p:sp>
      <p:sp>
        <p:nvSpPr>
          <p:cNvPr id="12299" name="Text Box 11"/>
          <p:cNvSpPr txBox="1">
            <a:spLocks noChangeArrowheads="1"/>
          </p:cNvSpPr>
          <p:nvPr/>
        </p:nvSpPr>
        <p:spPr bwMode="auto">
          <a:xfrm>
            <a:off x="3262313" y="3536950"/>
            <a:ext cx="2609850" cy="2698750"/>
          </a:xfrm>
          <a:prstGeom prst="rect">
            <a:avLst/>
          </a:prstGeom>
          <a:solidFill>
            <a:schemeClr val="accent1">
              <a:lumMod val="75000"/>
              <a:alpha val="29000"/>
            </a:schemeClr>
          </a:solidFill>
          <a:ln w="19050" cap="rnd">
            <a:solidFill>
              <a:srgbClr val="000000"/>
            </a:solidFill>
            <a:prstDash val="sysDot"/>
            <a:miter lim="800000"/>
            <a:headEnd/>
            <a:tailEnd/>
          </a:ln>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auto" hangingPunct="1">
              <a:spcBef>
                <a:spcPts val="0"/>
              </a:spcBef>
              <a:spcAft>
                <a:spcPts val="1000"/>
              </a:spcAft>
              <a:defRPr/>
            </a:pPr>
            <a:r>
              <a:rPr lang="en-GB" b="1" dirty="0" smtClean="0">
                <a:solidFill>
                  <a:srgbClr val="0070C0"/>
                </a:solidFill>
                <a:latin typeface="Calibri" pitchFamily="34" charset="0"/>
                <a:ea typeface="+mn-ea"/>
              </a:rPr>
              <a:t>Host </a:t>
            </a:r>
            <a:r>
              <a:rPr lang="en-GB" b="1" dirty="0">
                <a:solidFill>
                  <a:srgbClr val="0070C0"/>
                </a:solidFill>
                <a:latin typeface="Calibri" pitchFamily="34" charset="0"/>
                <a:ea typeface="+mn-ea"/>
              </a:rPr>
              <a:t>institutional </a:t>
            </a:r>
            <a:r>
              <a:rPr lang="en-GB" b="1" dirty="0" smtClean="0">
                <a:solidFill>
                  <a:srgbClr val="0070C0"/>
                </a:solidFill>
                <a:latin typeface="Calibri" pitchFamily="34" charset="0"/>
                <a:ea typeface="+mn-ea"/>
              </a:rPr>
              <a:t>culture</a:t>
            </a:r>
            <a:endParaRPr lang="en-US" b="1" dirty="0">
              <a:solidFill>
                <a:srgbClr val="0070C0"/>
              </a:solidFill>
              <a:ea typeface="+mn-ea"/>
            </a:endParaRPr>
          </a:p>
        </p:txBody>
      </p:sp>
      <p:sp>
        <p:nvSpPr>
          <p:cNvPr id="12301" name="Text Box 13"/>
          <p:cNvSpPr txBox="1">
            <a:spLocks noChangeArrowheads="1"/>
          </p:cNvSpPr>
          <p:nvPr/>
        </p:nvSpPr>
        <p:spPr bwMode="auto">
          <a:xfrm>
            <a:off x="685800" y="3105150"/>
            <a:ext cx="2792413" cy="2014538"/>
          </a:xfrm>
          <a:prstGeom prst="rect">
            <a:avLst/>
          </a:prstGeom>
          <a:solidFill>
            <a:schemeClr val="tx2">
              <a:lumMod val="40000"/>
              <a:lumOff val="60000"/>
              <a:alpha val="39000"/>
            </a:schemeClr>
          </a:solidFill>
          <a:ln w="19050" cap="rnd" algn="ctr">
            <a:solidFill>
              <a:srgbClr val="000000"/>
            </a:solidFill>
            <a:prstDash val="sysDot"/>
            <a:miter lim="800000"/>
            <a:headEnd/>
            <a:tailEnd/>
          </a:ln>
          <a:effec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endParaRPr lang="en-GB" b="1" dirty="0">
              <a:solidFill>
                <a:srgbClr val="0070C0"/>
              </a:solidFill>
              <a:latin typeface="Calibri" pitchFamily="34" charset="0"/>
              <a:ea typeface="+mn-ea"/>
            </a:endParaRPr>
          </a:p>
          <a:p>
            <a:pPr eaLnBrk="1" fontAlgn="auto" hangingPunct="1">
              <a:spcBef>
                <a:spcPts val="0"/>
              </a:spcBef>
              <a:spcAft>
                <a:spcPts val="0"/>
              </a:spcAft>
              <a:defRPr/>
            </a:pPr>
            <a:endParaRPr lang="en-GB" b="1" dirty="0">
              <a:solidFill>
                <a:srgbClr val="0070C0"/>
              </a:solidFill>
              <a:latin typeface="Calibri" pitchFamily="34" charset="0"/>
              <a:ea typeface="+mn-ea"/>
            </a:endParaRPr>
          </a:p>
          <a:p>
            <a:pPr eaLnBrk="1" fontAlgn="auto" hangingPunct="1">
              <a:spcBef>
                <a:spcPts val="0"/>
              </a:spcBef>
              <a:spcAft>
                <a:spcPts val="0"/>
              </a:spcAft>
              <a:defRPr/>
            </a:pPr>
            <a:r>
              <a:rPr lang="en-GB" b="1" dirty="0" smtClean="0">
                <a:solidFill>
                  <a:srgbClr val="0070C0"/>
                </a:solidFill>
                <a:latin typeface="Calibri" pitchFamily="34" charset="0"/>
                <a:ea typeface="+mn-ea"/>
              </a:rPr>
              <a:t>International education-related cultures</a:t>
            </a:r>
            <a:endParaRPr lang="en-US" sz="2000" b="1" dirty="0">
              <a:solidFill>
                <a:srgbClr val="0070C0"/>
              </a:solidFill>
              <a:ea typeface="+mn-ea"/>
            </a:endParaRPr>
          </a:p>
        </p:txBody>
      </p:sp>
      <p:sp>
        <p:nvSpPr>
          <p:cNvPr id="12304" name="Text Box 16"/>
          <p:cNvSpPr txBox="1">
            <a:spLocks noChangeArrowheads="1"/>
          </p:cNvSpPr>
          <p:nvPr/>
        </p:nvSpPr>
        <p:spPr bwMode="auto">
          <a:xfrm>
            <a:off x="5054600" y="3679825"/>
            <a:ext cx="3251200" cy="1206500"/>
          </a:xfrm>
          <a:prstGeom prst="rect">
            <a:avLst/>
          </a:prstGeom>
          <a:solidFill>
            <a:schemeClr val="accent5">
              <a:lumMod val="75000"/>
              <a:alpha val="33000"/>
            </a:schemeClr>
          </a:solidFill>
          <a:ln w="19050" cap="rnd" algn="ctr">
            <a:solidFill>
              <a:srgbClr val="000000"/>
            </a:solidFill>
            <a:prstDash val="sysDot"/>
            <a:miter lim="800000"/>
            <a:headEnd/>
            <a:tailEnd/>
          </a:ln>
          <a:effectLst/>
        </p:spPr>
        <p:txBody>
          <a:bodyPr/>
          <a:lstStyle/>
          <a:p>
            <a:pPr>
              <a:spcAft>
                <a:spcPts val="1000"/>
              </a:spcAft>
            </a:pPr>
            <a:endParaRPr lang="en-GB" altLang="zh-CN" sz="1100">
              <a:solidFill>
                <a:schemeClr val="tx1"/>
              </a:solidFill>
              <a:latin typeface="Times New Roman" pitchFamily="18" charset="0"/>
            </a:endParaRPr>
          </a:p>
          <a:p>
            <a:pPr>
              <a:spcAft>
                <a:spcPts val="1000"/>
              </a:spcAft>
            </a:pPr>
            <a:endParaRPr lang="en-GB" altLang="zh-CN" sz="1100">
              <a:solidFill>
                <a:schemeClr val="tx1"/>
              </a:solidFill>
              <a:latin typeface="Times New Roman" pitchFamily="18" charset="0"/>
            </a:endParaRPr>
          </a:p>
          <a:p>
            <a:pPr>
              <a:spcAft>
                <a:spcPts val="1000"/>
              </a:spcAft>
            </a:pPr>
            <a:endParaRPr lang="en-GB" altLang="zh-CN" sz="1100">
              <a:solidFill>
                <a:schemeClr val="tx1"/>
              </a:solidFill>
              <a:latin typeface="Times New Roman" pitchFamily="18" charset="0"/>
            </a:endParaRPr>
          </a:p>
          <a:p>
            <a:pPr>
              <a:spcAft>
                <a:spcPts val="1000"/>
              </a:spcAft>
            </a:pPr>
            <a:r>
              <a:rPr lang="en-GB" altLang="zh-CN">
                <a:solidFill>
                  <a:srgbClr val="0070C0"/>
                </a:solidFill>
                <a:latin typeface="Calibri" pitchFamily="34" charset="0"/>
              </a:rPr>
              <a:t>	            </a:t>
            </a:r>
            <a:r>
              <a:rPr lang="en-GB" altLang="zh-CN" b="1">
                <a:solidFill>
                  <a:srgbClr val="0070C0"/>
                </a:solidFill>
                <a:latin typeface="Calibri" pitchFamily="34" charset="0"/>
              </a:rPr>
              <a:t>Student culture</a:t>
            </a:r>
            <a:endParaRPr lang="en-US" altLang="zh-CN" b="1">
              <a:solidFill>
                <a:srgbClr val="0070C0"/>
              </a:solidFill>
            </a:endParaRPr>
          </a:p>
        </p:txBody>
      </p:sp>
      <p:sp>
        <p:nvSpPr>
          <p:cNvPr id="20" name="Text Box 16"/>
          <p:cNvSpPr txBox="1">
            <a:spLocks noChangeArrowheads="1"/>
          </p:cNvSpPr>
          <p:nvPr/>
        </p:nvSpPr>
        <p:spPr bwMode="auto">
          <a:xfrm>
            <a:off x="3995738" y="4292600"/>
            <a:ext cx="3022600" cy="1414463"/>
          </a:xfrm>
          <a:prstGeom prst="rect">
            <a:avLst/>
          </a:prstGeom>
          <a:solidFill>
            <a:schemeClr val="accent5">
              <a:lumMod val="75000"/>
              <a:alpha val="33000"/>
            </a:schemeClr>
          </a:solidFill>
          <a:ln w="19050" cap="rnd" algn="ctr">
            <a:solidFill>
              <a:srgbClr val="000000"/>
            </a:solidFill>
            <a:prstDash val="sysDot"/>
            <a:miter lim="800000"/>
            <a:headEnd/>
            <a:tailEnd/>
          </a:ln>
          <a:effectLst/>
        </p:spPr>
        <p:txBody>
          <a:bodyPr/>
          <a:lstStyle/>
          <a:p>
            <a:pPr>
              <a:spcAft>
                <a:spcPts val="1000"/>
              </a:spcAft>
            </a:pPr>
            <a:endParaRPr lang="en-GB" altLang="zh-CN" sz="1100">
              <a:solidFill>
                <a:schemeClr val="tx1"/>
              </a:solidFill>
              <a:latin typeface="Times New Roman" pitchFamily="18" charset="0"/>
            </a:endParaRPr>
          </a:p>
          <a:p>
            <a:pPr>
              <a:spcAft>
                <a:spcPts val="1000"/>
              </a:spcAft>
            </a:pPr>
            <a:r>
              <a:rPr lang="en-GB" altLang="zh-CN" sz="3200" b="1">
                <a:solidFill>
                  <a:schemeClr val="tx1"/>
                </a:solidFill>
                <a:latin typeface="Calibri" pitchFamily="34" charset="0"/>
              </a:rPr>
              <a:t>Classroom culture</a:t>
            </a:r>
            <a:endParaRPr lang="en-US" altLang="zh-CN" sz="3200" b="1">
              <a:solidFill>
                <a:schemeClr val="tx1"/>
              </a:solidFill>
            </a:endParaRPr>
          </a:p>
        </p:txBody>
      </p:sp>
      <p:sp>
        <p:nvSpPr>
          <p:cNvPr id="21" name="TextBox 20"/>
          <p:cNvSpPr txBox="1"/>
          <p:nvPr/>
        </p:nvSpPr>
        <p:spPr>
          <a:xfrm>
            <a:off x="6443663" y="5915025"/>
            <a:ext cx="2289175" cy="942975"/>
          </a:xfrm>
          <a:prstGeom prst="rect">
            <a:avLst/>
          </a:prstGeom>
          <a:noFill/>
        </p:spPr>
        <p:txBody>
          <a:bodyPr>
            <a:spAutoFit/>
          </a:bodyPr>
          <a:lstStyle/>
          <a:p>
            <a:r>
              <a:rPr lang="en-GB" altLang="zh-CN" sz="1400">
                <a:solidFill>
                  <a:srgbClr val="2862AA"/>
                </a:solidFill>
                <a:latin typeface="Candara" pitchFamily="34" charset="0"/>
              </a:rPr>
              <a:t>This figure is our reproduction of Holliday’s “host culture complex” (p.29, 1994).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979" name="Group 91"/>
          <p:cNvGrpSpPr>
            <a:grpSpLocks/>
          </p:cNvGrpSpPr>
          <p:nvPr/>
        </p:nvGrpSpPr>
        <p:grpSpPr bwMode="auto">
          <a:xfrm>
            <a:off x="0" y="2133600"/>
            <a:ext cx="9144000" cy="3398838"/>
            <a:chOff x="0" y="1344"/>
            <a:chExt cx="5760" cy="2141"/>
          </a:xfrm>
        </p:grpSpPr>
        <p:grpSp>
          <p:nvGrpSpPr>
            <p:cNvPr id="37889" name="Group 80"/>
            <p:cNvGrpSpPr>
              <a:grpSpLocks/>
            </p:cNvGrpSpPr>
            <p:nvPr/>
          </p:nvGrpSpPr>
          <p:grpSpPr bwMode="auto">
            <a:xfrm rot="-5400000">
              <a:off x="387" y="1047"/>
              <a:ext cx="2051" cy="2826"/>
              <a:chOff x="739863" y="1428870"/>
              <a:chExt cx="3202318" cy="4648879"/>
            </a:xfrm>
          </p:grpSpPr>
          <p:sp>
            <p:nvSpPr>
              <p:cNvPr id="37974" name="Text Box 64"/>
              <p:cNvSpPr txBox="1">
                <a:spLocks noChangeArrowheads="1"/>
              </p:cNvSpPr>
              <p:nvPr/>
            </p:nvSpPr>
            <p:spPr bwMode="auto">
              <a:xfrm rot="-2977905">
                <a:off x="2100556" y="2185420"/>
                <a:ext cx="480932" cy="3202318"/>
              </a:xfrm>
              <a:prstGeom prst="rect">
                <a:avLst/>
              </a:prstGeom>
              <a:noFill/>
              <a:ln w="9525">
                <a:noFill/>
                <a:miter lim="800000"/>
                <a:headEnd/>
                <a:tailEnd/>
              </a:ln>
            </p:spPr>
            <p:txBody>
              <a:bodyPr rot="10800000" vert="eaVert" anchor="ctr"/>
              <a:lstStyle/>
              <a:p>
                <a:pPr algn="ctr"/>
                <a:endParaRPr lang="zh-CN" altLang="en-US">
                  <a:solidFill>
                    <a:srgbClr val="FFFFFF"/>
                  </a:solidFill>
                  <a:latin typeface="Constantia" pitchFamily="18" charset="0"/>
                  <a:ea typeface="华文楷体" pitchFamily="2" charset="-122"/>
                </a:endParaRPr>
              </a:p>
            </p:txBody>
          </p:sp>
          <p:grpSp>
            <p:nvGrpSpPr>
              <p:cNvPr id="90" name="Oval 89"/>
              <p:cNvGrpSpPr>
                <a:grpSpLocks/>
              </p:cNvGrpSpPr>
              <p:nvPr/>
            </p:nvGrpSpPr>
            <p:grpSpPr bwMode="auto">
              <a:xfrm rot="5400000">
                <a:off x="87684" y="3416928"/>
                <a:ext cx="4680859" cy="677499"/>
                <a:chOff x="48768" y="3438144"/>
                <a:chExt cx="4517136" cy="688848"/>
              </a:xfrm>
            </p:grpSpPr>
            <p:pic>
              <p:nvPicPr>
                <p:cNvPr id="37975" name="Oval 89"/>
                <p:cNvPicPr>
                  <a:picLocks noChangeArrowheads="1"/>
                </p:cNvPicPr>
                <p:nvPr/>
              </p:nvPicPr>
              <p:blipFill>
                <a:blip r:embed="rId3"/>
                <a:srcRect/>
                <a:stretch>
                  <a:fillRect/>
                </a:stretch>
              </p:blipFill>
              <p:spPr bwMode="auto">
                <a:xfrm>
                  <a:off x="48768" y="3438144"/>
                  <a:ext cx="4517136" cy="688848"/>
                </a:xfrm>
                <a:prstGeom prst="rect">
                  <a:avLst/>
                </a:prstGeom>
                <a:noFill/>
              </p:spPr>
            </p:pic>
            <p:sp>
              <p:nvSpPr>
                <p:cNvPr id="37976" name="Text Box 88"/>
                <p:cNvSpPr txBox="1">
                  <a:spLocks noChangeArrowheads="1"/>
                </p:cNvSpPr>
                <p:nvPr/>
              </p:nvSpPr>
              <p:spPr bwMode="auto">
                <a:xfrm rot="16200000">
                  <a:off x="2071690" y="2195504"/>
                  <a:ext cx="466723" cy="3172277"/>
                </a:xfrm>
                <a:prstGeom prst="rect">
                  <a:avLst/>
                </a:prstGeom>
                <a:noFill/>
                <a:ln w="9525">
                  <a:noFill/>
                  <a:miter lim="800000"/>
                  <a:headEnd/>
                  <a:tailEnd/>
                </a:ln>
              </p:spPr>
              <p:txBody>
                <a:bodyPr vert="eaVert" anchor="ctr"/>
                <a:lstStyle/>
                <a:p>
                  <a:pPr algn="ctr"/>
                  <a:endParaRPr lang="en-US" altLang="zh-CN">
                    <a:solidFill>
                      <a:srgbClr val="FFFFFF"/>
                    </a:solidFill>
                    <a:latin typeface="Constantia" pitchFamily="18" charset="0"/>
                  </a:endParaRPr>
                </a:p>
              </p:txBody>
            </p:sp>
          </p:grpSp>
        </p:grpSp>
        <p:grpSp>
          <p:nvGrpSpPr>
            <p:cNvPr id="37895" name="Group 7"/>
            <p:cNvGrpSpPr>
              <a:grpSpLocks/>
            </p:cNvGrpSpPr>
            <p:nvPr/>
          </p:nvGrpSpPr>
          <p:grpSpPr bwMode="auto">
            <a:xfrm>
              <a:off x="4" y="1344"/>
              <a:ext cx="5756" cy="2116"/>
              <a:chOff x="65221" y="2144753"/>
              <a:chExt cx="9137461" cy="3358498"/>
            </a:xfrm>
          </p:grpSpPr>
          <p:grpSp>
            <p:nvGrpSpPr>
              <p:cNvPr id="37950" name="Group 2"/>
              <p:cNvGrpSpPr>
                <a:grpSpLocks/>
              </p:cNvGrpSpPr>
              <p:nvPr/>
            </p:nvGrpSpPr>
            <p:grpSpPr bwMode="auto">
              <a:xfrm>
                <a:off x="4659437" y="2144753"/>
                <a:ext cx="4543245" cy="3358498"/>
                <a:chOff x="4659437" y="2144753"/>
                <a:chExt cx="4543245" cy="3358498"/>
              </a:xfrm>
            </p:grpSpPr>
            <p:grpSp>
              <p:nvGrpSpPr>
                <p:cNvPr id="37960" name="Group 80"/>
                <p:cNvGrpSpPr>
                  <a:grpSpLocks/>
                </p:cNvGrpSpPr>
                <p:nvPr/>
              </p:nvGrpSpPr>
              <p:grpSpPr bwMode="auto">
                <a:xfrm rot="-5400000">
                  <a:off x="5270117" y="1653896"/>
                  <a:ext cx="3253074" cy="4423701"/>
                  <a:chOff x="739863" y="1428870"/>
                  <a:chExt cx="3202318" cy="4648879"/>
                </a:xfrm>
              </p:grpSpPr>
              <p:sp>
                <p:nvSpPr>
                  <p:cNvPr id="37966" name="Text Box 64"/>
                  <p:cNvSpPr txBox="1">
                    <a:spLocks noChangeArrowheads="1"/>
                  </p:cNvSpPr>
                  <p:nvPr/>
                </p:nvSpPr>
                <p:spPr bwMode="auto">
                  <a:xfrm rot="-2977905">
                    <a:off x="2100556" y="2185420"/>
                    <a:ext cx="480932" cy="3202318"/>
                  </a:xfrm>
                  <a:prstGeom prst="rect">
                    <a:avLst/>
                  </a:prstGeom>
                  <a:noFill/>
                  <a:ln w="9525">
                    <a:noFill/>
                    <a:miter lim="800000"/>
                    <a:headEnd/>
                    <a:tailEnd/>
                  </a:ln>
                </p:spPr>
                <p:txBody>
                  <a:bodyPr rot="10800000" vert="eaVert" anchor="ctr"/>
                  <a:lstStyle/>
                  <a:p>
                    <a:pPr algn="ctr"/>
                    <a:endParaRPr lang="zh-CN" altLang="en-US">
                      <a:solidFill>
                        <a:srgbClr val="FFFFFF"/>
                      </a:solidFill>
                      <a:latin typeface="Constantia" pitchFamily="18" charset="0"/>
                      <a:ea typeface="华文楷体" pitchFamily="2" charset="-122"/>
                    </a:endParaRPr>
                  </a:p>
                </p:txBody>
              </p:sp>
              <p:grpSp>
                <p:nvGrpSpPr>
                  <p:cNvPr id="93" name="Oval 92"/>
                  <p:cNvGrpSpPr>
                    <a:grpSpLocks/>
                  </p:cNvGrpSpPr>
                  <p:nvPr/>
                </p:nvGrpSpPr>
                <p:grpSpPr bwMode="auto">
                  <a:xfrm rot="5400000">
                    <a:off x="84721" y="3412335"/>
                    <a:ext cx="4682910" cy="683968"/>
                    <a:chOff x="4669536" y="3432048"/>
                    <a:chExt cx="4456176" cy="694944"/>
                  </a:xfrm>
                </p:grpSpPr>
                <p:pic>
                  <p:nvPicPr>
                    <p:cNvPr id="37967" name="Oval 92"/>
                    <p:cNvPicPr>
                      <a:picLocks noChangeArrowheads="1"/>
                    </p:cNvPicPr>
                    <p:nvPr/>
                  </p:nvPicPr>
                  <p:blipFill>
                    <a:blip r:embed="rId4"/>
                    <a:srcRect/>
                    <a:stretch>
                      <a:fillRect/>
                    </a:stretch>
                  </p:blipFill>
                  <p:spPr bwMode="auto">
                    <a:xfrm>
                      <a:off x="4669536" y="3432048"/>
                      <a:ext cx="4456176" cy="694944"/>
                    </a:xfrm>
                    <a:prstGeom prst="rect">
                      <a:avLst/>
                    </a:prstGeom>
                    <a:noFill/>
                  </p:spPr>
                </p:pic>
                <p:sp>
                  <p:nvSpPr>
                    <p:cNvPr id="37968" name="Text Box 80"/>
                    <p:cNvSpPr txBox="1">
                      <a:spLocks noChangeArrowheads="1"/>
                    </p:cNvSpPr>
                    <p:nvPr/>
                  </p:nvSpPr>
                  <p:spPr bwMode="auto">
                    <a:xfrm rot="16200000">
                      <a:off x="6663463" y="2212579"/>
                      <a:ext cx="466399" cy="3128095"/>
                    </a:xfrm>
                    <a:prstGeom prst="rect">
                      <a:avLst/>
                    </a:prstGeom>
                    <a:noFill/>
                    <a:ln w="9525">
                      <a:noFill/>
                      <a:miter lim="800000"/>
                      <a:headEnd/>
                      <a:tailEnd/>
                    </a:ln>
                  </p:spPr>
                  <p:txBody>
                    <a:bodyPr vert="eaVert" anchor="ctr"/>
                    <a:lstStyle/>
                    <a:p>
                      <a:pPr algn="ctr"/>
                      <a:endParaRPr lang="en-US" altLang="zh-CN">
                        <a:solidFill>
                          <a:srgbClr val="FFFFFF"/>
                        </a:solidFill>
                        <a:latin typeface="Constantia" pitchFamily="18" charset="0"/>
                      </a:endParaRPr>
                    </a:p>
                  </p:txBody>
                </p:sp>
              </p:grpSp>
            </p:grpSp>
            <p:grpSp>
              <p:nvGrpSpPr>
                <p:cNvPr id="37961" name="Group 80"/>
                <p:cNvGrpSpPr>
                  <a:grpSpLocks/>
                </p:cNvGrpSpPr>
                <p:nvPr/>
              </p:nvGrpSpPr>
              <p:grpSpPr bwMode="auto">
                <a:xfrm rot="-2992727">
                  <a:off x="5251811" y="1552379"/>
                  <a:ext cx="3358498" cy="4543245"/>
                  <a:chOff x="739863" y="1428870"/>
                  <a:chExt cx="3202318" cy="4648879"/>
                </a:xfrm>
              </p:grpSpPr>
              <p:sp>
                <p:nvSpPr>
                  <p:cNvPr id="37962" name="Text Box 64"/>
                  <p:cNvSpPr txBox="1">
                    <a:spLocks noChangeArrowheads="1"/>
                  </p:cNvSpPr>
                  <p:nvPr/>
                </p:nvSpPr>
                <p:spPr bwMode="auto">
                  <a:xfrm rot="-2977905">
                    <a:off x="2100556" y="2185420"/>
                    <a:ext cx="480932" cy="3202318"/>
                  </a:xfrm>
                  <a:prstGeom prst="rect">
                    <a:avLst/>
                  </a:prstGeom>
                  <a:noFill/>
                  <a:ln w="9525">
                    <a:noFill/>
                    <a:miter lim="800000"/>
                    <a:headEnd/>
                    <a:tailEnd/>
                  </a:ln>
                </p:spPr>
                <p:txBody>
                  <a:bodyPr rot="10800000" anchor="ctr"/>
                  <a:lstStyle/>
                  <a:p>
                    <a:pPr algn="ctr"/>
                    <a:endParaRPr lang="zh-CN" altLang="en-US">
                      <a:solidFill>
                        <a:srgbClr val="FFFFFF"/>
                      </a:solidFill>
                      <a:latin typeface="Constantia" pitchFamily="18" charset="0"/>
                      <a:ea typeface="华文楷体" pitchFamily="2" charset="-122"/>
                    </a:endParaRPr>
                  </a:p>
                </p:txBody>
              </p:sp>
              <p:grpSp>
                <p:nvGrpSpPr>
                  <p:cNvPr id="87" name="Oval 86"/>
                  <p:cNvGrpSpPr>
                    <a:grpSpLocks/>
                  </p:cNvGrpSpPr>
                  <p:nvPr/>
                </p:nvGrpSpPr>
                <p:grpSpPr bwMode="auto">
                  <a:xfrm rot="2992727">
                    <a:off x="621272" y="2323489"/>
                    <a:ext cx="3611575" cy="2859204"/>
                    <a:chOff x="5224272" y="2255520"/>
                    <a:chExt cx="3529584" cy="2999232"/>
                  </a:xfrm>
                </p:grpSpPr>
                <p:pic>
                  <p:nvPicPr>
                    <p:cNvPr id="37963" name="Oval 86"/>
                    <p:cNvPicPr>
                      <a:picLocks noChangeArrowheads="1"/>
                    </p:cNvPicPr>
                    <p:nvPr/>
                  </p:nvPicPr>
                  <p:blipFill>
                    <a:blip r:embed="rId5"/>
                    <a:srcRect/>
                    <a:stretch>
                      <a:fillRect/>
                    </a:stretch>
                  </p:blipFill>
                  <p:spPr bwMode="auto">
                    <a:xfrm>
                      <a:off x="5224272" y="2255520"/>
                      <a:ext cx="3529584" cy="2999232"/>
                    </a:xfrm>
                    <a:prstGeom prst="rect">
                      <a:avLst/>
                    </a:prstGeom>
                    <a:noFill/>
                  </p:spPr>
                </p:pic>
                <p:sp>
                  <p:nvSpPr>
                    <p:cNvPr id="37964" name="Text Box 76"/>
                    <p:cNvSpPr txBox="1">
                      <a:spLocks noChangeArrowheads="1"/>
                    </p:cNvSpPr>
                    <p:nvPr/>
                  </p:nvSpPr>
                  <p:spPr bwMode="auto">
                    <a:xfrm rot="18607273">
                      <a:off x="6749798" y="2147385"/>
                      <a:ext cx="481515" cy="3212627"/>
                    </a:xfrm>
                    <a:prstGeom prst="rect">
                      <a:avLst/>
                    </a:prstGeom>
                    <a:noFill/>
                    <a:ln w="9525">
                      <a:noFill/>
                      <a:miter lim="800000"/>
                      <a:headEnd/>
                      <a:tailEnd/>
                    </a:ln>
                  </p:spPr>
                  <p:txBody>
                    <a:bodyPr vert="eaVert" anchor="ctr"/>
                    <a:lstStyle/>
                    <a:p>
                      <a:pPr algn="ctr"/>
                      <a:endParaRPr lang="en-US" altLang="zh-CN">
                        <a:solidFill>
                          <a:srgbClr val="FFFFFF"/>
                        </a:solidFill>
                        <a:latin typeface="Constantia" pitchFamily="18" charset="0"/>
                      </a:endParaRPr>
                    </a:p>
                  </p:txBody>
                </p:sp>
              </p:grpSp>
            </p:grpSp>
          </p:grpSp>
          <p:grpSp>
            <p:nvGrpSpPr>
              <p:cNvPr id="37951" name="Group 3"/>
              <p:cNvGrpSpPr>
                <a:grpSpLocks/>
              </p:cNvGrpSpPr>
              <p:nvPr/>
            </p:nvGrpSpPr>
            <p:grpSpPr bwMode="auto">
              <a:xfrm>
                <a:off x="65221" y="2242784"/>
                <a:ext cx="4543245" cy="3222087"/>
                <a:chOff x="65221" y="2242784"/>
                <a:chExt cx="4543245" cy="3222087"/>
              </a:xfrm>
            </p:grpSpPr>
            <p:grpSp>
              <p:nvGrpSpPr>
                <p:cNvPr id="37952" name="Group 80"/>
                <p:cNvGrpSpPr>
                  <a:grpSpLocks/>
                </p:cNvGrpSpPr>
                <p:nvPr/>
              </p:nvGrpSpPr>
              <p:grpSpPr bwMode="auto">
                <a:xfrm rot="-2992727">
                  <a:off x="725800" y="1582205"/>
                  <a:ext cx="3222087" cy="4543245"/>
                  <a:chOff x="739863" y="1428870"/>
                  <a:chExt cx="3202318" cy="4648879"/>
                </a:xfrm>
              </p:grpSpPr>
              <p:sp>
                <p:nvSpPr>
                  <p:cNvPr id="37956" name="Text Box 64"/>
                  <p:cNvSpPr txBox="1">
                    <a:spLocks noChangeArrowheads="1"/>
                  </p:cNvSpPr>
                  <p:nvPr/>
                </p:nvSpPr>
                <p:spPr bwMode="auto">
                  <a:xfrm rot="-2977905">
                    <a:off x="2100556" y="2185420"/>
                    <a:ext cx="480932" cy="3202318"/>
                  </a:xfrm>
                  <a:prstGeom prst="rect">
                    <a:avLst/>
                  </a:prstGeom>
                  <a:noFill/>
                  <a:ln w="9525">
                    <a:noFill/>
                    <a:miter lim="800000"/>
                    <a:headEnd/>
                    <a:tailEnd/>
                  </a:ln>
                </p:spPr>
                <p:txBody>
                  <a:bodyPr rot="10800000" anchor="ctr"/>
                  <a:lstStyle/>
                  <a:p>
                    <a:pPr algn="ctr"/>
                    <a:endParaRPr lang="zh-CN" altLang="en-US">
                      <a:solidFill>
                        <a:srgbClr val="FFFFFF"/>
                      </a:solidFill>
                      <a:latin typeface="Constantia" pitchFamily="18" charset="0"/>
                      <a:ea typeface="华文楷体" pitchFamily="2" charset="-122"/>
                    </a:endParaRPr>
                  </a:p>
                </p:txBody>
              </p:sp>
              <p:grpSp>
                <p:nvGrpSpPr>
                  <p:cNvPr id="5" name="Oval 4"/>
                  <p:cNvGrpSpPr>
                    <a:grpSpLocks/>
                  </p:cNvGrpSpPr>
                  <p:nvPr/>
                </p:nvGrpSpPr>
                <p:grpSpPr bwMode="auto">
                  <a:xfrm rot="2992727">
                    <a:off x="623095" y="2261771"/>
                    <a:ext cx="3611575" cy="2980251"/>
                    <a:chOff x="627888" y="2286000"/>
                    <a:chExt cx="3529584" cy="2999232"/>
                  </a:xfrm>
                </p:grpSpPr>
                <p:pic>
                  <p:nvPicPr>
                    <p:cNvPr id="37957" name="Oval 4"/>
                    <p:cNvPicPr>
                      <a:picLocks noChangeArrowheads="1"/>
                    </p:cNvPicPr>
                    <p:nvPr/>
                  </p:nvPicPr>
                  <p:blipFill>
                    <a:blip r:embed="rId6"/>
                    <a:srcRect/>
                    <a:stretch>
                      <a:fillRect/>
                    </a:stretch>
                  </p:blipFill>
                  <p:spPr bwMode="auto">
                    <a:xfrm>
                      <a:off x="627888" y="2286000"/>
                      <a:ext cx="3529584" cy="2999232"/>
                    </a:xfrm>
                    <a:prstGeom prst="rect">
                      <a:avLst/>
                    </a:prstGeom>
                    <a:noFill/>
                  </p:spPr>
                </p:pic>
                <p:sp>
                  <p:nvSpPr>
                    <p:cNvPr id="37958" name="Text Box 70"/>
                    <p:cNvSpPr txBox="1">
                      <a:spLocks noChangeArrowheads="1"/>
                    </p:cNvSpPr>
                    <p:nvPr/>
                  </p:nvSpPr>
                  <p:spPr bwMode="auto">
                    <a:xfrm rot="18607273">
                      <a:off x="2162850" y="2180084"/>
                      <a:ext cx="461956" cy="3212627"/>
                    </a:xfrm>
                    <a:prstGeom prst="rect">
                      <a:avLst/>
                    </a:prstGeom>
                    <a:noFill/>
                    <a:ln w="9525">
                      <a:noFill/>
                      <a:miter lim="800000"/>
                      <a:headEnd/>
                      <a:tailEnd/>
                    </a:ln>
                  </p:spPr>
                  <p:txBody>
                    <a:bodyPr vert="eaVert" anchor="ctr"/>
                    <a:lstStyle/>
                    <a:p>
                      <a:pPr algn="ctr"/>
                      <a:endParaRPr lang="en-US" altLang="zh-CN">
                        <a:solidFill>
                          <a:srgbClr val="FFFFFF"/>
                        </a:solidFill>
                        <a:latin typeface="Constantia" pitchFamily="18" charset="0"/>
                      </a:endParaRPr>
                    </a:p>
                  </p:txBody>
                </p:sp>
              </p:grpSp>
            </p:grpSp>
            <p:grpSp>
              <p:nvGrpSpPr>
                <p:cNvPr id="37953" name="Group 35"/>
                <p:cNvGrpSpPr>
                  <a:grpSpLocks/>
                </p:cNvGrpSpPr>
                <p:nvPr/>
              </p:nvGrpSpPr>
              <p:grpSpPr bwMode="auto">
                <a:xfrm>
                  <a:off x="81096" y="3452599"/>
                  <a:ext cx="4382996" cy="679318"/>
                  <a:chOff x="1763866" y="3428727"/>
                  <a:chExt cx="5832527" cy="863928"/>
                </a:xfrm>
              </p:grpSpPr>
              <p:sp>
                <p:nvSpPr>
                  <p:cNvPr id="6" name="Oval 5"/>
                  <p:cNvSpPr>
                    <a:spLocks noChangeArrowheads="1"/>
                  </p:cNvSpPr>
                  <p:nvPr/>
                </p:nvSpPr>
                <p:spPr bwMode="auto">
                  <a:xfrm rot="-5400000">
                    <a:off x="4248166" y="944427"/>
                    <a:ext cx="863928" cy="5832527"/>
                  </a:xfrm>
                  <a:prstGeom prst="ellipse">
                    <a:avLst/>
                  </a:prstGeom>
                  <a:noFill/>
                  <a:ln w="9525" algn="ctr">
                    <a:solidFill>
                      <a:schemeClr val="accent1"/>
                    </a:solidFill>
                    <a:round/>
                    <a:headEnd/>
                    <a:tailEnd/>
                  </a:ln>
                </p:spPr>
                <p:txBody>
                  <a:bodyPr vert="eaVert" anchor="ctr"/>
                  <a:lstStyle/>
                  <a:p>
                    <a:pPr algn="ctr" fontAlgn="auto">
                      <a:spcBef>
                        <a:spcPts val="0"/>
                      </a:spcBef>
                      <a:spcAft>
                        <a:spcPts val="0"/>
                      </a:spcAft>
                      <a:defRPr/>
                    </a:pPr>
                    <a:endParaRPr lang="en-US">
                      <a:solidFill>
                        <a:srgbClr val="000000"/>
                      </a:solidFill>
                      <a:latin typeface="+mn-lt"/>
                      <a:ea typeface="+mn-ea"/>
                    </a:endParaRPr>
                  </a:p>
                </p:txBody>
              </p:sp>
              <p:sp>
                <p:nvSpPr>
                  <p:cNvPr id="27720" name="TextBox 18"/>
                  <p:cNvSpPr txBox="1">
                    <a:spLocks noChangeArrowheads="1"/>
                  </p:cNvSpPr>
                  <p:nvPr/>
                </p:nvSpPr>
                <p:spPr bwMode="auto">
                  <a:xfrm>
                    <a:off x="2194810" y="3644710"/>
                    <a:ext cx="1624490" cy="58133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en-GB" sz="1200" dirty="0" err="1">
                        <a:solidFill>
                          <a:srgbClr val="0070C0"/>
                        </a:solidFill>
                        <a:latin typeface="+mj-lt"/>
                        <a:ea typeface="+mn-ea"/>
                      </a:rPr>
                      <a:t>interculturalists</a:t>
                    </a:r>
                    <a:r>
                      <a:rPr lang="en-GB" sz="1200" dirty="0">
                        <a:solidFill>
                          <a:srgbClr val="0070C0"/>
                        </a:solidFill>
                        <a:latin typeface="+mj-lt"/>
                        <a:ea typeface="+mn-ea"/>
                      </a:rPr>
                      <a:t>’</a:t>
                    </a:r>
                  </a:p>
                  <a:p>
                    <a:pPr eaLnBrk="1" fontAlgn="auto" hangingPunct="1">
                      <a:spcBef>
                        <a:spcPts val="0"/>
                      </a:spcBef>
                      <a:spcAft>
                        <a:spcPts val="0"/>
                      </a:spcAft>
                      <a:defRPr/>
                    </a:pPr>
                    <a:r>
                      <a:rPr lang="en-GB" sz="1200" dirty="0">
                        <a:solidFill>
                          <a:srgbClr val="0070C0"/>
                        </a:solidFill>
                        <a:latin typeface="+mj-lt"/>
                        <a:ea typeface="+mn-ea"/>
                      </a:rPr>
                      <a:t>community</a:t>
                    </a:r>
                  </a:p>
                </p:txBody>
              </p:sp>
            </p:grpSp>
          </p:grpSp>
        </p:grpSp>
      </p:grpSp>
      <p:sp>
        <p:nvSpPr>
          <p:cNvPr id="37890" name="TextBox 61"/>
          <p:cNvSpPr txBox="1">
            <a:spLocks noChangeArrowheads="1"/>
          </p:cNvSpPr>
          <p:nvPr/>
        </p:nvSpPr>
        <p:spPr bwMode="auto">
          <a:xfrm rot="-2636201">
            <a:off x="6056313" y="2349500"/>
            <a:ext cx="187325" cy="311150"/>
          </a:xfrm>
          <a:prstGeom prst="rect">
            <a:avLst/>
          </a:prstGeom>
          <a:noFill/>
          <a:ln w="9525">
            <a:noFill/>
            <a:miter lim="800000"/>
            <a:headEnd/>
            <a:tailEnd/>
          </a:ln>
        </p:spPr>
        <p:txBody>
          <a:bodyPr wrap="none">
            <a:spAutoFit/>
          </a:bodyPr>
          <a:lstStyle/>
          <a:p>
            <a:endParaRPr lang="en-US" altLang="zh-CN" sz="1400" b="1">
              <a:solidFill>
                <a:srgbClr val="0B5395"/>
              </a:solidFill>
            </a:endParaRPr>
          </a:p>
        </p:txBody>
      </p:sp>
      <p:sp>
        <p:nvSpPr>
          <p:cNvPr id="22" name="TextBox 21"/>
          <p:cNvSpPr txBox="1"/>
          <p:nvPr/>
        </p:nvSpPr>
        <p:spPr>
          <a:xfrm>
            <a:off x="7812088" y="2016125"/>
            <a:ext cx="185737" cy="307975"/>
          </a:xfrm>
          <a:prstGeom prst="rect">
            <a:avLst/>
          </a:prstGeom>
          <a:noFill/>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endParaRPr lang="en-US" sz="1400" b="1">
              <a:solidFill>
                <a:srgbClr val="0B5395"/>
              </a:solidFill>
              <a:effectLst>
                <a:outerShdw blurRad="38100" dist="38100" dir="2700000" algn="tl">
                  <a:srgbClr val="C0C0C0"/>
                </a:outerShdw>
              </a:effectLst>
              <a:ea typeface="+mn-ea"/>
            </a:endParaRPr>
          </a:p>
        </p:txBody>
      </p:sp>
      <p:sp>
        <p:nvSpPr>
          <p:cNvPr id="15" name="Oval 14"/>
          <p:cNvSpPr/>
          <p:nvPr/>
        </p:nvSpPr>
        <p:spPr>
          <a:xfrm rot="14828301">
            <a:off x="1954213" y="1557338"/>
            <a:ext cx="681037" cy="4560887"/>
          </a:xfrm>
          <a:prstGeom prst="ellipse">
            <a:avLst/>
          </a:prstGeom>
          <a:noFill/>
          <a:ln>
            <a:prstDash val="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grpSp>
        <p:nvGrpSpPr>
          <p:cNvPr id="37893" name="Group 33"/>
          <p:cNvGrpSpPr>
            <a:grpSpLocks/>
          </p:cNvGrpSpPr>
          <p:nvPr/>
        </p:nvGrpSpPr>
        <p:grpSpPr bwMode="auto">
          <a:xfrm>
            <a:off x="107950" y="2538413"/>
            <a:ext cx="4518025" cy="1577975"/>
            <a:chOff x="1799135" y="2266384"/>
            <a:chExt cx="6013628" cy="2005822"/>
          </a:xfrm>
        </p:grpSpPr>
        <p:sp>
          <p:nvSpPr>
            <p:cNvPr id="13" name="Oval 12"/>
            <p:cNvSpPr/>
            <p:nvPr/>
          </p:nvSpPr>
          <p:spPr>
            <a:xfrm rot="18624356">
              <a:off x="4374113" y="833554"/>
              <a:ext cx="863674" cy="6013628"/>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37973" name="TextBox 16"/>
            <p:cNvSpPr txBox="1">
              <a:spLocks noChangeArrowheads="1"/>
            </p:cNvSpPr>
            <p:nvPr/>
          </p:nvSpPr>
          <p:spPr bwMode="auto">
            <a:xfrm rot="2282980">
              <a:off x="2794469" y="2266384"/>
              <a:ext cx="1026710" cy="586895"/>
            </a:xfrm>
            <a:prstGeom prst="rect">
              <a:avLst/>
            </a:prstGeom>
            <a:noFill/>
            <a:ln w="9525">
              <a:noFill/>
              <a:miter lim="800000"/>
              <a:headEnd/>
              <a:tailEnd/>
            </a:ln>
          </p:spPr>
          <p:txBody>
            <a:bodyPr wrap="none">
              <a:spAutoFit/>
            </a:bodyPr>
            <a:lstStyle/>
            <a:p>
              <a:r>
                <a:rPr lang="en-GB" altLang="zh-CN" sz="1200">
                  <a:solidFill>
                    <a:srgbClr val="0070C0"/>
                  </a:solidFill>
                  <a:latin typeface="Candara" pitchFamily="34" charset="0"/>
                </a:rPr>
                <a:t>UK </a:t>
              </a:r>
            </a:p>
            <a:p>
              <a:r>
                <a:rPr lang="en-GB" altLang="zh-CN" sz="1200">
                  <a:solidFill>
                    <a:srgbClr val="0070C0"/>
                  </a:solidFill>
                  <a:latin typeface="Candara" pitchFamily="34" charset="0"/>
                </a:rPr>
                <a:t>academy</a:t>
              </a:r>
            </a:p>
          </p:txBody>
        </p:sp>
      </p:grpSp>
      <p:grpSp>
        <p:nvGrpSpPr>
          <p:cNvPr id="37894" name="Group 36"/>
          <p:cNvGrpSpPr>
            <a:grpSpLocks/>
          </p:cNvGrpSpPr>
          <p:nvPr/>
        </p:nvGrpSpPr>
        <p:grpSpPr bwMode="auto">
          <a:xfrm>
            <a:off x="0" y="2541588"/>
            <a:ext cx="4632325" cy="1581150"/>
            <a:chOff x="1655767" y="2272323"/>
            <a:chExt cx="6166252" cy="2006969"/>
          </a:xfrm>
        </p:grpSpPr>
        <p:sp>
          <p:nvSpPr>
            <p:cNvPr id="14" name="Oval 13"/>
            <p:cNvSpPr/>
            <p:nvPr/>
          </p:nvSpPr>
          <p:spPr>
            <a:xfrm rot="13609905">
              <a:off x="4306670" y="763941"/>
              <a:ext cx="864448" cy="6166252"/>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27722" name="TextBox 17"/>
            <p:cNvSpPr txBox="1">
              <a:spLocks noChangeArrowheads="1"/>
            </p:cNvSpPr>
            <p:nvPr/>
          </p:nvSpPr>
          <p:spPr bwMode="auto">
            <a:xfrm rot="18963799">
              <a:off x="5398205" y="2272323"/>
              <a:ext cx="1223529" cy="348599"/>
            </a:xfrm>
            <a:prstGeom prst="rect">
              <a:avLst/>
            </a:prstGeom>
            <a:noFill/>
            <a:ln>
              <a:noFill/>
            </a:ln>
            <a:extLst>
              <a:ext uri="{909E8E84-426E-40DD-AFC4-6F175D3DCCD1}"/>
              <a:ext uri="{91240B29-F687-4F45-9708-019B960494DF}"/>
            </a:extLst>
          </p:spPr>
          <p:txBody>
            <a:bodyPr wrap="none">
              <a:spAutoFit/>
            </a:bodyPr>
            <a:lstStyle/>
            <a:p>
              <a:r>
                <a:rPr lang="en-GB" altLang="zh-CN" sz="1200">
                  <a:solidFill>
                    <a:srgbClr val="0070C0"/>
                  </a:solidFill>
                  <a:latin typeface="Candara" pitchFamily="34" charset="0"/>
                </a:rPr>
                <a:t>Music band</a:t>
              </a:r>
            </a:p>
          </p:txBody>
        </p:sp>
      </p:grpSp>
      <p:grpSp>
        <p:nvGrpSpPr>
          <p:cNvPr id="37896" name="Group 34"/>
          <p:cNvGrpSpPr>
            <a:grpSpLocks/>
          </p:cNvGrpSpPr>
          <p:nvPr/>
        </p:nvGrpSpPr>
        <p:grpSpPr bwMode="auto">
          <a:xfrm>
            <a:off x="106363" y="3046413"/>
            <a:ext cx="4456112" cy="1044575"/>
            <a:chOff x="1796286" y="2914532"/>
            <a:chExt cx="5932202" cy="1326108"/>
          </a:xfrm>
        </p:grpSpPr>
        <p:sp>
          <p:nvSpPr>
            <p:cNvPr id="37948" name="TextBox 15"/>
            <p:cNvSpPr txBox="1">
              <a:spLocks noChangeArrowheads="1"/>
            </p:cNvSpPr>
            <p:nvPr/>
          </p:nvSpPr>
          <p:spPr bwMode="auto">
            <a:xfrm rot="1201321">
              <a:off x="2623991" y="2914532"/>
              <a:ext cx="544596" cy="390766"/>
            </a:xfrm>
            <a:prstGeom prst="rect">
              <a:avLst/>
            </a:prstGeom>
            <a:noFill/>
            <a:ln w="9525">
              <a:noFill/>
              <a:miter lim="800000"/>
              <a:headEnd/>
              <a:tailEnd/>
            </a:ln>
          </p:spPr>
          <p:txBody>
            <a:bodyPr wrap="none">
              <a:spAutoFit/>
            </a:bodyPr>
            <a:lstStyle/>
            <a:p>
              <a:r>
                <a:rPr lang="en-GB" altLang="zh-CN" sz="1400">
                  <a:solidFill>
                    <a:srgbClr val="0070C0"/>
                  </a:solidFill>
                  <a:latin typeface="Candara" pitchFamily="34" charset="0"/>
                </a:rPr>
                <a:t>UK</a:t>
              </a:r>
            </a:p>
          </p:txBody>
        </p:sp>
        <p:sp>
          <p:nvSpPr>
            <p:cNvPr id="20" name="Oval 19"/>
            <p:cNvSpPr/>
            <p:nvPr/>
          </p:nvSpPr>
          <p:spPr>
            <a:xfrm rot="17369477">
              <a:off x="4331100" y="843252"/>
              <a:ext cx="862575" cy="5932202"/>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grpSp>
      <p:grpSp>
        <p:nvGrpSpPr>
          <p:cNvPr id="37897" name="Group 45"/>
          <p:cNvGrpSpPr>
            <a:grpSpLocks/>
          </p:cNvGrpSpPr>
          <p:nvPr/>
        </p:nvGrpSpPr>
        <p:grpSpPr bwMode="auto">
          <a:xfrm>
            <a:off x="2028825" y="1411288"/>
            <a:ext cx="862013" cy="4649787"/>
            <a:chOff x="4355976" y="836712"/>
            <a:chExt cx="1146348" cy="5904656"/>
          </a:xfrm>
        </p:grpSpPr>
        <p:sp>
          <p:nvSpPr>
            <p:cNvPr id="12" name="Oval 11"/>
            <p:cNvSpPr/>
            <p:nvPr/>
          </p:nvSpPr>
          <p:spPr>
            <a:xfrm>
              <a:off x="4355976" y="836712"/>
              <a:ext cx="863456" cy="5904656"/>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37947" name="TextBox 20"/>
            <p:cNvSpPr txBox="1">
              <a:spLocks noChangeArrowheads="1"/>
            </p:cNvSpPr>
            <p:nvPr/>
          </p:nvSpPr>
          <p:spPr bwMode="auto">
            <a:xfrm>
              <a:off x="4427738" y="1483825"/>
              <a:ext cx="1074586" cy="820761"/>
            </a:xfrm>
            <a:prstGeom prst="rect">
              <a:avLst/>
            </a:prstGeom>
            <a:noFill/>
            <a:ln w="9525">
              <a:noFill/>
              <a:miter lim="800000"/>
              <a:headEnd/>
              <a:tailEnd/>
            </a:ln>
          </p:spPr>
          <p:txBody>
            <a:bodyPr wrap="none">
              <a:spAutoFit/>
            </a:bodyPr>
            <a:lstStyle/>
            <a:p>
              <a:r>
                <a:rPr lang="en-GB" altLang="zh-CN" sz="1200">
                  <a:solidFill>
                    <a:srgbClr val="0070C0"/>
                  </a:solidFill>
                  <a:latin typeface="Candara" pitchFamily="34" charset="0"/>
                </a:rPr>
                <a:t>Lecturers</a:t>
              </a:r>
            </a:p>
            <a:p>
              <a:r>
                <a:rPr lang="en-GB" altLang="zh-CN" sz="1200">
                  <a:solidFill>
                    <a:srgbClr val="0070C0"/>
                  </a:solidFill>
                  <a:latin typeface="Candara" pitchFamily="34" charset="0"/>
                </a:rPr>
                <a:t>in Uni</a:t>
              </a:r>
            </a:p>
            <a:p>
              <a:r>
                <a:rPr lang="en-GB" altLang="zh-CN" sz="1200">
                  <a:solidFill>
                    <a:srgbClr val="0070C0"/>
                  </a:solidFill>
                  <a:latin typeface="Candara" pitchFamily="34" charset="0"/>
                </a:rPr>
                <a:t>A</a:t>
              </a:r>
            </a:p>
          </p:txBody>
        </p:sp>
      </p:grpSp>
      <p:grpSp>
        <p:nvGrpSpPr>
          <p:cNvPr id="37898" name="Group 40"/>
          <p:cNvGrpSpPr>
            <a:grpSpLocks/>
          </p:cNvGrpSpPr>
          <p:nvPr/>
        </p:nvGrpSpPr>
        <p:grpSpPr bwMode="auto">
          <a:xfrm>
            <a:off x="1546225" y="1341438"/>
            <a:ext cx="1209675" cy="4794250"/>
            <a:chOff x="3714448" y="746819"/>
            <a:chExt cx="1609871" cy="6090047"/>
          </a:xfrm>
        </p:grpSpPr>
        <p:sp>
          <p:nvSpPr>
            <p:cNvPr id="27711" name="TextBox 28"/>
            <p:cNvSpPr txBox="1">
              <a:spLocks noChangeArrowheads="1"/>
            </p:cNvSpPr>
            <p:nvPr/>
          </p:nvSpPr>
          <p:spPr bwMode="auto">
            <a:xfrm rot="3230608">
              <a:off x="3357384" y="1771367"/>
              <a:ext cx="1328921" cy="614794"/>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en-GB" sz="1200" dirty="0" smtClean="0">
                  <a:solidFill>
                    <a:srgbClr val="0070C0"/>
                  </a:solidFill>
                  <a:latin typeface="+mj-lt"/>
                  <a:ea typeface="+mn-ea"/>
                </a:rPr>
                <a:t>EFL teachers</a:t>
              </a:r>
              <a:r>
                <a:rPr lang="en-GB" sz="1200" dirty="0">
                  <a:solidFill>
                    <a:srgbClr val="0070C0"/>
                  </a:solidFill>
                  <a:latin typeface="+mj-lt"/>
                  <a:ea typeface="+mn-ea"/>
                </a:rPr>
                <a:t>’</a:t>
              </a:r>
            </a:p>
            <a:p>
              <a:pPr eaLnBrk="1" fontAlgn="auto" hangingPunct="1">
                <a:spcBef>
                  <a:spcPts val="0"/>
                </a:spcBef>
                <a:spcAft>
                  <a:spcPts val="0"/>
                </a:spcAft>
                <a:defRPr/>
              </a:pPr>
              <a:r>
                <a:rPr lang="en-GB" sz="1200" dirty="0">
                  <a:solidFill>
                    <a:srgbClr val="0070C0"/>
                  </a:solidFill>
                  <a:latin typeface="+mj-lt"/>
                  <a:ea typeface="+mn-ea"/>
                </a:rPr>
                <a:t>community</a:t>
              </a:r>
            </a:p>
          </p:txBody>
        </p:sp>
        <p:grpSp>
          <p:nvGrpSpPr>
            <p:cNvPr id="37943" name="Group 37"/>
            <p:cNvGrpSpPr>
              <a:grpSpLocks/>
            </p:cNvGrpSpPr>
            <p:nvPr/>
          </p:nvGrpSpPr>
          <p:grpSpPr bwMode="auto">
            <a:xfrm rot="-1699905">
              <a:off x="4460223" y="746819"/>
              <a:ext cx="864096" cy="6090047"/>
              <a:chOff x="4355976" y="836712"/>
              <a:chExt cx="864096" cy="5904656"/>
            </a:xfrm>
          </p:grpSpPr>
          <p:sp>
            <p:nvSpPr>
              <p:cNvPr id="39" name="Oval 38"/>
              <p:cNvSpPr/>
              <p:nvPr/>
            </p:nvSpPr>
            <p:spPr>
              <a:xfrm>
                <a:off x="4355981" y="836713"/>
                <a:ext cx="864091" cy="5904656"/>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40" name="TextBox 39"/>
              <p:cNvSpPr txBox="1"/>
              <p:nvPr/>
            </p:nvSpPr>
            <p:spPr>
              <a:xfrm>
                <a:off x="4423276" y="1833510"/>
                <a:ext cx="188029" cy="275680"/>
              </a:xfrm>
              <a:prstGeom prst="rect">
                <a:avLst/>
              </a:prstGeom>
              <a:noFill/>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endParaRPr lang="en-US" sz="1200" b="1">
                  <a:solidFill>
                    <a:srgbClr val="0B5395"/>
                  </a:solidFill>
                  <a:effectLst>
                    <a:outerShdw blurRad="38100" dist="38100" dir="2700000" algn="tl">
                      <a:srgbClr val="C0C0C0"/>
                    </a:outerShdw>
                  </a:effectLst>
                  <a:ea typeface="+mn-ea"/>
                </a:endParaRPr>
              </a:p>
            </p:txBody>
          </p:sp>
        </p:grpSp>
      </p:grpSp>
      <p:grpSp>
        <p:nvGrpSpPr>
          <p:cNvPr id="37899" name="Group 42"/>
          <p:cNvGrpSpPr>
            <a:grpSpLocks/>
          </p:cNvGrpSpPr>
          <p:nvPr/>
        </p:nvGrpSpPr>
        <p:grpSpPr bwMode="auto">
          <a:xfrm>
            <a:off x="1978025" y="1377950"/>
            <a:ext cx="1222375" cy="4743450"/>
            <a:chOff x="4287745" y="794525"/>
            <a:chExt cx="1626708" cy="6023825"/>
          </a:xfrm>
        </p:grpSpPr>
        <p:sp>
          <p:nvSpPr>
            <p:cNvPr id="7" name="Oval 29"/>
            <p:cNvSpPr/>
            <p:nvPr/>
          </p:nvSpPr>
          <p:spPr>
            <a:xfrm rot="12260651">
              <a:off x="4287745" y="794525"/>
              <a:ext cx="864057" cy="6023825"/>
            </a:xfrm>
            <a:prstGeom prst="ellipse">
              <a:avLst/>
            </a:prstGeom>
            <a:noFill/>
            <a:ln>
              <a:prstDash val="soli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27710" name="TextBox 41"/>
            <p:cNvSpPr txBox="1">
              <a:spLocks noChangeArrowheads="1"/>
            </p:cNvSpPr>
            <p:nvPr/>
          </p:nvSpPr>
          <p:spPr bwMode="auto">
            <a:xfrm rot="18269602">
              <a:off x="4976191" y="1509388"/>
              <a:ext cx="1179363" cy="697161"/>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en-GB" sz="1400" dirty="0" smtClean="0">
                  <a:solidFill>
                    <a:srgbClr val="0070C0"/>
                  </a:solidFill>
                  <a:latin typeface="+mj-lt"/>
                  <a:ea typeface="+mn-ea"/>
                </a:rPr>
                <a:t>Mid-aged</a:t>
              </a:r>
            </a:p>
            <a:p>
              <a:pPr eaLnBrk="1" fontAlgn="auto" hangingPunct="1">
                <a:spcBef>
                  <a:spcPts val="0"/>
                </a:spcBef>
                <a:spcAft>
                  <a:spcPts val="0"/>
                </a:spcAft>
                <a:defRPr/>
              </a:pPr>
              <a:r>
                <a:rPr lang="en-GB" sz="1400" dirty="0" smtClean="0">
                  <a:solidFill>
                    <a:srgbClr val="0070C0"/>
                  </a:solidFill>
                  <a:latin typeface="+mj-lt"/>
                  <a:ea typeface="+mn-ea"/>
                </a:rPr>
                <a:t>people</a:t>
              </a:r>
              <a:endParaRPr lang="en-GB" sz="1400" dirty="0">
                <a:solidFill>
                  <a:srgbClr val="0070C0"/>
                </a:solidFill>
                <a:latin typeface="+mj-lt"/>
                <a:ea typeface="+mn-ea"/>
              </a:endParaRPr>
            </a:p>
          </p:txBody>
        </p:sp>
      </p:grpSp>
      <p:sp>
        <p:nvSpPr>
          <p:cNvPr id="37900" name="TextBox 26"/>
          <p:cNvSpPr txBox="1">
            <a:spLocks noChangeArrowheads="1"/>
          </p:cNvSpPr>
          <p:nvPr/>
        </p:nvSpPr>
        <p:spPr bwMode="auto">
          <a:xfrm>
            <a:off x="1787525" y="3556000"/>
            <a:ext cx="1190625" cy="460375"/>
          </a:xfrm>
          <a:prstGeom prst="rect">
            <a:avLst/>
          </a:prstGeom>
          <a:noFill/>
          <a:ln w="9525">
            <a:noFill/>
            <a:miter lim="800000"/>
            <a:headEnd/>
            <a:tailEnd/>
          </a:ln>
        </p:spPr>
        <p:txBody>
          <a:bodyPr wrap="none">
            <a:spAutoFit/>
          </a:bodyPr>
          <a:lstStyle/>
          <a:p>
            <a:r>
              <a:rPr lang="en-GB" altLang="zh-CN" sz="2400" b="1">
                <a:solidFill>
                  <a:srgbClr val="0070C0"/>
                </a:solidFill>
                <a:latin typeface="Candara" pitchFamily="34" charset="0"/>
              </a:rPr>
              <a:t>Richard</a:t>
            </a:r>
          </a:p>
        </p:txBody>
      </p:sp>
      <p:grpSp>
        <p:nvGrpSpPr>
          <p:cNvPr id="37901" name="Group 48"/>
          <p:cNvGrpSpPr>
            <a:grpSpLocks/>
          </p:cNvGrpSpPr>
          <p:nvPr/>
        </p:nvGrpSpPr>
        <p:grpSpPr bwMode="auto">
          <a:xfrm>
            <a:off x="4572000" y="1196975"/>
            <a:ext cx="4752975" cy="5030788"/>
            <a:chOff x="1619250" y="746125"/>
            <a:chExt cx="6265863" cy="6111875"/>
          </a:xfrm>
        </p:grpSpPr>
        <p:sp>
          <p:nvSpPr>
            <p:cNvPr id="37912" name="TextBox 49"/>
            <p:cNvSpPr txBox="1">
              <a:spLocks noChangeArrowheads="1"/>
            </p:cNvSpPr>
            <p:nvPr/>
          </p:nvSpPr>
          <p:spPr bwMode="auto">
            <a:xfrm>
              <a:off x="4121622" y="3573518"/>
              <a:ext cx="1636074" cy="560874"/>
            </a:xfrm>
            <a:prstGeom prst="rect">
              <a:avLst/>
            </a:prstGeom>
            <a:noFill/>
            <a:ln w="9525">
              <a:noFill/>
              <a:miter lim="800000"/>
              <a:headEnd/>
              <a:tailEnd/>
            </a:ln>
          </p:spPr>
          <p:txBody>
            <a:bodyPr wrap="none">
              <a:spAutoFit/>
            </a:bodyPr>
            <a:lstStyle/>
            <a:p>
              <a:r>
                <a:rPr lang="en-GB" altLang="zh-CN" sz="2400" b="1">
                  <a:solidFill>
                    <a:srgbClr val="0070C0"/>
                  </a:solidFill>
                  <a:latin typeface="Candara" pitchFamily="34" charset="0"/>
                </a:rPr>
                <a:t>Xiaowei</a:t>
              </a:r>
            </a:p>
          </p:txBody>
        </p:sp>
        <p:grpSp>
          <p:nvGrpSpPr>
            <p:cNvPr id="37913" name="Group 31"/>
            <p:cNvGrpSpPr>
              <a:grpSpLocks/>
            </p:cNvGrpSpPr>
            <p:nvPr/>
          </p:nvGrpSpPr>
          <p:grpSpPr bwMode="auto">
            <a:xfrm>
              <a:off x="1619250" y="746125"/>
              <a:ext cx="6265863" cy="6111875"/>
              <a:chOff x="1619250" y="746125"/>
              <a:chExt cx="6265863" cy="6111875"/>
            </a:xfrm>
          </p:grpSpPr>
          <p:sp>
            <p:nvSpPr>
              <p:cNvPr id="52" name="Oval 51"/>
              <p:cNvSpPr/>
              <p:nvPr/>
            </p:nvSpPr>
            <p:spPr>
              <a:xfrm rot="14828301">
                <a:off x="4279274" y="883212"/>
                <a:ext cx="862103" cy="6069139"/>
              </a:xfrm>
              <a:prstGeom prst="ellipse">
                <a:avLst/>
              </a:prstGeom>
              <a:noFill/>
              <a:ln>
                <a:prstDash val="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grpSp>
            <p:nvGrpSpPr>
              <p:cNvPr id="37915" name="Group 33"/>
              <p:cNvGrpSpPr>
                <a:grpSpLocks/>
              </p:cNvGrpSpPr>
              <p:nvPr/>
            </p:nvGrpSpPr>
            <p:grpSpPr bwMode="auto">
              <a:xfrm>
                <a:off x="1799232" y="2311153"/>
                <a:ext cx="6012634" cy="1960533"/>
                <a:chOff x="1799728" y="2310749"/>
                <a:chExt cx="6012812" cy="1961182"/>
              </a:xfrm>
            </p:grpSpPr>
            <p:sp>
              <p:nvSpPr>
                <p:cNvPr id="79" name="Oval 12"/>
                <p:cNvSpPr/>
                <p:nvPr/>
              </p:nvSpPr>
              <p:spPr>
                <a:xfrm rot="18624356">
                  <a:off x="4373975" y="833367"/>
                  <a:ext cx="864319" cy="6012812"/>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37939" name="TextBox 79"/>
                <p:cNvSpPr txBox="1">
                  <a:spLocks noChangeArrowheads="1"/>
                </p:cNvSpPr>
                <p:nvPr/>
              </p:nvSpPr>
              <p:spPr bwMode="auto">
                <a:xfrm rot="2282980">
                  <a:off x="2694424" y="2310749"/>
                  <a:ext cx="1145836" cy="635867"/>
                </a:xfrm>
                <a:prstGeom prst="rect">
                  <a:avLst/>
                </a:prstGeom>
                <a:noFill/>
                <a:ln w="9525">
                  <a:noFill/>
                  <a:miter lim="800000"/>
                  <a:headEnd/>
                  <a:tailEnd/>
                </a:ln>
              </p:spPr>
              <p:txBody>
                <a:bodyPr wrap="none">
                  <a:spAutoFit/>
                </a:bodyPr>
                <a:lstStyle/>
                <a:p>
                  <a:r>
                    <a:rPr lang="en-GB" altLang="zh-CN" sz="1400">
                      <a:solidFill>
                        <a:srgbClr val="0070C0"/>
                      </a:solidFill>
                      <a:latin typeface="Candara" pitchFamily="34" charset="0"/>
                    </a:rPr>
                    <a:t>UK </a:t>
                  </a:r>
                </a:p>
                <a:p>
                  <a:r>
                    <a:rPr lang="en-GB" altLang="zh-CN" sz="1400">
                      <a:solidFill>
                        <a:srgbClr val="0070C0"/>
                      </a:solidFill>
                      <a:latin typeface="Candara" pitchFamily="34" charset="0"/>
                    </a:rPr>
                    <a:t>academy</a:t>
                  </a:r>
                </a:p>
              </p:txBody>
            </p:sp>
          </p:grpSp>
          <p:grpSp>
            <p:nvGrpSpPr>
              <p:cNvPr id="37916" name="Group 35"/>
              <p:cNvGrpSpPr>
                <a:grpSpLocks/>
              </p:cNvGrpSpPr>
              <p:nvPr/>
            </p:nvGrpSpPr>
            <p:grpSpPr bwMode="auto">
              <a:xfrm>
                <a:off x="1763654" y="3428871"/>
                <a:ext cx="5832651" cy="864033"/>
                <a:chOff x="1763629" y="3428874"/>
                <a:chExt cx="5832823" cy="864530"/>
              </a:xfrm>
            </p:grpSpPr>
            <p:sp>
              <p:nvSpPr>
                <p:cNvPr id="77" name="Oval 5"/>
                <p:cNvSpPr/>
                <p:nvPr/>
              </p:nvSpPr>
              <p:spPr>
                <a:xfrm rot="16200000">
                  <a:off x="4247775" y="944726"/>
                  <a:ext cx="864530" cy="5832823"/>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27706" name="TextBox 77"/>
                <p:cNvSpPr txBox="1">
                  <a:spLocks noChangeArrowheads="1"/>
                </p:cNvSpPr>
                <p:nvPr/>
              </p:nvSpPr>
              <p:spPr bwMode="auto">
                <a:xfrm>
                  <a:off x="2194760" y="3645005"/>
                  <a:ext cx="1649180" cy="56155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en-GB" sz="1200" dirty="0" err="1" smtClean="0">
                      <a:solidFill>
                        <a:srgbClr val="0B5395"/>
                      </a:solidFill>
                      <a:latin typeface="+mj-lt"/>
                      <a:ea typeface="+mn-ea"/>
                    </a:rPr>
                    <a:t>Interculturalists</a:t>
                  </a:r>
                  <a:r>
                    <a:rPr lang="en-GB" sz="1200" dirty="0" smtClean="0">
                      <a:solidFill>
                        <a:srgbClr val="0B5395"/>
                      </a:solidFill>
                      <a:latin typeface="+mj-lt"/>
                      <a:ea typeface="+mn-ea"/>
                    </a:rPr>
                    <a:t>’</a:t>
                  </a:r>
                  <a:endParaRPr lang="en-GB" sz="1200" dirty="0">
                    <a:solidFill>
                      <a:srgbClr val="0B5395"/>
                    </a:solidFill>
                    <a:latin typeface="+mj-lt"/>
                    <a:ea typeface="+mn-ea"/>
                  </a:endParaRPr>
                </a:p>
                <a:p>
                  <a:pPr eaLnBrk="1" fontAlgn="auto" hangingPunct="1">
                    <a:spcBef>
                      <a:spcPts val="0"/>
                    </a:spcBef>
                    <a:spcAft>
                      <a:spcPts val="0"/>
                    </a:spcAft>
                    <a:defRPr/>
                  </a:pPr>
                  <a:r>
                    <a:rPr lang="en-GB" sz="1200" dirty="0">
                      <a:solidFill>
                        <a:srgbClr val="0B5395"/>
                      </a:solidFill>
                      <a:latin typeface="+mj-lt"/>
                      <a:ea typeface="+mn-ea"/>
                    </a:rPr>
                    <a:t>community</a:t>
                  </a:r>
                </a:p>
              </p:txBody>
            </p:sp>
          </p:grpSp>
          <p:grpSp>
            <p:nvGrpSpPr>
              <p:cNvPr id="37917" name="Group 34"/>
              <p:cNvGrpSpPr>
                <a:grpSpLocks/>
              </p:cNvGrpSpPr>
              <p:nvPr/>
            </p:nvGrpSpPr>
            <p:grpSpPr bwMode="auto">
              <a:xfrm>
                <a:off x="1797140" y="2921758"/>
                <a:ext cx="5931013" cy="1319071"/>
                <a:chOff x="1796376" y="2922527"/>
                <a:chExt cx="5932315" cy="1318729"/>
              </a:xfrm>
            </p:grpSpPr>
            <p:sp>
              <p:nvSpPr>
                <p:cNvPr id="37934" name="TextBox 15"/>
                <p:cNvSpPr txBox="1">
                  <a:spLocks noChangeArrowheads="1"/>
                </p:cNvSpPr>
                <p:nvPr/>
              </p:nvSpPr>
              <p:spPr bwMode="auto">
                <a:xfrm rot="1201321">
                  <a:off x="2490345" y="2922527"/>
                  <a:ext cx="812087" cy="373819"/>
                </a:xfrm>
                <a:prstGeom prst="rect">
                  <a:avLst/>
                </a:prstGeom>
                <a:noFill/>
                <a:ln w="9525">
                  <a:noFill/>
                  <a:miter lim="800000"/>
                  <a:headEnd/>
                  <a:tailEnd/>
                </a:ln>
              </p:spPr>
              <p:txBody>
                <a:bodyPr wrap="none">
                  <a:spAutoFit/>
                </a:bodyPr>
                <a:lstStyle/>
                <a:p>
                  <a:r>
                    <a:rPr lang="en-GB" altLang="zh-CN" sz="1400">
                      <a:solidFill>
                        <a:srgbClr val="0070C0"/>
                      </a:solidFill>
                      <a:latin typeface="Candara" pitchFamily="34" charset="0"/>
                    </a:rPr>
                    <a:t>China</a:t>
                  </a:r>
                </a:p>
              </p:txBody>
            </p:sp>
            <p:sp>
              <p:nvSpPr>
                <p:cNvPr id="76" name="Oval 19"/>
                <p:cNvSpPr/>
                <p:nvPr/>
              </p:nvSpPr>
              <p:spPr>
                <a:xfrm rot="17369477">
                  <a:off x="4330629" y="843193"/>
                  <a:ext cx="863808" cy="5932316"/>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grpSp>
          <p:grpSp>
            <p:nvGrpSpPr>
              <p:cNvPr id="37918" name="Group 40"/>
              <p:cNvGrpSpPr>
                <a:grpSpLocks/>
              </p:cNvGrpSpPr>
              <p:nvPr/>
            </p:nvGrpSpPr>
            <p:grpSpPr bwMode="auto">
              <a:xfrm>
                <a:off x="4356641" y="836772"/>
                <a:ext cx="1134562" cy="5905510"/>
                <a:chOff x="4356641" y="836772"/>
                <a:chExt cx="1134562" cy="5905510"/>
              </a:xfrm>
            </p:grpSpPr>
            <p:sp>
              <p:nvSpPr>
                <p:cNvPr id="73" name="Oval 11"/>
                <p:cNvSpPr/>
                <p:nvPr/>
              </p:nvSpPr>
              <p:spPr bwMode="auto">
                <a:xfrm>
                  <a:off x="4356641" y="836772"/>
                  <a:ext cx="862236" cy="5905510"/>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37933" name="TextBox 73"/>
                <p:cNvSpPr txBox="1">
                  <a:spLocks noChangeArrowheads="1"/>
                </p:cNvSpPr>
                <p:nvPr/>
              </p:nvSpPr>
              <p:spPr bwMode="auto">
                <a:xfrm>
                  <a:off x="4425704" y="1621730"/>
                  <a:ext cx="1065499" cy="785224"/>
                </a:xfrm>
                <a:prstGeom prst="rect">
                  <a:avLst/>
                </a:prstGeom>
                <a:noFill/>
                <a:ln w="9525">
                  <a:noFill/>
                  <a:miter lim="800000"/>
                  <a:headEnd/>
                  <a:tailEnd/>
                </a:ln>
              </p:spPr>
              <p:txBody>
                <a:bodyPr wrap="none">
                  <a:spAutoFit/>
                </a:bodyPr>
                <a:lstStyle/>
                <a:p>
                  <a:r>
                    <a:rPr lang="en-GB" altLang="zh-CN" sz="1200">
                      <a:solidFill>
                        <a:srgbClr val="0070C0"/>
                      </a:solidFill>
                      <a:latin typeface="Candara" pitchFamily="34" charset="0"/>
                    </a:rPr>
                    <a:t>Lecturers</a:t>
                  </a:r>
                </a:p>
                <a:p>
                  <a:r>
                    <a:rPr lang="en-GB" altLang="zh-CN" sz="1200">
                      <a:solidFill>
                        <a:srgbClr val="0070C0"/>
                      </a:solidFill>
                      <a:latin typeface="Candara" pitchFamily="34" charset="0"/>
                    </a:rPr>
                    <a:t>In Uni</a:t>
                  </a:r>
                </a:p>
                <a:p>
                  <a:r>
                    <a:rPr lang="en-GB" altLang="zh-CN" sz="1200">
                      <a:solidFill>
                        <a:srgbClr val="0070C0"/>
                      </a:solidFill>
                      <a:latin typeface="Candara" pitchFamily="34" charset="0"/>
                    </a:rPr>
                    <a:t>B</a:t>
                  </a:r>
                </a:p>
              </p:txBody>
            </p:sp>
          </p:grpSp>
          <p:grpSp>
            <p:nvGrpSpPr>
              <p:cNvPr id="37919" name="Group 40"/>
              <p:cNvGrpSpPr>
                <a:grpSpLocks/>
              </p:cNvGrpSpPr>
              <p:nvPr/>
            </p:nvGrpSpPr>
            <p:grpSpPr bwMode="auto">
              <a:xfrm>
                <a:off x="3706481" y="746125"/>
                <a:ext cx="1617994" cy="6091238"/>
                <a:chOff x="3706325" y="746819"/>
                <a:chExt cx="1617994" cy="6090047"/>
              </a:xfrm>
            </p:grpSpPr>
            <p:sp>
              <p:nvSpPr>
                <p:cNvPr id="37928" name="TextBox 68"/>
                <p:cNvSpPr txBox="1">
                  <a:spLocks noChangeArrowheads="1"/>
                </p:cNvSpPr>
                <p:nvPr/>
              </p:nvSpPr>
              <p:spPr bwMode="auto">
                <a:xfrm rot="3230608">
                  <a:off x="3385419" y="1780511"/>
                  <a:ext cx="1250427" cy="608616"/>
                </a:xfrm>
                <a:prstGeom prst="rect">
                  <a:avLst/>
                </a:prstGeom>
                <a:noFill/>
                <a:ln w="9525">
                  <a:noFill/>
                  <a:miter lim="800000"/>
                  <a:headEnd/>
                  <a:tailEnd/>
                </a:ln>
              </p:spPr>
              <p:txBody>
                <a:bodyPr wrap="none">
                  <a:spAutoFit/>
                </a:bodyPr>
                <a:lstStyle/>
                <a:p>
                  <a:r>
                    <a:rPr lang="en-GB" altLang="zh-CN" sz="1200">
                      <a:solidFill>
                        <a:srgbClr val="0070C0"/>
                      </a:solidFill>
                      <a:latin typeface="Candara" pitchFamily="34" charset="0"/>
                    </a:rPr>
                    <a:t>EFL learners’</a:t>
                  </a:r>
                </a:p>
                <a:p>
                  <a:r>
                    <a:rPr lang="en-GB" altLang="zh-CN" sz="1200">
                      <a:solidFill>
                        <a:srgbClr val="0070C0"/>
                      </a:solidFill>
                      <a:latin typeface="Candara" pitchFamily="34" charset="0"/>
                    </a:rPr>
                    <a:t>community</a:t>
                  </a:r>
                </a:p>
              </p:txBody>
            </p:sp>
            <p:grpSp>
              <p:nvGrpSpPr>
                <p:cNvPr id="37929" name="Group 37"/>
                <p:cNvGrpSpPr>
                  <a:grpSpLocks/>
                </p:cNvGrpSpPr>
                <p:nvPr/>
              </p:nvGrpSpPr>
              <p:grpSpPr bwMode="auto">
                <a:xfrm rot="-1699905">
                  <a:off x="4460223" y="746819"/>
                  <a:ext cx="864096" cy="6090047"/>
                  <a:chOff x="4355976" y="836712"/>
                  <a:chExt cx="864096" cy="5904656"/>
                </a:xfrm>
              </p:grpSpPr>
              <p:sp>
                <p:nvSpPr>
                  <p:cNvPr id="71" name="Oval 70"/>
                  <p:cNvSpPr/>
                  <p:nvPr/>
                </p:nvSpPr>
                <p:spPr>
                  <a:xfrm>
                    <a:off x="4355560" y="836402"/>
                    <a:ext cx="864328" cy="5902226"/>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72" name="TextBox 71"/>
                  <p:cNvSpPr txBox="1"/>
                  <p:nvPr/>
                </p:nvSpPr>
                <p:spPr>
                  <a:xfrm>
                    <a:off x="4417787" y="1838449"/>
                    <a:ext cx="184167" cy="276696"/>
                  </a:xfrm>
                  <a:prstGeom prst="rect">
                    <a:avLst/>
                  </a:prstGeom>
                  <a:noFill/>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endParaRPr lang="en-US" sz="1200" b="1">
                      <a:solidFill>
                        <a:srgbClr val="0B5395"/>
                      </a:solidFill>
                      <a:effectLst>
                        <a:outerShdw blurRad="38100" dist="38100" dir="2700000" algn="tl">
                          <a:srgbClr val="C0C0C0"/>
                        </a:outerShdw>
                      </a:effectLst>
                      <a:ea typeface="+mn-ea"/>
                    </a:endParaRPr>
                  </a:p>
                </p:txBody>
              </p:sp>
            </p:grpSp>
          </p:grpSp>
          <p:grpSp>
            <p:nvGrpSpPr>
              <p:cNvPr id="37920" name="Group 50"/>
              <p:cNvGrpSpPr>
                <a:grpSpLocks/>
              </p:cNvGrpSpPr>
              <p:nvPr/>
            </p:nvGrpSpPr>
            <p:grpSpPr bwMode="auto">
              <a:xfrm>
                <a:off x="1619250" y="2265113"/>
                <a:ext cx="6265863" cy="2024746"/>
                <a:chOff x="1619250" y="2265113"/>
                <a:chExt cx="6265863" cy="2024746"/>
              </a:xfrm>
            </p:grpSpPr>
            <p:sp>
              <p:nvSpPr>
                <p:cNvPr id="27693" name="TextBox 64"/>
                <p:cNvSpPr txBox="1">
                  <a:spLocks noChangeArrowheads="1"/>
                </p:cNvSpPr>
                <p:nvPr/>
              </p:nvSpPr>
              <p:spPr bwMode="auto">
                <a:xfrm rot="18963799">
                  <a:off x="5693945" y="2265897"/>
                  <a:ext cx="1218013" cy="561236"/>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en-GB" altLang="zh-CN" sz="1200" dirty="0" smtClean="0">
                      <a:solidFill>
                        <a:srgbClr val="0B5395"/>
                      </a:solidFill>
                      <a:latin typeface="+mj-lt"/>
                      <a:ea typeface="+mn-ea"/>
                    </a:rPr>
                    <a:t>Sojourners’</a:t>
                  </a:r>
                </a:p>
                <a:p>
                  <a:pPr eaLnBrk="1" fontAlgn="auto" hangingPunct="1">
                    <a:spcBef>
                      <a:spcPts val="0"/>
                    </a:spcBef>
                    <a:spcAft>
                      <a:spcPts val="0"/>
                    </a:spcAft>
                    <a:defRPr/>
                  </a:pPr>
                  <a:r>
                    <a:rPr lang="en-GB" altLang="zh-CN" sz="1200" dirty="0" smtClean="0">
                      <a:solidFill>
                        <a:srgbClr val="0B5395"/>
                      </a:solidFill>
                      <a:latin typeface="+mj-lt"/>
                      <a:ea typeface="+mn-ea"/>
                    </a:rPr>
                    <a:t>community</a:t>
                  </a:r>
                  <a:endParaRPr lang="en-GB" altLang="zh-CN" sz="1200" dirty="0">
                    <a:solidFill>
                      <a:srgbClr val="0B5395"/>
                    </a:solidFill>
                    <a:latin typeface="+mj-lt"/>
                    <a:ea typeface="+mn-ea"/>
                  </a:endParaRPr>
                </a:p>
              </p:txBody>
            </p:sp>
            <p:grpSp>
              <p:nvGrpSpPr>
                <p:cNvPr id="37925" name="Group 59"/>
                <p:cNvGrpSpPr>
                  <a:grpSpLocks/>
                </p:cNvGrpSpPr>
                <p:nvPr/>
              </p:nvGrpSpPr>
              <p:grpSpPr bwMode="auto">
                <a:xfrm>
                  <a:off x="1619250" y="2349345"/>
                  <a:ext cx="6265863" cy="1940514"/>
                  <a:chOff x="1655765" y="2360755"/>
                  <a:chExt cx="6166252" cy="1918538"/>
                </a:xfrm>
              </p:grpSpPr>
              <p:sp>
                <p:nvSpPr>
                  <p:cNvPr id="67" name="Oval 66"/>
                  <p:cNvSpPr/>
                  <p:nvPr/>
                </p:nvSpPr>
                <p:spPr>
                  <a:xfrm rot="13609905">
                    <a:off x="4307000" y="763470"/>
                    <a:ext cx="863782" cy="6166252"/>
                  </a:xfrm>
                  <a:prstGeom prst="ellipse">
                    <a:avLst/>
                  </a:prstGeom>
                  <a:no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rgbClr val="000000"/>
                      </a:solidFill>
                    </a:endParaRPr>
                  </a:p>
                </p:txBody>
              </p:sp>
              <p:sp>
                <p:nvSpPr>
                  <p:cNvPr id="37927" name="TextBox 67"/>
                  <p:cNvSpPr txBox="1">
                    <a:spLocks noChangeArrowheads="1"/>
                  </p:cNvSpPr>
                  <p:nvPr/>
                </p:nvSpPr>
                <p:spPr bwMode="auto">
                  <a:xfrm rot="-2636201">
                    <a:off x="6021982" y="2373593"/>
                    <a:ext cx="185358" cy="306996"/>
                  </a:xfrm>
                  <a:prstGeom prst="rect">
                    <a:avLst/>
                  </a:prstGeom>
                  <a:noFill/>
                  <a:ln w="9525">
                    <a:noFill/>
                    <a:miter lim="800000"/>
                    <a:headEnd/>
                    <a:tailEnd/>
                  </a:ln>
                </p:spPr>
                <p:txBody>
                  <a:bodyPr wrap="none">
                    <a:spAutoFit/>
                  </a:bodyPr>
                  <a:lstStyle/>
                  <a:p>
                    <a:endParaRPr lang="en-US" altLang="zh-CN" sz="1400" b="1">
                      <a:solidFill>
                        <a:srgbClr val="0B5395"/>
                      </a:solidFill>
                    </a:endParaRPr>
                  </a:p>
                </p:txBody>
              </p:sp>
            </p:grpSp>
          </p:grpSp>
          <p:grpSp>
            <p:nvGrpSpPr>
              <p:cNvPr id="37921" name="Group 49"/>
              <p:cNvGrpSpPr>
                <a:grpSpLocks/>
              </p:cNvGrpSpPr>
              <p:nvPr/>
            </p:nvGrpSpPr>
            <p:grpSpPr bwMode="auto">
              <a:xfrm>
                <a:off x="4293857" y="765412"/>
                <a:ext cx="1687311" cy="6092588"/>
                <a:chOff x="4293857" y="765412"/>
                <a:chExt cx="1687311" cy="6092588"/>
              </a:xfrm>
            </p:grpSpPr>
            <p:sp>
              <p:nvSpPr>
                <p:cNvPr id="60" name="Oval 59"/>
                <p:cNvSpPr/>
                <p:nvPr/>
              </p:nvSpPr>
              <p:spPr bwMode="auto">
                <a:xfrm rot="12260651">
                  <a:off x="4293857" y="765412"/>
                  <a:ext cx="878979" cy="6092588"/>
                </a:xfrm>
                <a:prstGeom prst="ellipse">
                  <a:avLst/>
                </a:prstGeom>
                <a:noFill/>
                <a:ln>
                  <a:prstDash val="soli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GB" dirty="0"/>
                    <a:t>\</a:t>
                  </a:r>
                </a:p>
              </p:txBody>
            </p:sp>
            <p:sp>
              <p:nvSpPr>
                <p:cNvPr id="27692" name="TextBox 62"/>
                <p:cNvSpPr txBox="1">
                  <a:spLocks noChangeArrowheads="1"/>
                </p:cNvSpPr>
                <p:nvPr/>
              </p:nvSpPr>
              <p:spPr bwMode="auto">
                <a:xfrm rot="18269602">
                  <a:off x="5228672" y="1675915"/>
                  <a:ext cx="1139828" cy="36414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en-GB" altLang="zh-CN" sz="1200" dirty="0" smtClean="0">
                      <a:solidFill>
                        <a:srgbClr val="0B5395"/>
                      </a:solidFill>
                      <a:latin typeface="+mj-lt"/>
                      <a:ea typeface="+mn-ea"/>
                    </a:rPr>
                    <a:t>“Post-80’s”</a:t>
                  </a:r>
                  <a:endParaRPr lang="en-GB" altLang="zh-CN" sz="1200" dirty="0">
                    <a:solidFill>
                      <a:srgbClr val="0B5395"/>
                    </a:solidFill>
                    <a:latin typeface="+mj-lt"/>
                    <a:ea typeface="+mn-ea"/>
                  </a:endParaRPr>
                </a:p>
              </p:txBody>
            </p:sp>
          </p:grpSp>
        </p:grpSp>
      </p:grpSp>
      <p:sp>
        <p:nvSpPr>
          <p:cNvPr id="27665" name="Title 1"/>
          <p:cNvSpPr>
            <a:spLocks noGrp="1"/>
          </p:cNvSpPr>
          <p:nvPr>
            <p:ph type="title"/>
          </p:nvPr>
        </p:nvSpPr>
        <p:spPr>
          <a:xfrm>
            <a:off x="500063" y="333375"/>
            <a:ext cx="8229600" cy="711200"/>
          </a:xfrm>
        </p:spPr>
        <p:txBody>
          <a:bodyPr rtlCol="0">
            <a:normAutofit fontScale="90000"/>
          </a:bodyPr>
          <a:lstStyle/>
          <a:p>
            <a:pPr eaLnBrk="1" fontAlgn="auto" hangingPunct="1">
              <a:spcAft>
                <a:spcPts val="0"/>
              </a:spcAft>
              <a:defRPr/>
            </a:pPr>
            <a:r>
              <a:rPr lang="en-GB" sz="2400" dirty="0"/>
              <a:t>An alternative understanding of our teaching contexts: </a:t>
            </a:r>
            <a:br>
              <a:rPr lang="en-GB" sz="2400" dirty="0"/>
            </a:br>
            <a:r>
              <a:rPr lang="en-GB" sz="2400" dirty="0"/>
              <a:t>the small-culture approach (continued …)</a:t>
            </a:r>
            <a:endParaRPr lang="en-GB" altLang="zh-CN" sz="2400" dirty="0" smtClean="0">
              <a:ea typeface="宋体" pitchFamily="2" charset="-122"/>
            </a:endParaRPr>
          </a:p>
        </p:txBody>
      </p:sp>
      <p:grpSp>
        <p:nvGrpSpPr>
          <p:cNvPr id="37903" name="Group 91"/>
          <p:cNvGrpSpPr>
            <a:grpSpLocks/>
          </p:cNvGrpSpPr>
          <p:nvPr/>
        </p:nvGrpSpPr>
        <p:grpSpPr bwMode="auto">
          <a:xfrm>
            <a:off x="914400" y="1646238"/>
            <a:ext cx="760413" cy="1030287"/>
            <a:chOff x="585" y="1738"/>
            <a:chExt cx="479" cy="649"/>
          </a:xfrm>
        </p:grpSpPr>
        <p:sp>
          <p:nvSpPr>
            <p:cNvPr id="37910" name="TextBox 41"/>
            <p:cNvSpPr txBox="1">
              <a:spLocks noChangeArrowheads="1"/>
            </p:cNvSpPr>
            <p:nvPr/>
          </p:nvSpPr>
          <p:spPr bwMode="auto">
            <a:xfrm rot="-9050364">
              <a:off x="585" y="2195"/>
              <a:ext cx="116" cy="192"/>
            </a:xfrm>
            <a:prstGeom prst="rect">
              <a:avLst/>
            </a:prstGeom>
            <a:noFill/>
            <a:ln w="9525">
              <a:noFill/>
              <a:miter lim="800000"/>
              <a:headEnd/>
              <a:tailEnd/>
            </a:ln>
          </p:spPr>
          <p:txBody>
            <a:bodyPr rot="10800000" wrap="none">
              <a:spAutoFit/>
            </a:bodyPr>
            <a:lstStyle/>
            <a:p>
              <a:endParaRPr lang="en-GB" altLang="zh-CN" sz="1400" b="1">
                <a:solidFill>
                  <a:srgbClr val="0B5395"/>
                </a:solidFill>
                <a:ea typeface="华文楷体" pitchFamily="2" charset="-122"/>
              </a:endParaRPr>
            </a:p>
          </p:txBody>
        </p:sp>
        <p:sp>
          <p:nvSpPr>
            <p:cNvPr id="37911" name="TextBox 41"/>
            <p:cNvSpPr txBox="1">
              <a:spLocks noChangeArrowheads="1"/>
            </p:cNvSpPr>
            <p:nvPr/>
          </p:nvSpPr>
          <p:spPr bwMode="auto">
            <a:xfrm rot="-6506461">
              <a:off x="910" y="1834"/>
              <a:ext cx="250" cy="58"/>
            </a:xfrm>
            <a:prstGeom prst="rect">
              <a:avLst/>
            </a:prstGeom>
            <a:noFill/>
            <a:ln w="9525">
              <a:noFill/>
              <a:miter lim="800000"/>
              <a:headEnd/>
              <a:tailEnd/>
            </a:ln>
          </p:spPr>
          <p:txBody>
            <a:bodyPr vert="eaVert" wrap="none">
              <a:spAutoFit/>
            </a:bodyPr>
            <a:lstStyle/>
            <a:p>
              <a:endParaRPr lang="en-GB" altLang="zh-CN" sz="1400" b="1">
                <a:solidFill>
                  <a:srgbClr val="0B5395"/>
                </a:solidFill>
                <a:ea typeface="华文楷体" pitchFamily="2" charset="-122"/>
              </a:endParaRPr>
            </a:p>
          </p:txBody>
        </p:sp>
      </p:grpSp>
      <p:sp>
        <p:nvSpPr>
          <p:cNvPr id="37904" name="TextBox 41"/>
          <p:cNvSpPr txBox="1">
            <a:spLocks noChangeArrowheads="1"/>
          </p:cNvSpPr>
          <p:nvPr/>
        </p:nvSpPr>
        <p:spPr bwMode="auto">
          <a:xfrm rot="-8672184">
            <a:off x="2095500" y="5702300"/>
            <a:ext cx="298450" cy="92075"/>
          </a:xfrm>
          <a:prstGeom prst="rect">
            <a:avLst/>
          </a:prstGeom>
          <a:noFill/>
          <a:ln w="9525">
            <a:noFill/>
            <a:miter lim="800000"/>
            <a:headEnd/>
            <a:tailEnd/>
          </a:ln>
        </p:spPr>
        <p:txBody>
          <a:bodyPr vert="eaVert" wrap="none">
            <a:spAutoFit/>
          </a:bodyPr>
          <a:lstStyle/>
          <a:p>
            <a:endParaRPr lang="en-GB" altLang="zh-CN" sz="1400" b="1">
              <a:solidFill>
                <a:srgbClr val="0B5395"/>
              </a:solidFill>
              <a:ea typeface="华文楷体" pitchFamily="2" charset="-122"/>
            </a:endParaRPr>
          </a:p>
        </p:txBody>
      </p:sp>
      <p:grpSp>
        <p:nvGrpSpPr>
          <p:cNvPr id="37905" name="Group 8"/>
          <p:cNvGrpSpPr>
            <a:grpSpLocks/>
          </p:cNvGrpSpPr>
          <p:nvPr/>
        </p:nvGrpSpPr>
        <p:grpSpPr bwMode="auto">
          <a:xfrm>
            <a:off x="61913" y="1341438"/>
            <a:ext cx="9082087" cy="4829175"/>
            <a:chOff x="104352" y="1343760"/>
            <a:chExt cx="9082330" cy="4829025"/>
          </a:xfrm>
        </p:grpSpPr>
        <p:sp>
          <p:nvSpPr>
            <p:cNvPr id="27671" name="Oval 29"/>
            <p:cNvSpPr>
              <a:spLocks noChangeArrowheads="1"/>
            </p:cNvSpPr>
            <p:nvPr/>
          </p:nvSpPr>
          <p:spPr bwMode="auto">
            <a:xfrm rot="6563464">
              <a:off x="6628376" y="1496821"/>
              <a:ext cx="663554" cy="4453057"/>
            </a:xfrm>
            <a:prstGeom prst="ellipse">
              <a:avLst/>
            </a:prstGeom>
            <a:solidFill>
              <a:srgbClr val="99CC00">
                <a:alpha val="32156"/>
              </a:srgbClr>
            </a:solidFill>
            <a:ln w="9525" algn="ctr">
              <a:solidFill>
                <a:srgbClr val="065093"/>
              </a:solidFill>
              <a:round/>
              <a:headEnd/>
              <a:tailEnd/>
            </a:ln>
            <a:effectLst>
              <a:outerShdw dist="38100" dir="5400000" algn="ctr" rotWithShape="0">
                <a:srgbClr val="002041">
                  <a:alpha val="48000"/>
                </a:srgbClr>
              </a:outerShdw>
            </a:effectLst>
          </p:spPr>
          <p:txBody>
            <a:bodyPr rot="10800000" vert="eaVert" anchor="ctr"/>
            <a:lstStyle/>
            <a:p>
              <a:pPr algn="ctr" fontAlgn="auto">
                <a:spcBef>
                  <a:spcPts val="0"/>
                </a:spcBef>
                <a:spcAft>
                  <a:spcPts val="0"/>
                </a:spcAft>
                <a:defRPr/>
              </a:pPr>
              <a:endParaRPr lang="en-US">
                <a:solidFill>
                  <a:srgbClr val="000000"/>
                </a:solidFill>
                <a:latin typeface="Constantia" pitchFamily="18" charset="0"/>
                <a:ea typeface="+mn-ea"/>
              </a:endParaRPr>
            </a:p>
          </p:txBody>
        </p:sp>
        <p:sp>
          <p:nvSpPr>
            <p:cNvPr id="97" name="Oval 29"/>
            <p:cNvSpPr>
              <a:spLocks noChangeArrowheads="1"/>
            </p:cNvSpPr>
            <p:nvPr/>
          </p:nvSpPr>
          <p:spPr bwMode="auto">
            <a:xfrm rot="6563464">
              <a:off x="1999897" y="1515076"/>
              <a:ext cx="661967" cy="4453057"/>
            </a:xfrm>
            <a:prstGeom prst="ellipse">
              <a:avLst/>
            </a:prstGeom>
            <a:solidFill>
              <a:srgbClr val="99CC00">
                <a:alpha val="32156"/>
              </a:srgbClr>
            </a:solidFill>
            <a:ln w="9525" algn="ctr">
              <a:solidFill>
                <a:srgbClr val="065093"/>
              </a:solidFill>
              <a:round/>
              <a:headEnd/>
              <a:tailEnd/>
            </a:ln>
            <a:effectLst>
              <a:outerShdw dist="38100" dir="5400000" algn="ctr" rotWithShape="0">
                <a:srgbClr val="002041">
                  <a:alpha val="48000"/>
                </a:srgbClr>
              </a:outerShdw>
            </a:effectLst>
          </p:spPr>
          <p:txBody>
            <a:bodyPr rot="10800000" vert="eaVert" anchor="ctr"/>
            <a:lstStyle/>
            <a:p>
              <a:pPr algn="ctr" fontAlgn="auto">
                <a:spcBef>
                  <a:spcPts val="0"/>
                </a:spcBef>
                <a:spcAft>
                  <a:spcPts val="0"/>
                </a:spcAft>
                <a:defRPr/>
              </a:pPr>
              <a:endParaRPr lang="en-US">
                <a:solidFill>
                  <a:srgbClr val="000000"/>
                </a:solidFill>
                <a:latin typeface="Constantia" pitchFamily="18" charset="0"/>
                <a:ea typeface="+mn-ea"/>
              </a:endParaRPr>
            </a:p>
          </p:txBody>
        </p:sp>
        <p:sp>
          <p:nvSpPr>
            <p:cNvPr id="98" name="Oval 29"/>
            <p:cNvSpPr>
              <a:spLocks noChangeArrowheads="1"/>
            </p:cNvSpPr>
            <p:nvPr/>
          </p:nvSpPr>
          <p:spPr bwMode="auto">
            <a:xfrm rot="1451728">
              <a:off x="1985590" y="1396146"/>
              <a:ext cx="662005" cy="4706791"/>
            </a:xfrm>
            <a:prstGeom prst="ellipse">
              <a:avLst/>
            </a:prstGeom>
            <a:solidFill>
              <a:srgbClr val="99CC00">
                <a:alpha val="32156"/>
              </a:srgbClr>
            </a:solidFill>
            <a:ln w="9525" algn="ctr">
              <a:solidFill>
                <a:srgbClr val="065093"/>
              </a:solidFill>
              <a:round/>
              <a:headEnd/>
              <a:tailEnd/>
            </a:ln>
            <a:effectLst>
              <a:outerShdw dist="38100" dir="5400000" algn="ctr" rotWithShape="0">
                <a:srgbClr val="002041">
                  <a:alpha val="48000"/>
                </a:srgbClr>
              </a:outerShdw>
            </a:effectLst>
          </p:spPr>
          <p:txBody>
            <a:bodyPr anchor="ctr"/>
            <a:lstStyle/>
            <a:p>
              <a:pPr algn="ctr" fontAlgn="auto">
                <a:spcBef>
                  <a:spcPts val="0"/>
                </a:spcBef>
                <a:spcAft>
                  <a:spcPts val="0"/>
                </a:spcAft>
                <a:defRPr/>
              </a:pPr>
              <a:endParaRPr lang="en-US">
                <a:solidFill>
                  <a:srgbClr val="000000"/>
                </a:solidFill>
                <a:latin typeface="Constantia" pitchFamily="18" charset="0"/>
                <a:ea typeface="+mn-ea"/>
              </a:endParaRPr>
            </a:p>
          </p:txBody>
        </p:sp>
        <p:sp>
          <p:nvSpPr>
            <p:cNvPr id="99" name="Oval 29"/>
            <p:cNvSpPr>
              <a:spLocks noChangeArrowheads="1"/>
            </p:cNvSpPr>
            <p:nvPr/>
          </p:nvSpPr>
          <p:spPr bwMode="auto">
            <a:xfrm rot="12238450">
              <a:off x="6560887" y="1343760"/>
              <a:ext cx="706457" cy="4829025"/>
            </a:xfrm>
            <a:prstGeom prst="ellipse">
              <a:avLst/>
            </a:prstGeom>
            <a:solidFill>
              <a:srgbClr val="99CC00">
                <a:alpha val="32156"/>
              </a:srgbClr>
            </a:solidFill>
            <a:ln w="9525" algn="ctr">
              <a:solidFill>
                <a:srgbClr val="065093"/>
              </a:solidFill>
              <a:round/>
              <a:headEnd/>
              <a:tailEnd/>
            </a:ln>
            <a:effectLst>
              <a:outerShdw dist="38100" dir="5400000" algn="ctr" rotWithShape="0">
                <a:srgbClr val="002041">
                  <a:alpha val="48000"/>
                </a:srgbClr>
              </a:outerShdw>
            </a:effectLst>
          </p:spPr>
          <p:txBody>
            <a:bodyPr rot="10800000" anchor="ctr"/>
            <a:lstStyle/>
            <a:p>
              <a:pPr algn="ctr" fontAlgn="auto">
                <a:spcBef>
                  <a:spcPts val="0"/>
                </a:spcBef>
                <a:spcAft>
                  <a:spcPts val="0"/>
                </a:spcAft>
                <a:defRPr/>
              </a:pPr>
              <a:endParaRPr lang="en-US">
                <a:solidFill>
                  <a:srgbClr val="000000"/>
                </a:solidFill>
                <a:latin typeface="Constantia" pitchFamily="18" charset="0"/>
                <a:ea typeface="+mn-ea"/>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a:xfrm>
            <a:off x="468313" y="260350"/>
            <a:ext cx="8229600" cy="1435100"/>
          </a:xfrm>
        </p:spPr>
        <p:txBody>
          <a:bodyPr/>
          <a:lstStyle/>
          <a:p>
            <a:pPr eaLnBrk="1" hangingPunct="1"/>
            <a:r>
              <a:rPr lang="en-GB" altLang="zh-CN" sz="2800" smtClean="0">
                <a:ea typeface="宋体" charset="-122"/>
              </a:rPr>
              <a:t>An alternative understanding of our teaching contexts: the small-culture approach </a:t>
            </a:r>
            <a:r>
              <a:rPr lang="en-GB" altLang="zh-CN" sz="2400" smtClean="0">
                <a:ea typeface="宋体" charset="-122"/>
              </a:rPr>
              <a:t>(continued …)</a:t>
            </a:r>
          </a:p>
        </p:txBody>
      </p:sp>
      <p:grpSp>
        <p:nvGrpSpPr>
          <p:cNvPr id="39950" name="Group 14"/>
          <p:cNvGrpSpPr>
            <a:grpSpLocks/>
          </p:cNvGrpSpPr>
          <p:nvPr/>
        </p:nvGrpSpPr>
        <p:grpSpPr bwMode="auto">
          <a:xfrm>
            <a:off x="1763713" y="2565400"/>
            <a:ext cx="4465637" cy="1944688"/>
            <a:chOff x="1292" y="2024"/>
            <a:chExt cx="2813" cy="1225"/>
          </a:xfrm>
        </p:grpSpPr>
        <p:sp>
          <p:nvSpPr>
            <p:cNvPr id="39946" name="Rectangle 10"/>
            <p:cNvSpPr>
              <a:spLocks noChangeArrowheads="1"/>
            </p:cNvSpPr>
            <p:nvPr/>
          </p:nvSpPr>
          <p:spPr bwMode="auto">
            <a:xfrm>
              <a:off x="1292" y="2024"/>
              <a:ext cx="2813" cy="1225"/>
            </a:xfrm>
            <a:prstGeom prst="rect">
              <a:avLst/>
            </a:prstGeom>
            <a:solidFill>
              <a:schemeClr val="accent1">
                <a:alpha val="44000"/>
              </a:schemeClr>
            </a:solidFill>
            <a:ln w="9525">
              <a:noFill/>
              <a:miter lim="800000"/>
              <a:headEnd/>
              <a:tailEnd/>
            </a:ln>
            <a:effectLst/>
          </p:spPr>
          <p:txBody>
            <a:bodyPr wrap="none" anchor="ctr"/>
            <a:lstStyle/>
            <a:p>
              <a:endParaRPr lang="zh-CN" altLang="en-US"/>
            </a:p>
          </p:txBody>
        </p:sp>
        <p:sp>
          <p:nvSpPr>
            <p:cNvPr id="39940" name="Text Box 4"/>
            <p:cNvSpPr txBox="1">
              <a:spLocks noChangeArrowheads="1"/>
            </p:cNvSpPr>
            <p:nvPr/>
          </p:nvSpPr>
          <p:spPr bwMode="auto">
            <a:xfrm>
              <a:off x="1565" y="2523"/>
              <a:ext cx="560" cy="442"/>
            </a:xfrm>
            <a:prstGeom prst="rect">
              <a:avLst/>
            </a:prstGeom>
            <a:noFill/>
            <a:ln w="9525">
              <a:noFill/>
              <a:miter lim="800000"/>
              <a:headEnd/>
              <a:tailEnd/>
            </a:ln>
            <a:effectLst/>
          </p:spPr>
          <p:txBody>
            <a:bodyPr wrap="none">
              <a:spAutoFit/>
            </a:bodyPr>
            <a:lstStyle/>
            <a:p>
              <a:r>
                <a:rPr lang="en-GB" altLang="zh-CN" sz="4000" b="1">
                  <a:solidFill>
                    <a:schemeClr val="tx1"/>
                  </a:solidFill>
                </a:rPr>
                <a:t>US</a:t>
              </a:r>
              <a:endParaRPr lang="en-US" altLang="zh-CN" sz="4000" b="1">
                <a:solidFill>
                  <a:schemeClr val="tx1"/>
                </a:solidFill>
              </a:endParaRPr>
            </a:p>
          </p:txBody>
        </p:sp>
        <p:sp>
          <p:nvSpPr>
            <p:cNvPr id="39941" name="Text Box 5"/>
            <p:cNvSpPr txBox="1">
              <a:spLocks noChangeArrowheads="1"/>
            </p:cNvSpPr>
            <p:nvPr/>
          </p:nvSpPr>
          <p:spPr bwMode="auto">
            <a:xfrm>
              <a:off x="3424" y="2525"/>
              <a:ext cx="400" cy="442"/>
            </a:xfrm>
            <a:prstGeom prst="rect">
              <a:avLst/>
            </a:prstGeom>
            <a:noFill/>
            <a:ln w="9525">
              <a:noFill/>
              <a:miter lim="800000"/>
              <a:headEnd/>
              <a:tailEnd/>
            </a:ln>
            <a:effectLst/>
          </p:spPr>
          <p:txBody>
            <a:bodyPr wrap="none">
              <a:spAutoFit/>
            </a:bodyPr>
            <a:lstStyle/>
            <a:p>
              <a:r>
                <a:rPr lang="en-GB" altLang="zh-CN" sz="4000" b="1">
                  <a:solidFill>
                    <a:schemeClr val="tx1"/>
                  </a:solidFill>
                </a:rPr>
                <a:t>IT</a:t>
              </a:r>
              <a:endParaRPr lang="en-US" altLang="zh-CN" sz="4000" b="1">
                <a:solidFill>
                  <a:schemeClr val="tx1"/>
                </a:solidFill>
              </a:endParaRPr>
            </a:p>
          </p:txBody>
        </p:sp>
        <p:sp>
          <p:nvSpPr>
            <p:cNvPr id="39942" name="AutoShape 6"/>
            <p:cNvSpPr>
              <a:spLocks noChangeArrowheads="1"/>
            </p:cNvSpPr>
            <p:nvPr/>
          </p:nvSpPr>
          <p:spPr bwMode="auto">
            <a:xfrm>
              <a:off x="2200" y="2708"/>
              <a:ext cx="1134" cy="136"/>
            </a:xfrm>
            <a:prstGeom prst="rightArrow">
              <a:avLst>
                <a:gd name="adj1" fmla="val 50000"/>
                <a:gd name="adj2" fmla="val 208456"/>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39943" name="Text Box 7"/>
            <p:cNvSpPr txBox="1">
              <a:spLocks noChangeArrowheads="1"/>
            </p:cNvSpPr>
            <p:nvPr/>
          </p:nvSpPr>
          <p:spPr bwMode="auto">
            <a:xfrm>
              <a:off x="2109" y="2300"/>
              <a:ext cx="1345" cy="288"/>
            </a:xfrm>
            <a:prstGeom prst="rect">
              <a:avLst/>
            </a:prstGeom>
            <a:noFill/>
            <a:ln w="9525">
              <a:noFill/>
              <a:miter lim="800000"/>
              <a:headEnd/>
              <a:tailEnd/>
            </a:ln>
            <a:effectLst/>
          </p:spPr>
          <p:txBody>
            <a:bodyPr wrap="none">
              <a:spAutoFit/>
            </a:bodyPr>
            <a:lstStyle/>
            <a:p>
              <a:r>
                <a:rPr lang="en-GB" altLang="zh-CN" sz="2400">
                  <a:solidFill>
                    <a:schemeClr val="tx1"/>
                  </a:solidFill>
                </a:rPr>
                <a:t>contextualised</a:t>
              </a:r>
              <a:endParaRPr lang="en-US" altLang="zh-CN" sz="2400">
                <a:solidFill>
                  <a:schemeClr val="tx1"/>
                </a:solidFill>
              </a:endParaRPr>
            </a:p>
          </p:txBody>
        </p:sp>
      </p:grpSp>
      <p:grpSp>
        <p:nvGrpSpPr>
          <p:cNvPr id="39959" name="Group 23"/>
          <p:cNvGrpSpPr>
            <a:grpSpLocks/>
          </p:cNvGrpSpPr>
          <p:nvPr/>
        </p:nvGrpSpPr>
        <p:grpSpPr bwMode="auto">
          <a:xfrm>
            <a:off x="1763713" y="2924175"/>
            <a:ext cx="6376987" cy="2235200"/>
            <a:chOff x="1111" y="1842"/>
            <a:chExt cx="4017" cy="1408"/>
          </a:xfrm>
        </p:grpSpPr>
        <p:grpSp>
          <p:nvGrpSpPr>
            <p:cNvPr id="39949" name="Group 13"/>
            <p:cNvGrpSpPr>
              <a:grpSpLocks/>
            </p:cNvGrpSpPr>
            <p:nvPr/>
          </p:nvGrpSpPr>
          <p:grpSpPr bwMode="auto">
            <a:xfrm>
              <a:off x="1111" y="1842"/>
              <a:ext cx="4017" cy="1408"/>
              <a:chOff x="1292" y="2251"/>
              <a:chExt cx="4017" cy="1408"/>
            </a:xfrm>
          </p:grpSpPr>
          <p:sp>
            <p:nvSpPr>
              <p:cNvPr id="39944" name="Text Box 8"/>
              <p:cNvSpPr txBox="1">
                <a:spLocks noChangeArrowheads="1"/>
              </p:cNvSpPr>
              <p:nvPr/>
            </p:nvSpPr>
            <p:spPr bwMode="auto">
              <a:xfrm>
                <a:off x="1292" y="3294"/>
                <a:ext cx="1224" cy="365"/>
              </a:xfrm>
              <a:prstGeom prst="rect">
                <a:avLst/>
              </a:prstGeom>
              <a:noFill/>
              <a:ln w="9525">
                <a:noFill/>
                <a:miter lim="800000"/>
                <a:headEnd/>
                <a:tailEnd/>
              </a:ln>
              <a:effectLst/>
            </p:spPr>
            <p:txBody>
              <a:bodyPr>
                <a:spAutoFit/>
              </a:bodyPr>
              <a:lstStyle/>
              <a:p>
                <a:r>
                  <a:rPr lang="en-GB" altLang="zh-CN" sz="3200" i="1">
                    <a:solidFill>
                      <a:schemeClr val="hlink"/>
                    </a:solidFill>
                  </a:rPr>
                  <a:t>complex</a:t>
                </a:r>
                <a:endParaRPr lang="en-US" altLang="zh-CN" sz="3200" i="1">
                  <a:solidFill>
                    <a:schemeClr val="hlink"/>
                  </a:solidFill>
                </a:endParaRPr>
              </a:p>
            </p:txBody>
          </p:sp>
          <p:sp>
            <p:nvSpPr>
              <p:cNvPr id="39945" name="Text Box 9"/>
              <p:cNvSpPr txBox="1">
                <a:spLocks noChangeArrowheads="1"/>
              </p:cNvSpPr>
              <p:nvPr/>
            </p:nvSpPr>
            <p:spPr bwMode="auto">
              <a:xfrm>
                <a:off x="3152" y="3294"/>
                <a:ext cx="1068" cy="365"/>
              </a:xfrm>
              <a:prstGeom prst="rect">
                <a:avLst/>
              </a:prstGeom>
              <a:noFill/>
              <a:ln w="9525">
                <a:noFill/>
                <a:miter lim="800000"/>
                <a:headEnd/>
                <a:tailEnd/>
              </a:ln>
              <a:effectLst/>
            </p:spPr>
            <p:txBody>
              <a:bodyPr wrap="none">
                <a:spAutoFit/>
              </a:bodyPr>
              <a:lstStyle/>
              <a:p>
                <a:r>
                  <a:rPr lang="en-GB" altLang="zh-CN" sz="3200" i="1">
                    <a:solidFill>
                      <a:schemeClr val="hlink"/>
                    </a:solidFill>
                  </a:rPr>
                  <a:t>complex</a:t>
                </a:r>
                <a:endParaRPr lang="en-US" altLang="zh-CN" sz="3200" i="1">
                  <a:solidFill>
                    <a:schemeClr val="hlink"/>
                  </a:solidFill>
                </a:endParaRPr>
              </a:p>
            </p:txBody>
          </p:sp>
          <p:sp>
            <p:nvSpPr>
              <p:cNvPr id="39947" name="Text Box 11"/>
              <p:cNvSpPr txBox="1">
                <a:spLocks noChangeArrowheads="1"/>
              </p:cNvSpPr>
              <p:nvPr/>
            </p:nvSpPr>
            <p:spPr bwMode="auto">
              <a:xfrm>
                <a:off x="4241" y="2251"/>
                <a:ext cx="1068" cy="365"/>
              </a:xfrm>
              <a:prstGeom prst="rect">
                <a:avLst/>
              </a:prstGeom>
              <a:noFill/>
              <a:ln w="9525">
                <a:noFill/>
                <a:miter lim="800000"/>
                <a:headEnd/>
                <a:tailEnd/>
              </a:ln>
              <a:effectLst/>
            </p:spPr>
            <p:txBody>
              <a:bodyPr wrap="none">
                <a:spAutoFit/>
              </a:bodyPr>
              <a:lstStyle/>
              <a:p>
                <a:r>
                  <a:rPr lang="en-GB" altLang="zh-CN" sz="3200" i="1">
                    <a:solidFill>
                      <a:schemeClr val="hlink"/>
                    </a:solidFill>
                  </a:rPr>
                  <a:t>complex</a:t>
                </a:r>
                <a:endParaRPr lang="en-US" altLang="zh-CN" sz="3200" i="1">
                  <a:solidFill>
                    <a:schemeClr val="hlink"/>
                  </a:solidFill>
                </a:endParaRPr>
              </a:p>
            </p:txBody>
          </p:sp>
          <p:sp>
            <p:nvSpPr>
              <p:cNvPr id="39948" name="Line 12"/>
              <p:cNvSpPr>
                <a:spLocks noChangeShapeType="1"/>
              </p:cNvSpPr>
              <p:nvPr/>
            </p:nvSpPr>
            <p:spPr bwMode="auto">
              <a:xfrm>
                <a:off x="3515" y="2432"/>
                <a:ext cx="725" cy="0"/>
              </a:xfrm>
              <a:prstGeom prst="line">
                <a:avLst/>
              </a:prstGeom>
              <a:noFill/>
              <a:ln w="25400">
                <a:solidFill>
                  <a:schemeClr val="hlink"/>
                </a:solidFill>
                <a:round/>
                <a:headEnd/>
                <a:tailEnd/>
              </a:ln>
              <a:effectLst/>
            </p:spPr>
            <p:txBody>
              <a:bodyPr/>
              <a:lstStyle/>
              <a:p>
                <a:endParaRPr lang="zh-CN" altLang="en-US"/>
              </a:p>
            </p:txBody>
          </p:sp>
        </p:grpSp>
        <p:grpSp>
          <p:nvGrpSpPr>
            <p:cNvPr id="39958" name="Group 22"/>
            <p:cNvGrpSpPr>
              <a:grpSpLocks/>
            </p:cNvGrpSpPr>
            <p:nvPr/>
          </p:nvGrpSpPr>
          <p:grpSpPr bwMode="auto">
            <a:xfrm>
              <a:off x="1655" y="2568"/>
              <a:ext cx="1815" cy="363"/>
              <a:chOff x="1655" y="2568"/>
              <a:chExt cx="1815" cy="363"/>
            </a:xfrm>
          </p:grpSpPr>
          <p:sp>
            <p:nvSpPr>
              <p:cNvPr id="39956" name="Line 20"/>
              <p:cNvSpPr>
                <a:spLocks noChangeShapeType="1"/>
              </p:cNvSpPr>
              <p:nvPr/>
            </p:nvSpPr>
            <p:spPr bwMode="auto">
              <a:xfrm>
                <a:off x="1655" y="2568"/>
                <a:ext cx="0" cy="363"/>
              </a:xfrm>
              <a:prstGeom prst="line">
                <a:avLst/>
              </a:prstGeom>
              <a:noFill/>
              <a:ln w="25400">
                <a:solidFill>
                  <a:schemeClr val="hlink"/>
                </a:solidFill>
                <a:round/>
                <a:headEnd/>
                <a:tailEnd/>
              </a:ln>
              <a:effectLst/>
            </p:spPr>
            <p:txBody>
              <a:bodyPr/>
              <a:lstStyle/>
              <a:p>
                <a:endParaRPr lang="zh-CN" altLang="en-US"/>
              </a:p>
            </p:txBody>
          </p:sp>
          <p:sp>
            <p:nvSpPr>
              <p:cNvPr id="39957" name="Line 21"/>
              <p:cNvSpPr>
                <a:spLocks noChangeShapeType="1"/>
              </p:cNvSpPr>
              <p:nvPr/>
            </p:nvSpPr>
            <p:spPr bwMode="auto">
              <a:xfrm>
                <a:off x="3470" y="2568"/>
                <a:ext cx="0" cy="363"/>
              </a:xfrm>
              <a:prstGeom prst="line">
                <a:avLst/>
              </a:prstGeom>
              <a:noFill/>
              <a:ln w="25400">
                <a:solidFill>
                  <a:schemeClr val="hlink"/>
                </a:solidFill>
                <a:round/>
                <a:headEnd/>
                <a:tailEnd/>
              </a:ln>
              <a:effectLst/>
            </p:spPr>
            <p:txBody>
              <a:bodyP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9959"/>
                                        </p:tgtEl>
                                        <p:attrNameLst>
                                          <p:attrName>style.visibility</p:attrName>
                                        </p:attrNameLst>
                                      </p:cBhvr>
                                      <p:to>
                                        <p:strVal val="visible"/>
                                      </p:to>
                                    </p:set>
                                    <p:animEffect transition="in" filter="box(in)">
                                      <p:cBhvr>
                                        <p:cTn id="7" dur="500"/>
                                        <p:tgtEl>
                                          <p:spTgt spid="39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17"/>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B8B92C-66A1-46BE-8B8C-09B03803FD71}" type="slidenum">
              <a:rPr lang="zh-CN" altLang="en-GB">
                <a:solidFill>
                  <a:srgbClr val="045C75"/>
                </a:solidFill>
                <a:latin typeface="Arial" charset="0"/>
              </a:rPr>
              <a:pPr fontAlgn="base">
                <a:spcBef>
                  <a:spcPct val="0"/>
                </a:spcBef>
                <a:spcAft>
                  <a:spcPct val="0"/>
                </a:spcAft>
                <a:defRPr/>
              </a:pPr>
              <a:t>15</a:t>
            </a:fld>
            <a:endParaRPr lang="en-GB" altLang="zh-CN">
              <a:solidFill>
                <a:srgbClr val="045C75"/>
              </a:solidFill>
              <a:latin typeface="Arial" charset="0"/>
            </a:endParaRPr>
          </a:p>
        </p:txBody>
      </p:sp>
      <p:sp>
        <p:nvSpPr>
          <p:cNvPr id="19459" name="Title 1"/>
          <p:cNvSpPr>
            <a:spLocks noGrp="1"/>
          </p:cNvSpPr>
          <p:nvPr>
            <p:ph type="title"/>
          </p:nvPr>
        </p:nvSpPr>
        <p:spPr>
          <a:xfrm>
            <a:off x="395288" y="333375"/>
            <a:ext cx="8229600" cy="927100"/>
          </a:xfrm>
        </p:spPr>
        <p:txBody>
          <a:bodyPr rtlCol="0">
            <a:normAutofit fontScale="90000"/>
          </a:bodyPr>
          <a:lstStyle/>
          <a:p>
            <a:pPr eaLnBrk="1" fontAlgn="auto" hangingPunct="1">
              <a:spcAft>
                <a:spcPts val="0"/>
              </a:spcAft>
              <a:defRPr/>
            </a:pPr>
            <a:r>
              <a:rPr lang="en-GB" sz="2800" dirty="0"/>
              <a:t>An alternative understanding of our teaching contexts: </a:t>
            </a:r>
            <a:r>
              <a:rPr lang="en-GB" sz="2800" dirty="0" smtClean="0"/>
              <a:t/>
            </a:r>
            <a:br>
              <a:rPr lang="en-GB" sz="2800" dirty="0" smtClean="0"/>
            </a:br>
            <a:r>
              <a:rPr lang="en-GB" sz="2800" dirty="0" smtClean="0"/>
              <a:t>The small-culture approach (continued …)</a:t>
            </a:r>
            <a:endParaRPr lang="en-GB" altLang="zh-CN" sz="2800" dirty="0" smtClean="0">
              <a:ea typeface="宋体" pitchFamily="2" charset="-122"/>
            </a:endParaRPr>
          </a:p>
        </p:txBody>
      </p:sp>
      <p:sp>
        <p:nvSpPr>
          <p:cNvPr id="44035" name="Slide Number Placeholder 3"/>
          <p:cNvSpPr txBox="1">
            <a:spLocks noGrp="1"/>
          </p:cNvSpPr>
          <p:nvPr/>
        </p:nvSpPr>
        <p:spPr bwMode="auto">
          <a:xfrm>
            <a:off x="7924800" y="6356350"/>
            <a:ext cx="762000" cy="365125"/>
          </a:xfrm>
          <a:prstGeom prst="rect">
            <a:avLst/>
          </a:prstGeom>
          <a:noFill/>
          <a:ln w="9525">
            <a:noFill/>
            <a:miter lim="800000"/>
            <a:headEnd/>
            <a:tailEnd/>
          </a:ln>
        </p:spPr>
        <p:txBody>
          <a:bodyPr lIns="0" tIns="0" rIns="0" bIns="0" anchor="b"/>
          <a:lstStyle/>
          <a:p>
            <a:pPr algn="r"/>
            <a:fld id="{EC3E943A-E653-4932-9F42-F8B057A1E03C}" type="slidenum">
              <a:rPr lang="zh-CN" altLang="en-GB" sz="1200">
                <a:solidFill>
                  <a:srgbClr val="045C75"/>
                </a:solidFill>
                <a:ea typeface="华文楷体" pitchFamily="2" charset="-122"/>
              </a:rPr>
              <a:pPr algn="r"/>
              <a:t>15</a:t>
            </a:fld>
            <a:endParaRPr lang="en-GB" altLang="zh-CN" sz="1200">
              <a:solidFill>
                <a:srgbClr val="045C75"/>
              </a:solidFill>
              <a:ea typeface="华文楷体" pitchFamily="2" charset="-122"/>
            </a:endParaRPr>
          </a:p>
        </p:txBody>
      </p:sp>
      <p:sp>
        <p:nvSpPr>
          <p:cNvPr id="12292" name="Text Box 8"/>
          <p:cNvSpPr txBox="1">
            <a:spLocks noChangeArrowheads="1"/>
          </p:cNvSpPr>
          <p:nvPr/>
        </p:nvSpPr>
        <p:spPr bwMode="auto">
          <a:xfrm>
            <a:off x="5076825" y="2060575"/>
            <a:ext cx="3671888" cy="1728788"/>
          </a:xfrm>
          <a:prstGeom prst="rect">
            <a:avLst/>
          </a:prstGeom>
          <a:solidFill>
            <a:srgbClr val="FFC000">
              <a:alpha val="49019"/>
            </a:srgbClr>
          </a:solidFill>
          <a:ln w="19050" cap="rnd">
            <a:solidFill>
              <a:srgbClr val="000000"/>
            </a:solidFill>
            <a:prstDash val="sysDot"/>
            <a:miter lim="800000"/>
            <a:headEnd/>
            <a:tailEnd/>
          </a:ln>
        </p:spPr>
        <p:txBody>
          <a:bodyPr/>
          <a:lstStyle/>
          <a:p>
            <a:pPr>
              <a:spcAft>
                <a:spcPts val="1000"/>
              </a:spcAft>
            </a:pPr>
            <a:endParaRPr lang="zh-CN" altLang="en-GB" sz="1600" b="1">
              <a:solidFill>
                <a:schemeClr val="tx1"/>
              </a:solidFill>
              <a:latin typeface="Calibri" pitchFamily="34" charset="0"/>
              <a:ea typeface="华文楷体" pitchFamily="2" charset="-122"/>
            </a:endParaRPr>
          </a:p>
          <a:p>
            <a:pPr>
              <a:spcAft>
                <a:spcPts val="1000"/>
              </a:spcAft>
            </a:pPr>
            <a:r>
              <a:rPr lang="zh-CN" altLang="en-GB" sz="1600" b="1">
                <a:solidFill>
                  <a:schemeClr val="tx1"/>
                </a:solidFill>
                <a:latin typeface="Calibri" pitchFamily="34" charset="0"/>
                <a:ea typeface="华文楷体" pitchFamily="2" charset="-122"/>
              </a:rPr>
              <a:t>	</a:t>
            </a:r>
            <a:r>
              <a:rPr lang="en-GB" altLang="zh-CN" sz="1600" b="1">
                <a:solidFill>
                  <a:schemeClr val="tx1"/>
                </a:solidFill>
                <a:latin typeface="Calibri" pitchFamily="34" charset="0"/>
                <a:ea typeface="华文楷体" pitchFamily="2" charset="-122"/>
              </a:rPr>
              <a:t>The lecturer’s 	expectations, 	experience and 	preferred teaching approach</a:t>
            </a:r>
            <a:endParaRPr lang="en-US" altLang="zh-CN" sz="1600" b="1">
              <a:solidFill>
                <a:schemeClr val="tx1"/>
              </a:solidFill>
            </a:endParaRPr>
          </a:p>
        </p:txBody>
      </p:sp>
      <p:sp>
        <p:nvSpPr>
          <p:cNvPr id="12293" name="Text Box 9"/>
          <p:cNvSpPr txBox="1">
            <a:spLocks noChangeArrowheads="1"/>
          </p:cNvSpPr>
          <p:nvPr/>
        </p:nvSpPr>
        <p:spPr bwMode="auto">
          <a:xfrm>
            <a:off x="2124075" y="1412875"/>
            <a:ext cx="2447925" cy="1871663"/>
          </a:xfrm>
          <a:prstGeom prst="rect">
            <a:avLst/>
          </a:prstGeom>
          <a:solidFill>
            <a:srgbClr val="CCFF33">
              <a:alpha val="30196"/>
            </a:srgbClr>
          </a:solidFill>
          <a:ln w="19050" cap="rnd" cmpd="dbl" algn="ctr">
            <a:solidFill>
              <a:srgbClr val="000000"/>
            </a:solidFill>
            <a:prstDash val="sysDot"/>
            <a:miter lim="800000"/>
            <a:headEnd/>
            <a:tailEnd/>
          </a:ln>
        </p:spPr>
        <p:txBody>
          <a:bodyPr/>
          <a:lstStyle/>
          <a:p>
            <a:r>
              <a:rPr lang="en-GB" altLang="zh-CN" sz="1600" b="1">
                <a:solidFill>
                  <a:schemeClr val="tx1"/>
                </a:solidFill>
                <a:latin typeface="Calibri" pitchFamily="34" charset="0"/>
                <a:ea typeface="华文楷体" pitchFamily="2" charset="-122"/>
              </a:rPr>
              <a:t>Disciplinary culture: </a:t>
            </a:r>
          </a:p>
          <a:p>
            <a:r>
              <a:rPr lang="en-GB" altLang="zh-CN" sz="1600" b="1">
                <a:solidFill>
                  <a:schemeClr val="tx1"/>
                </a:solidFill>
                <a:latin typeface="Calibri" pitchFamily="34" charset="0"/>
                <a:ea typeface="华文楷体" pitchFamily="2" charset="-122"/>
              </a:rPr>
              <a:t>Intercultural Communication</a:t>
            </a:r>
          </a:p>
          <a:p>
            <a:endParaRPr lang="en-US" altLang="zh-CN">
              <a:solidFill>
                <a:schemeClr val="tx1"/>
              </a:solidFill>
            </a:endParaRPr>
          </a:p>
        </p:txBody>
      </p:sp>
      <p:sp>
        <p:nvSpPr>
          <p:cNvPr id="12299" name="Text Box 11"/>
          <p:cNvSpPr txBox="1">
            <a:spLocks noChangeArrowheads="1"/>
          </p:cNvSpPr>
          <p:nvPr/>
        </p:nvSpPr>
        <p:spPr bwMode="auto">
          <a:xfrm>
            <a:off x="4356100" y="3429000"/>
            <a:ext cx="3024188" cy="1477963"/>
          </a:xfrm>
          <a:prstGeom prst="rect">
            <a:avLst/>
          </a:prstGeom>
          <a:solidFill>
            <a:schemeClr val="accent1">
              <a:lumMod val="75000"/>
              <a:alpha val="29000"/>
            </a:schemeClr>
          </a:solidFill>
          <a:ln w="19050" cap="rnd">
            <a:solidFill>
              <a:srgbClr val="000000"/>
            </a:solidFill>
            <a:prstDash val="sysDot"/>
            <a:miter lim="800000"/>
            <a:headEnd/>
            <a:tailEnd/>
          </a:ln>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1000"/>
              </a:spcAft>
              <a:defRPr/>
            </a:pPr>
            <a:endParaRPr lang="en-GB" sz="1100">
              <a:latin typeface="Times New Roman" pitchFamily="18" charset="0"/>
              <a:ea typeface="+mn-ea"/>
            </a:endParaRPr>
          </a:p>
          <a:p>
            <a:pPr eaLnBrk="1" fontAlgn="auto" hangingPunct="1">
              <a:spcBef>
                <a:spcPts val="0"/>
              </a:spcBef>
              <a:spcAft>
                <a:spcPts val="1000"/>
              </a:spcAft>
              <a:defRPr/>
            </a:pPr>
            <a:endParaRPr lang="en-GB" sz="1100">
              <a:latin typeface="Times New Roman" pitchFamily="18" charset="0"/>
              <a:ea typeface="+mn-ea"/>
            </a:endParaRPr>
          </a:p>
          <a:p>
            <a:pPr lvl="1" eaLnBrk="1" fontAlgn="auto" hangingPunct="1">
              <a:spcBef>
                <a:spcPts val="0"/>
              </a:spcBef>
              <a:spcAft>
                <a:spcPts val="1000"/>
              </a:spcAft>
              <a:defRPr/>
            </a:pPr>
            <a:r>
              <a:rPr lang="en-GB" sz="1600" b="1">
                <a:latin typeface="Calibri" pitchFamily="34" charset="0"/>
                <a:ea typeface="+mn-ea"/>
              </a:rPr>
              <a:t>Host institutional culture: the Business School</a:t>
            </a:r>
            <a:endParaRPr lang="en-US" sz="1600" b="1">
              <a:ea typeface="+mn-ea"/>
            </a:endParaRPr>
          </a:p>
        </p:txBody>
      </p:sp>
      <p:sp>
        <p:nvSpPr>
          <p:cNvPr id="12301" name="Text Box 13"/>
          <p:cNvSpPr txBox="1">
            <a:spLocks noChangeArrowheads="1"/>
          </p:cNvSpPr>
          <p:nvPr/>
        </p:nvSpPr>
        <p:spPr bwMode="auto">
          <a:xfrm>
            <a:off x="1116013" y="2205038"/>
            <a:ext cx="2576512" cy="1547812"/>
          </a:xfrm>
          <a:prstGeom prst="rect">
            <a:avLst/>
          </a:prstGeom>
          <a:solidFill>
            <a:schemeClr val="tx2">
              <a:lumMod val="40000"/>
              <a:lumOff val="60000"/>
              <a:alpha val="39000"/>
            </a:schemeClr>
          </a:solidFill>
          <a:ln w="19050" cap="rnd" algn="ctr">
            <a:solidFill>
              <a:srgbClr val="000000"/>
            </a:solidFill>
            <a:prstDash val="sysDot"/>
            <a:miter lim="800000"/>
            <a:headEnd/>
            <a:tailEnd/>
          </a:ln>
          <a:effec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endParaRPr lang="en-GB" sz="1600">
              <a:latin typeface="Calibri" pitchFamily="34" charset="0"/>
              <a:ea typeface="+mn-ea"/>
            </a:endParaRPr>
          </a:p>
          <a:p>
            <a:pPr eaLnBrk="1" fontAlgn="auto" hangingPunct="1">
              <a:spcBef>
                <a:spcPts val="0"/>
              </a:spcBef>
              <a:spcAft>
                <a:spcPts val="0"/>
              </a:spcAft>
              <a:defRPr/>
            </a:pPr>
            <a:endParaRPr lang="en-GB" sz="1600">
              <a:latin typeface="Calibri" pitchFamily="34" charset="0"/>
              <a:ea typeface="+mn-ea"/>
            </a:endParaRPr>
          </a:p>
          <a:p>
            <a:pPr eaLnBrk="1" fontAlgn="auto" hangingPunct="1">
              <a:spcBef>
                <a:spcPts val="0"/>
              </a:spcBef>
              <a:spcAft>
                <a:spcPts val="0"/>
              </a:spcAft>
              <a:defRPr/>
            </a:pPr>
            <a:r>
              <a:rPr lang="en-GB" sz="1600" b="1">
                <a:latin typeface="Calibri" pitchFamily="34" charset="0"/>
                <a:ea typeface="+mn-ea"/>
              </a:rPr>
              <a:t>The culture of </a:t>
            </a:r>
          </a:p>
          <a:p>
            <a:pPr eaLnBrk="1" fontAlgn="auto" hangingPunct="1">
              <a:spcBef>
                <a:spcPts val="0"/>
              </a:spcBef>
              <a:spcAft>
                <a:spcPts val="0"/>
              </a:spcAft>
              <a:defRPr/>
            </a:pPr>
            <a:r>
              <a:rPr lang="en-GB" sz="1600" b="1">
                <a:latin typeface="Calibri" pitchFamily="34" charset="0"/>
                <a:ea typeface="+mn-ea"/>
              </a:rPr>
              <a:t>the UK HE</a:t>
            </a:r>
          </a:p>
          <a:p>
            <a:pPr eaLnBrk="1" fontAlgn="auto" hangingPunct="1">
              <a:spcBef>
                <a:spcPts val="0"/>
              </a:spcBef>
              <a:spcAft>
                <a:spcPts val="0"/>
              </a:spcAft>
              <a:defRPr/>
            </a:pPr>
            <a:endParaRPr lang="en-US">
              <a:ea typeface="+mn-ea"/>
            </a:endParaRPr>
          </a:p>
        </p:txBody>
      </p:sp>
      <p:sp>
        <p:nvSpPr>
          <p:cNvPr id="12296" name="Text Box 14"/>
          <p:cNvSpPr txBox="1">
            <a:spLocks noChangeArrowheads="1"/>
          </p:cNvSpPr>
          <p:nvPr/>
        </p:nvSpPr>
        <p:spPr bwMode="auto">
          <a:xfrm>
            <a:off x="1116013" y="3860800"/>
            <a:ext cx="3024187" cy="2132013"/>
          </a:xfrm>
          <a:prstGeom prst="rect">
            <a:avLst/>
          </a:prstGeom>
          <a:solidFill>
            <a:srgbClr val="7030A0">
              <a:alpha val="27843"/>
            </a:srgbClr>
          </a:solidFill>
          <a:ln w="19050" cap="rnd" algn="ctr">
            <a:solidFill>
              <a:srgbClr val="000000"/>
            </a:solidFill>
            <a:prstDash val="sysDot"/>
            <a:miter lim="800000"/>
            <a:headEnd/>
            <a:tailEnd/>
          </a:ln>
        </p:spPr>
        <p:txBody>
          <a:bodyPr/>
          <a:lstStyle/>
          <a:p>
            <a:pPr>
              <a:spcAft>
                <a:spcPts val="1000"/>
              </a:spcAft>
            </a:pPr>
            <a:endParaRPr lang="zh-CN" altLang="en-GB" sz="1100">
              <a:solidFill>
                <a:schemeClr val="tx1"/>
              </a:solidFill>
              <a:latin typeface="Times New Roman" pitchFamily="18" charset="0"/>
              <a:ea typeface="华文楷体" pitchFamily="2" charset="-122"/>
            </a:endParaRPr>
          </a:p>
          <a:p>
            <a:endParaRPr lang="zh-CN" altLang="en-GB" sz="1600">
              <a:solidFill>
                <a:schemeClr val="tx1"/>
              </a:solidFill>
              <a:latin typeface="Calibri" pitchFamily="34" charset="0"/>
              <a:ea typeface="华文楷体" pitchFamily="2" charset="-122"/>
            </a:endParaRPr>
          </a:p>
          <a:p>
            <a:endParaRPr lang="zh-CN" altLang="en-GB" sz="1600">
              <a:solidFill>
                <a:schemeClr val="tx1"/>
              </a:solidFill>
              <a:latin typeface="Calibri" pitchFamily="34" charset="0"/>
              <a:ea typeface="华文楷体" pitchFamily="2" charset="-122"/>
            </a:endParaRPr>
          </a:p>
          <a:p>
            <a:endParaRPr lang="zh-CN" altLang="en-GB" sz="1600">
              <a:solidFill>
                <a:schemeClr val="tx1"/>
              </a:solidFill>
              <a:latin typeface="Calibri" pitchFamily="34" charset="0"/>
              <a:ea typeface="华文楷体" pitchFamily="2" charset="-122"/>
            </a:endParaRPr>
          </a:p>
          <a:p>
            <a:endParaRPr lang="zh-CN" altLang="en-GB" sz="1600">
              <a:solidFill>
                <a:schemeClr val="tx1"/>
              </a:solidFill>
              <a:latin typeface="Calibri" pitchFamily="34" charset="0"/>
              <a:ea typeface="华文楷体" pitchFamily="2" charset="-122"/>
            </a:endParaRPr>
          </a:p>
          <a:p>
            <a:r>
              <a:rPr lang="en-GB" altLang="zh-CN" sz="1600" b="1">
                <a:solidFill>
                  <a:schemeClr val="tx1"/>
                </a:solidFill>
                <a:latin typeface="Calibri" pitchFamily="34" charset="0"/>
                <a:ea typeface="华文楷体" pitchFamily="2" charset="-122"/>
              </a:rPr>
              <a:t>The HE cultures in the </a:t>
            </a:r>
          </a:p>
          <a:p>
            <a:r>
              <a:rPr lang="en-GB" altLang="zh-CN" sz="1600" b="1">
                <a:solidFill>
                  <a:schemeClr val="tx1"/>
                </a:solidFill>
                <a:latin typeface="Calibri" pitchFamily="34" charset="0"/>
                <a:ea typeface="华文楷体" pitchFamily="2" charset="-122"/>
              </a:rPr>
              <a:t>students’ home countries</a:t>
            </a:r>
            <a:endParaRPr lang="en-US" altLang="zh-CN" sz="1600" b="1">
              <a:solidFill>
                <a:schemeClr val="tx1"/>
              </a:solidFill>
            </a:endParaRPr>
          </a:p>
        </p:txBody>
      </p:sp>
      <p:sp>
        <p:nvSpPr>
          <p:cNvPr id="12303" name="Text Box 15"/>
          <p:cNvSpPr txBox="1">
            <a:spLocks noChangeArrowheads="1"/>
          </p:cNvSpPr>
          <p:nvPr/>
        </p:nvSpPr>
        <p:spPr bwMode="auto">
          <a:xfrm>
            <a:off x="1835150" y="3573463"/>
            <a:ext cx="2803525" cy="1511300"/>
          </a:xfrm>
          <a:prstGeom prst="rect">
            <a:avLst/>
          </a:prstGeom>
          <a:solidFill>
            <a:schemeClr val="accent5">
              <a:lumMod val="75000"/>
              <a:alpha val="35000"/>
            </a:schemeClr>
          </a:solidFill>
          <a:ln w="19050" cap="rnd">
            <a:solidFill>
              <a:srgbClr val="000000"/>
            </a:solidFill>
            <a:prstDash val="sysDot"/>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1000"/>
              </a:spcAft>
              <a:defRPr/>
            </a:pPr>
            <a:endParaRPr lang="en-GB" sz="1100">
              <a:latin typeface="Times New Roman" pitchFamily="18" charset="0"/>
              <a:ea typeface="+mn-ea"/>
            </a:endParaRPr>
          </a:p>
          <a:p>
            <a:pPr eaLnBrk="1" fontAlgn="auto" hangingPunct="1">
              <a:spcBef>
                <a:spcPts val="0"/>
              </a:spcBef>
              <a:spcAft>
                <a:spcPts val="1000"/>
              </a:spcAft>
              <a:defRPr/>
            </a:pPr>
            <a:endParaRPr lang="en-GB" sz="1100">
              <a:latin typeface="Times New Roman" pitchFamily="18" charset="0"/>
              <a:ea typeface="+mn-ea"/>
            </a:endParaRPr>
          </a:p>
          <a:p>
            <a:pPr eaLnBrk="1" fontAlgn="auto" hangingPunct="1">
              <a:spcBef>
                <a:spcPts val="0"/>
              </a:spcBef>
              <a:spcAft>
                <a:spcPts val="1000"/>
              </a:spcAft>
              <a:defRPr/>
            </a:pPr>
            <a:endParaRPr lang="en-GB" sz="1100">
              <a:latin typeface="Times New Roman" pitchFamily="18" charset="0"/>
              <a:ea typeface="+mn-ea"/>
            </a:endParaRPr>
          </a:p>
          <a:p>
            <a:pPr eaLnBrk="1" fontAlgn="auto" hangingPunct="1">
              <a:spcBef>
                <a:spcPts val="0"/>
              </a:spcBef>
              <a:spcAft>
                <a:spcPts val="0"/>
              </a:spcAft>
              <a:defRPr/>
            </a:pPr>
            <a:r>
              <a:rPr lang="en-GB" sz="1600" b="1">
                <a:latin typeface="Calibri" pitchFamily="34" charset="0"/>
                <a:ea typeface="+mn-ea"/>
              </a:rPr>
              <a:t>The culture of </a:t>
            </a:r>
          </a:p>
          <a:p>
            <a:pPr eaLnBrk="1" fontAlgn="auto" hangingPunct="1">
              <a:spcBef>
                <a:spcPts val="0"/>
              </a:spcBef>
              <a:spcAft>
                <a:spcPts val="0"/>
              </a:spcAft>
              <a:defRPr/>
            </a:pPr>
            <a:r>
              <a:rPr lang="en-GB" sz="1600" b="1">
                <a:latin typeface="Calibri" pitchFamily="34" charset="0"/>
                <a:ea typeface="+mn-ea"/>
              </a:rPr>
              <a:t>postgraduate education</a:t>
            </a:r>
            <a:endParaRPr lang="en-US" sz="1600" b="1">
              <a:ea typeface="+mn-ea"/>
            </a:endParaRPr>
          </a:p>
        </p:txBody>
      </p:sp>
      <p:sp>
        <p:nvSpPr>
          <p:cNvPr id="12304" name="Text Box 16"/>
          <p:cNvSpPr txBox="1">
            <a:spLocks noChangeArrowheads="1"/>
          </p:cNvSpPr>
          <p:nvPr/>
        </p:nvSpPr>
        <p:spPr bwMode="auto">
          <a:xfrm>
            <a:off x="4067175" y="4005263"/>
            <a:ext cx="3744913" cy="1944687"/>
          </a:xfrm>
          <a:prstGeom prst="rect">
            <a:avLst/>
          </a:prstGeom>
          <a:solidFill>
            <a:schemeClr val="accent5">
              <a:lumMod val="75000"/>
              <a:alpha val="33000"/>
            </a:schemeClr>
          </a:solidFill>
          <a:ln w="19050" cap="rnd" algn="ctr">
            <a:solidFill>
              <a:srgbClr val="000000"/>
            </a:solidFill>
            <a:prstDash val="sysDot"/>
            <a:miter lim="800000"/>
            <a:headEnd/>
            <a:tailEnd/>
          </a:ln>
          <a:effec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1000"/>
              </a:spcAft>
              <a:defRPr/>
            </a:pPr>
            <a:endParaRPr lang="en-GB" sz="1100">
              <a:latin typeface="Times New Roman" pitchFamily="18" charset="0"/>
              <a:ea typeface="+mn-ea"/>
            </a:endParaRPr>
          </a:p>
          <a:p>
            <a:pPr eaLnBrk="1" fontAlgn="auto" hangingPunct="1">
              <a:spcBef>
                <a:spcPts val="0"/>
              </a:spcBef>
              <a:spcAft>
                <a:spcPts val="1000"/>
              </a:spcAft>
              <a:defRPr/>
            </a:pPr>
            <a:endParaRPr lang="en-GB" sz="1100">
              <a:latin typeface="Times New Roman" pitchFamily="18" charset="0"/>
              <a:ea typeface="+mn-ea"/>
            </a:endParaRPr>
          </a:p>
          <a:p>
            <a:pPr eaLnBrk="1" fontAlgn="auto" hangingPunct="1">
              <a:spcBef>
                <a:spcPts val="0"/>
              </a:spcBef>
              <a:spcAft>
                <a:spcPts val="1000"/>
              </a:spcAft>
              <a:defRPr/>
            </a:pPr>
            <a:endParaRPr lang="en-GB" sz="1100">
              <a:latin typeface="Times New Roman" pitchFamily="18" charset="0"/>
              <a:ea typeface="+mn-ea"/>
            </a:endParaRPr>
          </a:p>
          <a:p>
            <a:pPr eaLnBrk="1" fontAlgn="auto" hangingPunct="1">
              <a:spcBef>
                <a:spcPts val="0"/>
              </a:spcBef>
              <a:spcAft>
                <a:spcPts val="1000"/>
              </a:spcAft>
              <a:defRPr/>
            </a:pPr>
            <a:r>
              <a:rPr lang="en-GB" sz="1600">
                <a:latin typeface="Calibri" pitchFamily="34" charset="0"/>
                <a:ea typeface="+mn-ea"/>
              </a:rPr>
              <a:t>	</a:t>
            </a:r>
            <a:r>
              <a:rPr lang="en-GB" sz="1600" b="1">
                <a:latin typeface="Calibri" pitchFamily="34" charset="0"/>
                <a:ea typeface="+mn-ea"/>
              </a:rPr>
              <a:t>Students’ expectations and 	ways of learning brought  from 	their previous academic 	contexts</a:t>
            </a:r>
            <a:endParaRPr lang="en-US" sz="1600" b="1">
              <a:ea typeface="+mn-ea"/>
            </a:endParaRPr>
          </a:p>
        </p:txBody>
      </p:sp>
      <p:sp>
        <p:nvSpPr>
          <p:cNvPr id="2" name="Text Box 9"/>
          <p:cNvSpPr txBox="1">
            <a:spLocks noChangeArrowheads="1"/>
          </p:cNvSpPr>
          <p:nvPr/>
        </p:nvSpPr>
        <p:spPr bwMode="auto">
          <a:xfrm>
            <a:off x="4643438" y="1412875"/>
            <a:ext cx="2305050" cy="1871663"/>
          </a:xfrm>
          <a:prstGeom prst="rect">
            <a:avLst/>
          </a:prstGeom>
          <a:solidFill>
            <a:srgbClr val="FFFF00">
              <a:alpha val="56862"/>
            </a:srgbClr>
          </a:solidFill>
          <a:ln w="19050" cap="rnd" cmpd="dbl" algn="ctr">
            <a:solidFill>
              <a:srgbClr val="000000"/>
            </a:solidFill>
            <a:prstDash val="sysDot"/>
            <a:miter lim="800000"/>
            <a:headEnd/>
            <a:tailEnd/>
          </a:ln>
        </p:spPr>
        <p:txBody>
          <a:bodyPr/>
          <a:lstStyle/>
          <a:p>
            <a:r>
              <a:rPr lang="en-GB" altLang="zh-CN" sz="1600" b="1">
                <a:solidFill>
                  <a:schemeClr val="tx1"/>
                </a:solidFill>
                <a:latin typeface="Calibri" pitchFamily="34" charset="0"/>
                <a:ea typeface="华文楷体" pitchFamily="2" charset="-122"/>
              </a:rPr>
              <a:t>Disciplinary culture: </a:t>
            </a:r>
          </a:p>
          <a:p>
            <a:r>
              <a:rPr lang="en-GB" altLang="zh-CN" sz="1600" b="1">
                <a:solidFill>
                  <a:schemeClr val="tx1"/>
                </a:solidFill>
                <a:latin typeface="Calibri" pitchFamily="34" charset="0"/>
                <a:ea typeface="华文楷体" pitchFamily="2" charset="-122"/>
              </a:rPr>
              <a:t>Business-related studies</a:t>
            </a:r>
          </a:p>
          <a:p>
            <a:endParaRPr lang="en-US" altLang="zh-CN">
              <a:solidFill>
                <a:schemeClr val="tx1"/>
              </a:solidFill>
            </a:endParaRPr>
          </a:p>
        </p:txBody>
      </p:sp>
      <p:sp>
        <p:nvSpPr>
          <p:cNvPr id="19" name="Text Box 9"/>
          <p:cNvSpPr txBox="1">
            <a:spLocks noChangeArrowheads="1"/>
          </p:cNvSpPr>
          <p:nvPr/>
        </p:nvSpPr>
        <p:spPr bwMode="auto">
          <a:xfrm>
            <a:off x="323850" y="2997200"/>
            <a:ext cx="2519363" cy="1439863"/>
          </a:xfrm>
          <a:prstGeom prst="rect">
            <a:avLst/>
          </a:prstGeom>
          <a:solidFill>
            <a:srgbClr val="FF0000">
              <a:alpha val="14117"/>
            </a:srgbClr>
          </a:solidFill>
          <a:ln w="19050" cap="rnd" cmpd="dbl" algn="ctr">
            <a:solidFill>
              <a:srgbClr val="000000"/>
            </a:solidFill>
            <a:prstDash val="sysDot"/>
            <a:miter lim="800000"/>
            <a:headEnd/>
            <a:tailEnd/>
          </a:ln>
        </p:spPr>
        <p:txBody>
          <a:bodyPr/>
          <a:lstStyle/>
          <a:p>
            <a:endParaRPr lang="en-GB" altLang="zh-CN" sz="1600" b="1">
              <a:solidFill>
                <a:schemeClr val="tx1"/>
              </a:solidFill>
              <a:latin typeface="Calibri" pitchFamily="34" charset="0"/>
            </a:endParaRPr>
          </a:p>
          <a:p>
            <a:endParaRPr lang="en-GB" altLang="zh-CN" sz="1600" b="1">
              <a:solidFill>
                <a:schemeClr val="tx1"/>
              </a:solidFill>
              <a:latin typeface="Calibri" pitchFamily="34" charset="0"/>
            </a:endParaRPr>
          </a:p>
          <a:p>
            <a:r>
              <a:rPr lang="en-US" altLang="zh-CN" sz="1600" b="1">
                <a:solidFill>
                  <a:schemeClr val="tx1"/>
                </a:solidFill>
                <a:latin typeface="Calibri" pitchFamily="34" charset="0"/>
              </a:rPr>
              <a:t>Other</a:t>
            </a:r>
          </a:p>
          <a:p>
            <a:r>
              <a:rPr lang="en-US" altLang="zh-CN" sz="1600" b="1">
                <a:solidFill>
                  <a:schemeClr val="tx1"/>
                </a:solidFill>
                <a:latin typeface="Calibri" pitchFamily="34" charset="0"/>
              </a:rPr>
              <a:t>cultural </a:t>
            </a:r>
          </a:p>
          <a:p>
            <a:r>
              <a:rPr lang="en-US" altLang="zh-CN" sz="1600" b="1">
                <a:solidFill>
                  <a:schemeClr val="tx1"/>
                </a:solidFill>
                <a:latin typeface="Calibri" pitchFamily="34" charset="0"/>
              </a:rPr>
              <a:t>influences </a:t>
            </a:r>
            <a:r>
              <a:rPr lang="en-US" altLang="zh-CN">
                <a:solidFill>
                  <a:schemeClr val="tx1"/>
                </a:solidFill>
              </a:rPr>
              <a:t>…</a:t>
            </a:r>
          </a:p>
        </p:txBody>
      </p:sp>
      <p:grpSp>
        <p:nvGrpSpPr>
          <p:cNvPr id="44045" name="Group 20"/>
          <p:cNvGrpSpPr>
            <a:grpSpLocks/>
          </p:cNvGrpSpPr>
          <p:nvPr/>
        </p:nvGrpSpPr>
        <p:grpSpPr bwMode="auto">
          <a:xfrm>
            <a:off x="2700338" y="2636838"/>
            <a:ext cx="3114675" cy="1660525"/>
            <a:chOff x="2700338" y="2636838"/>
            <a:chExt cx="3114675" cy="1660525"/>
          </a:xfrm>
        </p:grpSpPr>
        <p:sp>
          <p:nvSpPr>
            <p:cNvPr id="12294" name="Text Box 6"/>
            <p:cNvSpPr txBox="1">
              <a:spLocks noChangeArrowheads="1"/>
            </p:cNvSpPr>
            <p:nvPr/>
          </p:nvSpPr>
          <p:spPr bwMode="auto">
            <a:xfrm>
              <a:off x="2700338" y="2636838"/>
              <a:ext cx="3114675" cy="1660525"/>
            </a:xfrm>
            <a:prstGeom prst="rect">
              <a:avLst/>
            </a:prstGeom>
            <a:solidFill>
              <a:srgbClr val="00B0F0">
                <a:alpha val="52000"/>
              </a:srgbClr>
            </a:solidFill>
            <a:ln w="19050">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ts val="0"/>
                </a:spcBef>
                <a:spcAft>
                  <a:spcPts val="0"/>
                </a:spcAft>
                <a:defRPr/>
              </a:pPr>
              <a:endParaRPr lang="en-US" sz="2400">
                <a:solidFill>
                  <a:srgbClr val="080808"/>
                </a:solidFill>
                <a:effectLst>
                  <a:outerShdw blurRad="38100" dist="38100" dir="2700000" algn="tl">
                    <a:srgbClr val="FFFFFF"/>
                  </a:outerShdw>
                </a:effectLst>
                <a:ea typeface="+mn-ea"/>
              </a:endParaRPr>
            </a:p>
          </p:txBody>
        </p:sp>
        <p:sp>
          <p:nvSpPr>
            <p:cNvPr id="44047" name="Rectangle 19"/>
            <p:cNvSpPr>
              <a:spLocks noChangeArrowheads="1"/>
            </p:cNvSpPr>
            <p:nvPr/>
          </p:nvSpPr>
          <p:spPr bwMode="auto">
            <a:xfrm>
              <a:off x="2771775" y="2781300"/>
              <a:ext cx="2933700" cy="830997"/>
            </a:xfrm>
            <a:prstGeom prst="rect">
              <a:avLst/>
            </a:prstGeom>
            <a:noFill/>
            <a:ln w="9525">
              <a:noFill/>
              <a:miter lim="800000"/>
              <a:headEnd/>
              <a:tailEnd/>
            </a:ln>
          </p:spPr>
          <p:txBody>
            <a:bodyPr>
              <a:spAutoFit/>
            </a:bodyPr>
            <a:lstStyle/>
            <a:p>
              <a:pPr algn="ctr"/>
              <a:r>
                <a:rPr lang="en-GB" altLang="zh-CN" sz="2400" b="1">
                  <a:solidFill>
                    <a:srgbClr val="000000"/>
                  </a:solidFill>
                  <a:latin typeface="Candara" pitchFamily="34" charset="0"/>
                </a:rPr>
                <a:t>Xiaowei’s </a:t>
              </a:r>
            </a:p>
            <a:p>
              <a:pPr algn="ctr"/>
              <a:r>
                <a:rPr lang="en-GB" altLang="zh-CN" sz="2400" b="1">
                  <a:solidFill>
                    <a:srgbClr val="000000"/>
                  </a:solidFill>
                  <a:latin typeface="Candara" pitchFamily="34" charset="0"/>
                </a:rPr>
                <a:t>teaching context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checkerboard(across)">
                                      <p:cBhvr>
                                        <p:cTn id="7" dur="500"/>
                                        <p:tgtEl>
                                          <p:spTgt spid="122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299"/>
                                        </p:tgtEl>
                                        <p:attrNameLst>
                                          <p:attrName>style.visibility</p:attrName>
                                        </p:attrNameLst>
                                      </p:cBhvr>
                                      <p:to>
                                        <p:strVal val="visible"/>
                                      </p:to>
                                    </p:set>
                                    <p:animEffect transition="in" filter="checkerboard(across)">
                                      <p:cBhvr>
                                        <p:cTn id="17" dur="500"/>
                                        <p:tgtEl>
                                          <p:spTgt spid="122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301"/>
                                        </p:tgtEl>
                                        <p:attrNameLst>
                                          <p:attrName>style.visibility</p:attrName>
                                        </p:attrNameLst>
                                      </p:cBhvr>
                                      <p:to>
                                        <p:strVal val="visible"/>
                                      </p:to>
                                    </p:set>
                                    <p:animEffect transition="in" filter="checkerboard(across)">
                                      <p:cBhvr>
                                        <p:cTn id="22" dur="500"/>
                                        <p:tgtEl>
                                          <p:spTgt spid="123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296"/>
                                        </p:tgtEl>
                                        <p:attrNameLst>
                                          <p:attrName>style.visibility</p:attrName>
                                        </p:attrNameLst>
                                      </p:cBhvr>
                                      <p:to>
                                        <p:strVal val="visible"/>
                                      </p:to>
                                    </p:set>
                                    <p:animEffect transition="in" filter="checkerboard(across)">
                                      <p:cBhvr>
                                        <p:cTn id="27" dur="500"/>
                                        <p:tgtEl>
                                          <p:spTgt spid="122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303"/>
                                        </p:tgtEl>
                                        <p:attrNameLst>
                                          <p:attrName>style.visibility</p:attrName>
                                        </p:attrNameLst>
                                      </p:cBhvr>
                                      <p:to>
                                        <p:strVal val="visible"/>
                                      </p:to>
                                    </p:set>
                                    <p:animEffect transition="in" filter="checkerboard(across)">
                                      <p:cBhvr>
                                        <p:cTn id="32" dur="500"/>
                                        <p:tgtEl>
                                          <p:spTgt spid="123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292"/>
                                        </p:tgtEl>
                                        <p:attrNameLst>
                                          <p:attrName>style.visibility</p:attrName>
                                        </p:attrNameLst>
                                      </p:cBhvr>
                                      <p:to>
                                        <p:strVal val="visible"/>
                                      </p:to>
                                    </p:set>
                                    <p:animEffect transition="in" filter="checkerboard(across)">
                                      <p:cBhvr>
                                        <p:cTn id="37" dur="500"/>
                                        <p:tgtEl>
                                          <p:spTgt spid="1229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304"/>
                                        </p:tgtEl>
                                        <p:attrNameLst>
                                          <p:attrName>style.visibility</p:attrName>
                                        </p:attrNameLst>
                                      </p:cBhvr>
                                      <p:to>
                                        <p:strVal val="visible"/>
                                      </p:to>
                                    </p:set>
                                    <p:animEffect transition="in" filter="checkerboard(across)">
                                      <p:cBhvr>
                                        <p:cTn id="42" dur="500"/>
                                        <p:tgtEl>
                                          <p:spTgt spid="1230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9" grpId="0" animBg="1"/>
      <p:bldP spid="12301" grpId="0" animBg="1"/>
      <p:bldP spid="12296" grpId="0" animBg="1"/>
      <p:bldP spid="12303" grpId="0" animBg="1"/>
      <p:bldP spid="12304" grpId="0" animBg="1"/>
      <p:bldP spid="2"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a:xfrm>
            <a:off x="395288" y="333375"/>
            <a:ext cx="8229600" cy="927100"/>
          </a:xfrm>
        </p:spPr>
        <p:txBody>
          <a:bodyPr rtlCol="0">
            <a:normAutofit fontScale="90000"/>
          </a:bodyPr>
          <a:lstStyle/>
          <a:p>
            <a:pPr eaLnBrk="1" fontAlgn="auto" hangingPunct="1">
              <a:spcAft>
                <a:spcPts val="0"/>
              </a:spcAft>
              <a:defRPr/>
            </a:pPr>
            <a:r>
              <a:rPr lang="en-GB" sz="2800" dirty="0"/>
              <a:t>An alternative understanding of our teaching contexts: </a:t>
            </a:r>
            <a:r>
              <a:rPr lang="en-GB" sz="2800" dirty="0" smtClean="0"/>
              <a:t/>
            </a:r>
            <a:br>
              <a:rPr lang="en-GB" sz="2800" dirty="0" smtClean="0"/>
            </a:br>
            <a:r>
              <a:rPr lang="en-GB" sz="2800" dirty="0" smtClean="0"/>
              <a:t>The small-culture approach (continued …)</a:t>
            </a:r>
            <a:endParaRPr lang="en-GB" altLang="zh-CN" sz="2800" dirty="0" smtClean="0">
              <a:ea typeface="宋体" pitchFamily="2" charset="-122"/>
            </a:endParaRPr>
          </a:p>
        </p:txBody>
      </p:sp>
      <p:sp>
        <p:nvSpPr>
          <p:cNvPr id="12292" name="Text Box 8"/>
          <p:cNvSpPr txBox="1">
            <a:spLocks noChangeArrowheads="1"/>
          </p:cNvSpPr>
          <p:nvPr/>
        </p:nvSpPr>
        <p:spPr bwMode="auto">
          <a:xfrm>
            <a:off x="5219700" y="2133600"/>
            <a:ext cx="3095625" cy="1728788"/>
          </a:xfrm>
          <a:prstGeom prst="rect">
            <a:avLst/>
          </a:prstGeom>
          <a:solidFill>
            <a:srgbClr val="00CCFF">
              <a:alpha val="49001"/>
            </a:srgbClr>
          </a:solidFill>
          <a:ln w="19050" cap="rnd">
            <a:solidFill>
              <a:srgbClr val="000000"/>
            </a:solidFill>
            <a:prstDash val="sysDot"/>
            <a:miter lim="800000"/>
            <a:headEnd/>
            <a:tailEnd/>
          </a:ln>
        </p:spPr>
        <p:txBody>
          <a:bodyPr/>
          <a:lstStyle/>
          <a:p>
            <a:pPr>
              <a:spcAft>
                <a:spcPts val="1000"/>
              </a:spcAft>
            </a:pPr>
            <a:r>
              <a:rPr lang="en-GB" altLang="zh-CN" sz="1600" b="1">
                <a:solidFill>
                  <a:schemeClr val="tx1"/>
                </a:solidFill>
                <a:latin typeface="Calibri" pitchFamily="34" charset="0"/>
                <a:ea typeface="华文楷体" pitchFamily="2" charset="-122"/>
              </a:rPr>
              <a:t>The lecturer’s 	       expectations, 	                experience and preferred teaching approach.</a:t>
            </a:r>
            <a:endParaRPr lang="en-US" altLang="zh-CN" sz="1600" b="1">
              <a:solidFill>
                <a:schemeClr val="tx1"/>
              </a:solidFill>
            </a:endParaRPr>
          </a:p>
        </p:txBody>
      </p:sp>
      <p:sp>
        <p:nvSpPr>
          <p:cNvPr id="12293" name="Text Box 9"/>
          <p:cNvSpPr txBox="1">
            <a:spLocks noChangeArrowheads="1"/>
          </p:cNvSpPr>
          <p:nvPr/>
        </p:nvSpPr>
        <p:spPr bwMode="auto">
          <a:xfrm>
            <a:off x="2124075" y="1412875"/>
            <a:ext cx="2360613" cy="1871663"/>
          </a:xfrm>
          <a:prstGeom prst="rect">
            <a:avLst/>
          </a:prstGeom>
          <a:solidFill>
            <a:srgbClr val="CCFF33">
              <a:alpha val="30196"/>
            </a:srgbClr>
          </a:solidFill>
          <a:ln w="19050" cap="rnd" cmpd="dbl" algn="ctr">
            <a:solidFill>
              <a:srgbClr val="000000"/>
            </a:solidFill>
            <a:prstDash val="sysDot"/>
            <a:miter lim="800000"/>
            <a:headEnd/>
            <a:tailEnd/>
          </a:ln>
        </p:spPr>
        <p:txBody>
          <a:bodyPr/>
          <a:lstStyle/>
          <a:p>
            <a:r>
              <a:rPr lang="en-GB" altLang="zh-CN" sz="1600" b="1">
                <a:solidFill>
                  <a:schemeClr val="tx1"/>
                </a:solidFill>
                <a:latin typeface="Calibri" pitchFamily="34" charset="0"/>
                <a:ea typeface="华文楷体" pitchFamily="2" charset="-122"/>
              </a:rPr>
              <a:t>Disciplinary culture: </a:t>
            </a:r>
          </a:p>
          <a:p>
            <a:r>
              <a:rPr lang="en-GB" altLang="zh-CN" sz="1600" b="1">
                <a:solidFill>
                  <a:schemeClr val="tx1"/>
                </a:solidFill>
                <a:latin typeface="Calibri" pitchFamily="34" charset="0"/>
                <a:ea typeface="华文楷体" pitchFamily="2" charset="-122"/>
              </a:rPr>
              <a:t>Intercultural Communication</a:t>
            </a:r>
          </a:p>
          <a:p>
            <a:endParaRPr lang="en-US" altLang="zh-CN">
              <a:solidFill>
                <a:schemeClr val="tx1"/>
              </a:solidFill>
            </a:endParaRPr>
          </a:p>
        </p:txBody>
      </p:sp>
      <p:sp>
        <p:nvSpPr>
          <p:cNvPr id="12299" name="Text Box 11"/>
          <p:cNvSpPr txBox="1">
            <a:spLocks noChangeArrowheads="1"/>
          </p:cNvSpPr>
          <p:nvPr/>
        </p:nvSpPr>
        <p:spPr bwMode="auto">
          <a:xfrm>
            <a:off x="4356100" y="3429000"/>
            <a:ext cx="3024188" cy="1477963"/>
          </a:xfrm>
          <a:prstGeom prst="rect">
            <a:avLst/>
          </a:prstGeom>
          <a:solidFill>
            <a:srgbClr val="FF99CC">
              <a:alpha val="28999"/>
            </a:srgbClr>
          </a:solidFill>
          <a:ln w="19050" cap="rnd">
            <a:solidFill>
              <a:srgbClr val="000000"/>
            </a:solidFill>
            <a:prstDash val="sysDot"/>
            <a:miter lim="800000"/>
            <a:headEnd/>
            <a:tailEnd/>
          </a:ln>
        </p:spPr>
        <p:txBody>
          <a:bodyPr/>
          <a:lstStyle/>
          <a:p>
            <a:pPr>
              <a:spcAft>
                <a:spcPts val="1000"/>
              </a:spcAft>
            </a:pPr>
            <a:endParaRPr lang="en-GB" altLang="zh-CN" sz="1100">
              <a:latin typeface="Times New Roman" pitchFamily="18" charset="0"/>
            </a:endParaRPr>
          </a:p>
          <a:p>
            <a:pPr>
              <a:spcAft>
                <a:spcPts val="1000"/>
              </a:spcAft>
            </a:pPr>
            <a:endParaRPr lang="en-GB" altLang="zh-CN" sz="1100">
              <a:latin typeface="Times New Roman" pitchFamily="18" charset="0"/>
            </a:endParaRPr>
          </a:p>
          <a:p>
            <a:pPr lvl="1">
              <a:spcAft>
                <a:spcPts val="1000"/>
              </a:spcAft>
            </a:pPr>
            <a:r>
              <a:rPr lang="en-GB" altLang="zh-CN" sz="1600" b="1">
                <a:solidFill>
                  <a:schemeClr val="tx1"/>
                </a:solidFill>
                <a:latin typeface="Calibri" pitchFamily="34" charset="0"/>
              </a:rPr>
              <a:t>Host institutional culture: School of Education</a:t>
            </a:r>
            <a:endParaRPr lang="en-US" altLang="zh-CN" sz="1600" b="1">
              <a:solidFill>
                <a:schemeClr val="tx1"/>
              </a:solidFill>
            </a:endParaRPr>
          </a:p>
        </p:txBody>
      </p:sp>
      <p:sp>
        <p:nvSpPr>
          <p:cNvPr id="12301" name="Text Box 13"/>
          <p:cNvSpPr txBox="1">
            <a:spLocks noChangeArrowheads="1"/>
          </p:cNvSpPr>
          <p:nvPr/>
        </p:nvSpPr>
        <p:spPr bwMode="auto">
          <a:xfrm>
            <a:off x="1116013" y="2205038"/>
            <a:ext cx="2576512" cy="1547812"/>
          </a:xfrm>
          <a:prstGeom prst="rect">
            <a:avLst/>
          </a:prstGeom>
          <a:solidFill>
            <a:schemeClr val="tx2">
              <a:lumMod val="40000"/>
              <a:lumOff val="60000"/>
              <a:alpha val="39000"/>
            </a:schemeClr>
          </a:solidFill>
          <a:ln w="19050" cap="rnd" algn="ctr">
            <a:solidFill>
              <a:srgbClr val="000000"/>
            </a:solidFill>
            <a:prstDash val="sysDot"/>
            <a:miter lim="800000"/>
            <a:headEnd/>
            <a:tailEnd/>
          </a:ln>
          <a:effectLst/>
        </p:spPr>
        <p:txBody>
          <a:bodyPr/>
          <a:lstStyle/>
          <a:p>
            <a:endParaRPr lang="en-GB" altLang="zh-CN" sz="1600">
              <a:latin typeface="Calibri" pitchFamily="34" charset="0"/>
            </a:endParaRPr>
          </a:p>
          <a:p>
            <a:endParaRPr lang="en-GB" altLang="zh-CN" sz="1600">
              <a:latin typeface="Calibri" pitchFamily="34" charset="0"/>
            </a:endParaRPr>
          </a:p>
          <a:p>
            <a:r>
              <a:rPr lang="en-GB" altLang="zh-CN" sz="1600" b="1">
                <a:solidFill>
                  <a:schemeClr val="tx1"/>
                </a:solidFill>
                <a:latin typeface="Calibri" pitchFamily="34" charset="0"/>
              </a:rPr>
              <a:t>The culture of </a:t>
            </a:r>
          </a:p>
          <a:p>
            <a:r>
              <a:rPr lang="en-GB" altLang="zh-CN" sz="1600" b="1">
                <a:solidFill>
                  <a:schemeClr val="tx1"/>
                </a:solidFill>
                <a:latin typeface="Calibri" pitchFamily="34" charset="0"/>
              </a:rPr>
              <a:t>the UK HE</a:t>
            </a:r>
          </a:p>
          <a:p>
            <a:endParaRPr lang="en-US" altLang="zh-CN">
              <a:solidFill>
                <a:schemeClr val="tx1"/>
              </a:solidFill>
            </a:endParaRPr>
          </a:p>
        </p:txBody>
      </p:sp>
      <p:sp>
        <p:nvSpPr>
          <p:cNvPr id="12296" name="Text Box 14"/>
          <p:cNvSpPr txBox="1">
            <a:spLocks noChangeArrowheads="1"/>
          </p:cNvSpPr>
          <p:nvPr/>
        </p:nvSpPr>
        <p:spPr bwMode="auto">
          <a:xfrm>
            <a:off x="1116013" y="3860800"/>
            <a:ext cx="3095625" cy="2132013"/>
          </a:xfrm>
          <a:prstGeom prst="rect">
            <a:avLst/>
          </a:prstGeom>
          <a:solidFill>
            <a:srgbClr val="7030A0">
              <a:alpha val="27843"/>
            </a:srgbClr>
          </a:solidFill>
          <a:ln w="19050" cap="rnd" algn="ctr">
            <a:solidFill>
              <a:srgbClr val="000000"/>
            </a:solidFill>
            <a:prstDash val="sysDot"/>
            <a:miter lim="800000"/>
            <a:headEnd/>
            <a:tailEnd/>
          </a:ln>
        </p:spPr>
        <p:txBody>
          <a:bodyPr/>
          <a:lstStyle/>
          <a:p>
            <a:pPr>
              <a:spcAft>
                <a:spcPts val="1000"/>
              </a:spcAft>
            </a:pPr>
            <a:endParaRPr lang="zh-CN" altLang="en-GB" sz="1100">
              <a:latin typeface="Times New Roman" pitchFamily="18" charset="0"/>
              <a:ea typeface="华文楷体" pitchFamily="2" charset="-122"/>
            </a:endParaRPr>
          </a:p>
          <a:p>
            <a:endParaRPr lang="zh-CN" altLang="en-GB" sz="1600">
              <a:latin typeface="Calibri" pitchFamily="34" charset="0"/>
              <a:ea typeface="华文楷体" pitchFamily="2" charset="-122"/>
            </a:endParaRPr>
          </a:p>
          <a:p>
            <a:endParaRPr lang="zh-CN" altLang="en-GB" sz="1600">
              <a:latin typeface="Calibri" pitchFamily="34" charset="0"/>
              <a:ea typeface="华文楷体" pitchFamily="2" charset="-122"/>
            </a:endParaRPr>
          </a:p>
          <a:p>
            <a:endParaRPr lang="zh-CN" altLang="en-GB" sz="1600">
              <a:latin typeface="Calibri" pitchFamily="34" charset="0"/>
              <a:ea typeface="华文楷体" pitchFamily="2" charset="-122"/>
            </a:endParaRPr>
          </a:p>
          <a:p>
            <a:endParaRPr lang="zh-CN" altLang="en-GB" sz="1600">
              <a:latin typeface="Calibri" pitchFamily="34" charset="0"/>
              <a:ea typeface="华文楷体" pitchFamily="2" charset="-122"/>
            </a:endParaRPr>
          </a:p>
          <a:p>
            <a:r>
              <a:rPr lang="en-GB" altLang="zh-CN" sz="1600" b="1">
                <a:solidFill>
                  <a:schemeClr val="tx1"/>
                </a:solidFill>
                <a:latin typeface="Calibri" pitchFamily="34" charset="0"/>
                <a:ea typeface="华文楷体" pitchFamily="2" charset="-122"/>
              </a:rPr>
              <a:t>The HE cultures in the </a:t>
            </a:r>
          </a:p>
          <a:p>
            <a:r>
              <a:rPr lang="en-GB" altLang="zh-CN" sz="1600" b="1">
                <a:solidFill>
                  <a:schemeClr val="tx1"/>
                </a:solidFill>
                <a:latin typeface="Calibri" pitchFamily="34" charset="0"/>
                <a:ea typeface="华文楷体" pitchFamily="2" charset="-122"/>
              </a:rPr>
              <a:t>students’ home countries</a:t>
            </a:r>
            <a:endParaRPr lang="en-US" altLang="zh-CN" sz="1600" b="1">
              <a:solidFill>
                <a:schemeClr val="tx1"/>
              </a:solidFill>
            </a:endParaRPr>
          </a:p>
        </p:txBody>
      </p:sp>
      <p:sp>
        <p:nvSpPr>
          <p:cNvPr id="12303" name="Text Box 15"/>
          <p:cNvSpPr txBox="1">
            <a:spLocks noChangeArrowheads="1"/>
          </p:cNvSpPr>
          <p:nvPr/>
        </p:nvSpPr>
        <p:spPr bwMode="auto">
          <a:xfrm>
            <a:off x="1835150" y="3573463"/>
            <a:ext cx="2803525" cy="1511300"/>
          </a:xfrm>
          <a:prstGeom prst="rect">
            <a:avLst/>
          </a:prstGeom>
          <a:solidFill>
            <a:schemeClr val="accent5">
              <a:lumMod val="75000"/>
              <a:alpha val="35000"/>
            </a:schemeClr>
          </a:solidFill>
          <a:ln w="19050" cap="rnd">
            <a:solidFill>
              <a:srgbClr val="000000"/>
            </a:solidFill>
            <a:prstDash val="sysDot"/>
            <a:miter lim="800000"/>
            <a:headEnd/>
            <a:tailEnd/>
          </a:ln>
        </p:spPr>
        <p:txBody>
          <a:bodyPr/>
          <a:lstStyle/>
          <a:p>
            <a:pPr>
              <a:spcAft>
                <a:spcPts val="1000"/>
              </a:spcAft>
            </a:pPr>
            <a:endParaRPr lang="en-GB" altLang="zh-CN" sz="1100">
              <a:latin typeface="Times New Roman" pitchFamily="18" charset="0"/>
            </a:endParaRPr>
          </a:p>
          <a:p>
            <a:pPr>
              <a:spcAft>
                <a:spcPts val="1000"/>
              </a:spcAft>
            </a:pPr>
            <a:endParaRPr lang="en-GB" altLang="zh-CN" sz="1100">
              <a:latin typeface="Times New Roman" pitchFamily="18" charset="0"/>
            </a:endParaRPr>
          </a:p>
          <a:p>
            <a:pPr>
              <a:spcAft>
                <a:spcPts val="1000"/>
              </a:spcAft>
            </a:pPr>
            <a:endParaRPr lang="en-GB" altLang="zh-CN" sz="1100">
              <a:latin typeface="Times New Roman" pitchFamily="18" charset="0"/>
            </a:endParaRPr>
          </a:p>
          <a:p>
            <a:r>
              <a:rPr lang="en-GB" altLang="zh-CN" sz="1600" b="1">
                <a:solidFill>
                  <a:schemeClr val="tx1"/>
                </a:solidFill>
                <a:latin typeface="Calibri" pitchFamily="34" charset="0"/>
              </a:rPr>
              <a:t>The culture of </a:t>
            </a:r>
          </a:p>
          <a:p>
            <a:r>
              <a:rPr lang="en-GB" altLang="zh-CN" sz="1600" b="1">
                <a:solidFill>
                  <a:schemeClr val="tx1"/>
                </a:solidFill>
                <a:latin typeface="Calibri" pitchFamily="34" charset="0"/>
              </a:rPr>
              <a:t>postgraduate education</a:t>
            </a:r>
            <a:endParaRPr lang="en-US" altLang="zh-CN" sz="1600" b="1">
              <a:solidFill>
                <a:schemeClr val="tx1"/>
              </a:solidFill>
            </a:endParaRPr>
          </a:p>
        </p:txBody>
      </p:sp>
      <p:sp>
        <p:nvSpPr>
          <p:cNvPr id="12304" name="Text Box 16"/>
          <p:cNvSpPr txBox="1">
            <a:spLocks noChangeArrowheads="1"/>
          </p:cNvSpPr>
          <p:nvPr/>
        </p:nvSpPr>
        <p:spPr bwMode="auto">
          <a:xfrm>
            <a:off x="4067175" y="4005263"/>
            <a:ext cx="3744913" cy="1944687"/>
          </a:xfrm>
          <a:prstGeom prst="rect">
            <a:avLst/>
          </a:prstGeom>
          <a:solidFill>
            <a:srgbClr val="008000">
              <a:alpha val="33000"/>
            </a:srgbClr>
          </a:solidFill>
          <a:ln w="19050" cap="rnd" algn="ctr">
            <a:solidFill>
              <a:srgbClr val="000000"/>
            </a:solidFill>
            <a:prstDash val="sysDot"/>
            <a:miter lim="800000"/>
            <a:headEnd/>
            <a:tailEnd/>
          </a:ln>
        </p:spPr>
        <p:txBody>
          <a:bodyPr/>
          <a:lstStyle/>
          <a:p>
            <a:pPr>
              <a:spcAft>
                <a:spcPts val="1000"/>
              </a:spcAft>
            </a:pPr>
            <a:endParaRPr lang="en-GB" altLang="zh-CN" sz="1100">
              <a:latin typeface="Times New Roman" pitchFamily="18" charset="0"/>
            </a:endParaRPr>
          </a:p>
          <a:p>
            <a:pPr>
              <a:spcAft>
                <a:spcPts val="1000"/>
              </a:spcAft>
            </a:pPr>
            <a:endParaRPr lang="en-GB" altLang="zh-CN" sz="1100">
              <a:latin typeface="Times New Roman" pitchFamily="18" charset="0"/>
            </a:endParaRPr>
          </a:p>
          <a:p>
            <a:pPr>
              <a:spcAft>
                <a:spcPts val="1000"/>
              </a:spcAft>
            </a:pPr>
            <a:endParaRPr lang="en-GB" altLang="zh-CN" sz="1100">
              <a:latin typeface="Times New Roman" pitchFamily="18" charset="0"/>
            </a:endParaRPr>
          </a:p>
          <a:p>
            <a:pPr>
              <a:spcAft>
                <a:spcPts val="1000"/>
              </a:spcAft>
            </a:pPr>
            <a:r>
              <a:rPr lang="en-GB" altLang="zh-CN" sz="1600">
                <a:latin typeface="Calibri" pitchFamily="34" charset="0"/>
              </a:rPr>
              <a:t>	</a:t>
            </a:r>
            <a:r>
              <a:rPr lang="en-GB" altLang="zh-CN" sz="1600" b="1">
                <a:solidFill>
                  <a:schemeClr val="tx1"/>
                </a:solidFill>
                <a:latin typeface="Calibri" pitchFamily="34" charset="0"/>
              </a:rPr>
              <a:t>Students’ expectations and 	ways of learning brought  from 	their previous academic 	contexts</a:t>
            </a:r>
            <a:endParaRPr lang="en-US" altLang="zh-CN" sz="1600" b="1">
              <a:solidFill>
                <a:schemeClr val="tx1"/>
              </a:solidFill>
            </a:endParaRPr>
          </a:p>
        </p:txBody>
      </p:sp>
      <p:sp>
        <p:nvSpPr>
          <p:cNvPr id="2" name="Text Box 9"/>
          <p:cNvSpPr txBox="1">
            <a:spLocks noChangeArrowheads="1"/>
          </p:cNvSpPr>
          <p:nvPr/>
        </p:nvSpPr>
        <p:spPr bwMode="auto">
          <a:xfrm>
            <a:off x="4427538" y="1412875"/>
            <a:ext cx="2520950" cy="1871663"/>
          </a:xfrm>
          <a:prstGeom prst="rect">
            <a:avLst/>
          </a:prstGeom>
          <a:solidFill>
            <a:srgbClr val="C0C0C0">
              <a:alpha val="57001"/>
            </a:srgbClr>
          </a:solidFill>
          <a:ln w="19050" cap="rnd" cmpd="dbl" algn="ctr">
            <a:solidFill>
              <a:srgbClr val="000000"/>
            </a:solidFill>
            <a:prstDash val="sysDot"/>
            <a:miter lim="800000"/>
            <a:headEnd/>
            <a:tailEnd/>
          </a:ln>
        </p:spPr>
        <p:txBody>
          <a:bodyPr/>
          <a:lstStyle/>
          <a:p>
            <a:r>
              <a:rPr lang="en-GB" altLang="zh-CN" sz="1600" b="1">
                <a:solidFill>
                  <a:schemeClr val="tx1"/>
                </a:solidFill>
                <a:latin typeface="Calibri" pitchFamily="34" charset="0"/>
                <a:ea typeface="华文楷体" pitchFamily="2" charset="-122"/>
              </a:rPr>
              <a:t>Disciplinary culture: </a:t>
            </a:r>
          </a:p>
          <a:p>
            <a:r>
              <a:rPr lang="en-GB" altLang="zh-CN" sz="1600" b="1">
                <a:solidFill>
                  <a:schemeClr val="tx1"/>
                </a:solidFill>
                <a:latin typeface="Calibri" pitchFamily="34" charset="0"/>
                <a:ea typeface="华文楷体" pitchFamily="2" charset="-122"/>
              </a:rPr>
              <a:t>TESOL</a:t>
            </a:r>
          </a:p>
          <a:p>
            <a:endParaRPr lang="en-US" altLang="zh-CN">
              <a:solidFill>
                <a:schemeClr val="tx1"/>
              </a:solidFill>
            </a:endParaRPr>
          </a:p>
        </p:txBody>
      </p:sp>
      <p:sp>
        <p:nvSpPr>
          <p:cNvPr id="19" name="Text Box 9"/>
          <p:cNvSpPr txBox="1">
            <a:spLocks noChangeArrowheads="1"/>
          </p:cNvSpPr>
          <p:nvPr/>
        </p:nvSpPr>
        <p:spPr bwMode="auto">
          <a:xfrm>
            <a:off x="323850" y="2997200"/>
            <a:ext cx="2519363" cy="1439863"/>
          </a:xfrm>
          <a:prstGeom prst="rect">
            <a:avLst/>
          </a:prstGeom>
          <a:solidFill>
            <a:srgbClr val="808000">
              <a:alpha val="14000"/>
            </a:srgbClr>
          </a:solidFill>
          <a:ln w="19050" cap="rnd" cmpd="dbl" algn="ctr">
            <a:solidFill>
              <a:srgbClr val="000000"/>
            </a:solidFill>
            <a:prstDash val="sysDot"/>
            <a:miter lim="800000"/>
            <a:headEnd/>
            <a:tailEnd/>
          </a:ln>
        </p:spPr>
        <p:txBody>
          <a:bodyPr/>
          <a:lstStyle/>
          <a:p>
            <a:endParaRPr lang="en-GB" altLang="zh-CN" sz="1600" b="1">
              <a:latin typeface="Calibri" pitchFamily="34" charset="0"/>
            </a:endParaRPr>
          </a:p>
          <a:p>
            <a:endParaRPr lang="en-GB" altLang="zh-CN" sz="1600" b="1">
              <a:latin typeface="Calibri" pitchFamily="34" charset="0"/>
            </a:endParaRPr>
          </a:p>
          <a:p>
            <a:r>
              <a:rPr lang="en-US" altLang="zh-CN" sz="1600" b="1">
                <a:solidFill>
                  <a:schemeClr val="tx1"/>
                </a:solidFill>
                <a:latin typeface="Calibri" pitchFamily="34" charset="0"/>
              </a:rPr>
              <a:t>Other</a:t>
            </a:r>
          </a:p>
          <a:p>
            <a:r>
              <a:rPr lang="en-US" altLang="zh-CN" sz="1600" b="1">
                <a:solidFill>
                  <a:schemeClr val="tx1"/>
                </a:solidFill>
                <a:latin typeface="Calibri" pitchFamily="34" charset="0"/>
              </a:rPr>
              <a:t>cultural </a:t>
            </a:r>
          </a:p>
          <a:p>
            <a:r>
              <a:rPr lang="en-US" altLang="zh-CN" sz="1600" b="1">
                <a:solidFill>
                  <a:schemeClr val="tx1"/>
                </a:solidFill>
                <a:latin typeface="Calibri" pitchFamily="34" charset="0"/>
              </a:rPr>
              <a:t>influences </a:t>
            </a:r>
            <a:r>
              <a:rPr lang="en-US" altLang="zh-CN">
                <a:solidFill>
                  <a:schemeClr val="tx1"/>
                </a:solidFill>
              </a:rPr>
              <a:t>…</a:t>
            </a:r>
          </a:p>
        </p:txBody>
      </p:sp>
      <p:grpSp>
        <p:nvGrpSpPr>
          <p:cNvPr id="46091" name="Group 20"/>
          <p:cNvGrpSpPr>
            <a:grpSpLocks/>
          </p:cNvGrpSpPr>
          <p:nvPr/>
        </p:nvGrpSpPr>
        <p:grpSpPr bwMode="auto">
          <a:xfrm>
            <a:off x="2700338" y="2636838"/>
            <a:ext cx="3114675" cy="1660525"/>
            <a:chOff x="2700338" y="2636838"/>
            <a:chExt cx="3114675" cy="1660525"/>
          </a:xfrm>
        </p:grpSpPr>
        <p:sp>
          <p:nvSpPr>
            <p:cNvPr id="12294" name="Text Box 6"/>
            <p:cNvSpPr txBox="1">
              <a:spLocks noChangeArrowheads="1"/>
            </p:cNvSpPr>
            <p:nvPr/>
          </p:nvSpPr>
          <p:spPr bwMode="auto">
            <a:xfrm>
              <a:off x="2700338" y="2636838"/>
              <a:ext cx="3114675" cy="1660525"/>
            </a:xfrm>
            <a:prstGeom prst="rect">
              <a:avLst/>
            </a:prstGeom>
            <a:solidFill>
              <a:srgbClr val="00B0F0">
                <a:alpha val="52000"/>
              </a:srgbClr>
            </a:solidFill>
            <a:ln w="19050">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ts val="0"/>
                </a:spcBef>
                <a:spcAft>
                  <a:spcPts val="0"/>
                </a:spcAft>
                <a:defRPr/>
              </a:pPr>
              <a:endParaRPr lang="en-US" sz="2400">
                <a:solidFill>
                  <a:srgbClr val="FF0000"/>
                </a:solidFill>
                <a:effectLst>
                  <a:outerShdw blurRad="38100" dist="38100" dir="2700000" algn="tl">
                    <a:srgbClr val="FFFFFF"/>
                  </a:outerShdw>
                </a:effectLst>
                <a:ea typeface="+mn-ea"/>
              </a:endParaRPr>
            </a:p>
          </p:txBody>
        </p:sp>
        <p:sp>
          <p:nvSpPr>
            <p:cNvPr id="46096" name="Rectangle 19"/>
            <p:cNvSpPr>
              <a:spLocks noChangeArrowheads="1"/>
            </p:cNvSpPr>
            <p:nvPr/>
          </p:nvSpPr>
          <p:spPr bwMode="auto">
            <a:xfrm>
              <a:off x="2771776" y="2781301"/>
              <a:ext cx="2933700" cy="822325"/>
            </a:xfrm>
            <a:prstGeom prst="rect">
              <a:avLst/>
            </a:prstGeom>
            <a:noFill/>
            <a:ln w="9525">
              <a:noFill/>
              <a:miter lim="800000"/>
              <a:headEnd/>
              <a:tailEnd/>
            </a:ln>
          </p:spPr>
          <p:txBody>
            <a:bodyPr>
              <a:spAutoFit/>
            </a:bodyPr>
            <a:lstStyle/>
            <a:p>
              <a:pPr algn="ctr"/>
              <a:r>
                <a:rPr lang="en-GB" altLang="zh-CN" sz="2400" b="1">
                  <a:solidFill>
                    <a:schemeClr val="tx1"/>
                  </a:solidFill>
                  <a:latin typeface="Candara" pitchFamily="34" charset="0"/>
                </a:rPr>
                <a:t>Richard’s teaching context</a:t>
              </a:r>
            </a:p>
          </p:txBody>
        </p:sp>
      </p:grpSp>
      <p:sp>
        <p:nvSpPr>
          <p:cNvPr id="20" name="Text Box 4"/>
          <p:cNvSpPr txBox="1">
            <a:spLocks noChangeArrowheads="1"/>
          </p:cNvSpPr>
          <p:nvPr/>
        </p:nvSpPr>
        <p:spPr bwMode="auto">
          <a:xfrm>
            <a:off x="7491498" y="6415021"/>
            <a:ext cx="1361904" cy="307777"/>
          </a:xfrm>
          <a:prstGeom prst="rect">
            <a:avLst/>
          </a:prstGeom>
          <a:solidFill>
            <a:schemeClr val="accent1">
              <a:lumMod val="20000"/>
              <a:lumOff val="80000"/>
            </a:schemeClr>
          </a:solidFill>
          <a:ln w="9525">
            <a:noFill/>
            <a:miter lim="800000"/>
            <a:headEnd/>
            <a:tailEnd/>
          </a:ln>
          <a:effectLst>
            <a:glow rad="139700">
              <a:schemeClr val="accent1">
                <a:lumMod val="20000"/>
                <a:lumOff val="80000"/>
                <a:alpha val="40000"/>
              </a:schemeClr>
            </a:glow>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ct val="50000"/>
              </a:spcBef>
              <a:spcAft>
                <a:spcPts val="0"/>
              </a:spcAft>
              <a:defRPr/>
            </a:pPr>
            <a:r>
              <a:rPr lang="en-GB" altLang="zh-CN" sz="1400" dirty="0">
                <a:latin typeface="+mn-lt"/>
                <a:ea typeface="+mn-ea"/>
              </a:rPr>
              <a:t>-&gt; </a:t>
            </a:r>
            <a:r>
              <a:rPr lang="en-GB" altLang="zh-CN" sz="1400" dirty="0" smtClean="0">
                <a:latin typeface="+mn-lt"/>
                <a:ea typeface="+mn-ea"/>
              </a:rPr>
              <a:t>Conclusions</a:t>
            </a:r>
            <a:endParaRPr lang="en-US" altLang="zh-CN" sz="1400" dirty="0">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checkerboard(across)">
                                      <p:cBhvr>
                                        <p:cTn id="7" dur="500"/>
                                        <p:tgtEl>
                                          <p:spTgt spid="122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299"/>
                                        </p:tgtEl>
                                        <p:attrNameLst>
                                          <p:attrName>style.visibility</p:attrName>
                                        </p:attrNameLst>
                                      </p:cBhvr>
                                      <p:to>
                                        <p:strVal val="visible"/>
                                      </p:to>
                                    </p:set>
                                    <p:animEffect transition="in" filter="checkerboard(across)">
                                      <p:cBhvr>
                                        <p:cTn id="17" dur="500"/>
                                        <p:tgtEl>
                                          <p:spTgt spid="122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301"/>
                                        </p:tgtEl>
                                        <p:attrNameLst>
                                          <p:attrName>style.visibility</p:attrName>
                                        </p:attrNameLst>
                                      </p:cBhvr>
                                      <p:to>
                                        <p:strVal val="visible"/>
                                      </p:to>
                                    </p:set>
                                    <p:animEffect transition="in" filter="checkerboard(across)">
                                      <p:cBhvr>
                                        <p:cTn id="22" dur="500"/>
                                        <p:tgtEl>
                                          <p:spTgt spid="123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296"/>
                                        </p:tgtEl>
                                        <p:attrNameLst>
                                          <p:attrName>style.visibility</p:attrName>
                                        </p:attrNameLst>
                                      </p:cBhvr>
                                      <p:to>
                                        <p:strVal val="visible"/>
                                      </p:to>
                                    </p:set>
                                    <p:animEffect transition="in" filter="checkerboard(across)">
                                      <p:cBhvr>
                                        <p:cTn id="27" dur="500"/>
                                        <p:tgtEl>
                                          <p:spTgt spid="122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303"/>
                                        </p:tgtEl>
                                        <p:attrNameLst>
                                          <p:attrName>style.visibility</p:attrName>
                                        </p:attrNameLst>
                                      </p:cBhvr>
                                      <p:to>
                                        <p:strVal val="visible"/>
                                      </p:to>
                                    </p:set>
                                    <p:animEffect transition="in" filter="checkerboard(across)">
                                      <p:cBhvr>
                                        <p:cTn id="32" dur="500"/>
                                        <p:tgtEl>
                                          <p:spTgt spid="123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292"/>
                                        </p:tgtEl>
                                        <p:attrNameLst>
                                          <p:attrName>style.visibility</p:attrName>
                                        </p:attrNameLst>
                                      </p:cBhvr>
                                      <p:to>
                                        <p:strVal val="visible"/>
                                      </p:to>
                                    </p:set>
                                    <p:animEffect transition="in" filter="checkerboard(across)">
                                      <p:cBhvr>
                                        <p:cTn id="37" dur="500"/>
                                        <p:tgtEl>
                                          <p:spTgt spid="1229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304"/>
                                        </p:tgtEl>
                                        <p:attrNameLst>
                                          <p:attrName>style.visibility</p:attrName>
                                        </p:attrNameLst>
                                      </p:cBhvr>
                                      <p:to>
                                        <p:strVal val="visible"/>
                                      </p:to>
                                    </p:set>
                                    <p:animEffect transition="in" filter="checkerboard(across)">
                                      <p:cBhvr>
                                        <p:cTn id="42" dur="500"/>
                                        <p:tgtEl>
                                          <p:spTgt spid="1230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9" grpId="0" animBg="1"/>
      <p:bldP spid="12301" grpId="0" animBg="1"/>
      <p:bldP spid="12296" grpId="0" animBg="1"/>
      <p:bldP spid="12303" grpId="0" animBg="1"/>
      <p:bldP spid="12304" grpId="0" animBg="1"/>
      <p:bldP spid="2"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2"/>
          <p:cNvSpPr>
            <a:spLocks noGrp="1"/>
          </p:cNvSpPr>
          <p:nvPr>
            <p:ph type="title"/>
          </p:nvPr>
        </p:nvSpPr>
        <p:spPr/>
        <p:txBody>
          <a:bodyPr/>
          <a:lstStyle/>
          <a:p>
            <a:pPr eaLnBrk="1" hangingPunct="1"/>
            <a:r>
              <a:rPr lang="en-GB" altLang="zh-CN" smtClean="0">
                <a:ea typeface="宋体" charset="-122"/>
              </a:rPr>
              <a:t>Concluding remarks</a:t>
            </a:r>
          </a:p>
        </p:txBody>
      </p:sp>
      <p:sp>
        <p:nvSpPr>
          <p:cNvPr id="5" name="Text Box 4"/>
          <p:cNvSpPr txBox="1">
            <a:spLocks noChangeArrowheads="1"/>
          </p:cNvSpPr>
          <p:nvPr/>
        </p:nvSpPr>
        <p:spPr bwMode="auto">
          <a:xfrm>
            <a:off x="176213" y="2276475"/>
            <a:ext cx="4032250" cy="3035300"/>
          </a:xfrm>
          <a:prstGeom prst="rect">
            <a:avLst/>
          </a:prstGeom>
          <a:noFill/>
          <a:ln w="9525">
            <a:solidFill>
              <a:schemeClr val="accent1">
                <a:lumMod val="75000"/>
              </a:schemeClr>
            </a:solidFill>
            <a:miter lim="800000"/>
            <a:headEnd/>
            <a:tailEnd/>
          </a:ln>
          <a:effectLst/>
          <a:extLst>
            <a:ext uri="{909E8E84-426E-40DD-AFC4-6F175D3DCCD1}"/>
            <a:ext uri="{AF507438-7753-43E0-B8FC-AC1667EBCBE1}"/>
          </a:extLst>
        </p:spPr>
        <p:txBody>
          <a:bodyPr>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50000"/>
              </a:spcBef>
              <a:defRPr/>
            </a:pPr>
            <a:r>
              <a:rPr lang="en-GB" altLang="zh-CN" sz="1600" b="1" dirty="0">
                <a:solidFill>
                  <a:srgbClr val="0070C0"/>
                </a:solidFill>
                <a:latin typeface="+mj-lt"/>
                <a:ea typeface="宋体" pitchFamily="2" charset="-122"/>
              </a:rPr>
              <a:t>Large-culture approach:</a:t>
            </a:r>
          </a:p>
          <a:p>
            <a:pPr>
              <a:spcBef>
                <a:spcPct val="50000"/>
              </a:spcBef>
              <a:buFontTx/>
              <a:buChar char="•"/>
              <a:defRPr/>
            </a:pPr>
            <a:r>
              <a:rPr lang="en-GB" altLang="zh-CN" sz="1600" dirty="0">
                <a:solidFill>
                  <a:srgbClr val="0070C0"/>
                </a:solidFill>
                <a:latin typeface="+mj-lt"/>
                <a:ea typeface="宋体" pitchFamily="2" charset="-122"/>
              </a:rPr>
              <a:t> Prescriptive</a:t>
            </a:r>
          </a:p>
          <a:p>
            <a:pPr>
              <a:spcBef>
                <a:spcPct val="50000"/>
              </a:spcBef>
              <a:buFontTx/>
              <a:buChar char="•"/>
              <a:defRPr/>
            </a:pPr>
            <a:r>
              <a:rPr lang="en-GB" altLang="zh-CN" sz="1600" dirty="0">
                <a:solidFill>
                  <a:srgbClr val="0070C0"/>
                </a:solidFill>
                <a:latin typeface="+mj-lt"/>
                <a:ea typeface="宋体" pitchFamily="2" charset="-122"/>
              </a:rPr>
              <a:t> Top-down</a:t>
            </a:r>
          </a:p>
          <a:p>
            <a:pPr>
              <a:spcBef>
                <a:spcPct val="50000"/>
              </a:spcBef>
              <a:buFontTx/>
              <a:buChar char="•"/>
              <a:defRPr/>
            </a:pPr>
            <a:r>
              <a:rPr lang="en-GB" altLang="zh-CN" sz="1600" dirty="0">
                <a:solidFill>
                  <a:srgbClr val="0070C0"/>
                </a:solidFill>
                <a:latin typeface="+mj-lt"/>
                <a:ea typeface="宋体" pitchFamily="2" charset="-122"/>
              </a:rPr>
              <a:t> Essentialist</a:t>
            </a:r>
          </a:p>
          <a:p>
            <a:pPr>
              <a:spcBef>
                <a:spcPct val="50000"/>
              </a:spcBef>
              <a:buFontTx/>
              <a:buChar char="•"/>
              <a:defRPr/>
            </a:pPr>
            <a:r>
              <a:rPr lang="en-GB" altLang="zh-CN" sz="1600" dirty="0">
                <a:solidFill>
                  <a:srgbClr val="0070C0"/>
                </a:solidFill>
                <a:latin typeface="+mj-lt"/>
                <a:ea typeface="宋体" pitchFamily="2" charset="-122"/>
              </a:rPr>
              <a:t> Culturist (human thinking and </a:t>
            </a:r>
          </a:p>
          <a:p>
            <a:pPr>
              <a:spcBef>
                <a:spcPct val="50000"/>
              </a:spcBef>
              <a:defRPr/>
            </a:pPr>
            <a:r>
              <a:rPr lang="en-GB" altLang="zh-CN" sz="1600" dirty="0">
                <a:solidFill>
                  <a:srgbClr val="0070C0"/>
                </a:solidFill>
                <a:latin typeface="+mj-lt"/>
                <a:ea typeface="宋体" pitchFamily="2" charset="-122"/>
              </a:rPr>
              <a:t>  behaviour is determined by culture)</a:t>
            </a:r>
          </a:p>
          <a:p>
            <a:pPr>
              <a:spcBef>
                <a:spcPct val="50000"/>
              </a:spcBef>
              <a:buFontTx/>
              <a:buChar char="•"/>
              <a:defRPr/>
            </a:pPr>
            <a:r>
              <a:rPr lang="en-GB" altLang="zh-CN" sz="1600" dirty="0">
                <a:solidFill>
                  <a:srgbClr val="0070C0"/>
                </a:solidFill>
                <a:latin typeface="+mj-lt"/>
                <a:ea typeface="宋体" pitchFamily="2" charset="-122"/>
              </a:rPr>
              <a:t> Ruling out explanations other than    explanations based on national/regional cultures</a:t>
            </a:r>
          </a:p>
        </p:txBody>
      </p:sp>
      <p:sp>
        <p:nvSpPr>
          <p:cNvPr id="6" name="Text Box 5"/>
          <p:cNvSpPr txBox="1">
            <a:spLocks noChangeArrowheads="1"/>
          </p:cNvSpPr>
          <p:nvPr/>
        </p:nvSpPr>
        <p:spPr bwMode="auto">
          <a:xfrm>
            <a:off x="4643438" y="2276475"/>
            <a:ext cx="4103687" cy="2913063"/>
          </a:xfrm>
          <a:prstGeom prst="rect">
            <a:avLst/>
          </a:prstGeom>
          <a:noFill/>
          <a:ln w="9525">
            <a:solidFill>
              <a:schemeClr val="accent1">
                <a:lumMod val="75000"/>
              </a:schemeClr>
            </a:solidFill>
            <a:miter lim="800000"/>
            <a:headEnd/>
            <a:tailEnd/>
          </a:ln>
          <a:effectLst/>
          <a:extLst>
            <a:ext uri="{909E8E84-426E-40DD-AFC4-6F175D3DCCD1}"/>
            <a:ext uri="{AF507438-7753-43E0-B8FC-AC1667EBCBE1}"/>
          </a:extLst>
        </p:spPr>
        <p:txBody>
          <a:bodyPr>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50000"/>
              </a:spcBef>
              <a:defRPr/>
            </a:pPr>
            <a:r>
              <a:rPr lang="en-GB" altLang="zh-CN" sz="1600" b="1" dirty="0">
                <a:solidFill>
                  <a:srgbClr val="0070C0"/>
                </a:solidFill>
                <a:latin typeface="+mj-lt"/>
                <a:ea typeface="宋体" pitchFamily="2" charset="-122"/>
              </a:rPr>
              <a:t>Small-culture approach</a:t>
            </a:r>
            <a:r>
              <a:rPr lang="en-GB" altLang="zh-CN" sz="1600" dirty="0">
                <a:solidFill>
                  <a:srgbClr val="0070C0"/>
                </a:solidFill>
                <a:latin typeface="+mj-lt"/>
                <a:ea typeface="宋体" pitchFamily="2" charset="-122"/>
              </a:rPr>
              <a:t>:</a:t>
            </a:r>
          </a:p>
          <a:p>
            <a:pPr>
              <a:spcBef>
                <a:spcPct val="50000"/>
              </a:spcBef>
              <a:buFontTx/>
              <a:buChar char="•"/>
              <a:defRPr/>
            </a:pPr>
            <a:r>
              <a:rPr lang="en-GB" altLang="zh-CN" sz="1600" dirty="0">
                <a:solidFill>
                  <a:srgbClr val="0070C0"/>
                </a:solidFill>
                <a:latin typeface="+mj-lt"/>
                <a:ea typeface="宋体" pitchFamily="2" charset="-122"/>
              </a:rPr>
              <a:t> Interpretive</a:t>
            </a:r>
          </a:p>
          <a:p>
            <a:pPr>
              <a:spcBef>
                <a:spcPct val="50000"/>
              </a:spcBef>
              <a:buFontTx/>
              <a:buChar char="•"/>
              <a:defRPr/>
            </a:pPr>
            <a:r>
              <a:rPr lang="en-GB" altLang="zh-CN" sz="1600" dirty="0">
                <a:solidFill>
                  <a:srgbClr val="0070C0"/>
                </a:solidFill>
                <a:latin typeface="+mj-lt"/>
                <a:ea typeface="宋体" pitchFamily="2" charset="-122"/>
              </a:rPr>
              <a:t> Bottom-up</a:t>
            </a:r>
          </a:p>
          <a:p>
            <a:pPr>
              <a:spcBef>
                <a:spcPct val="50000"/>
              </a:spcBef>
              <a:buFontTx/>
              <a:buChar char="•"/>
              <a:defRPr/>
            </a:pPr>
            <a:r>
              <a:rPr lang="en-GB" altLang="zh-CN" sz="1600" dirty="0">
                <a:solidFill>
                  <a:srgbClr val="0070C0"/>
                </a:solidFill>
                <a:latin typeface="+mj-lt"/>
                <a:ea typeface="宋体" pitchFamily="2" charset="-122"/>
              </a:rPr>
              <a:t> Non-essentialist</a:t>
            </a:r>
          </a:p>
          <a:p>
            <a:pPr>
              <a:spcBef>
                <a:spcPct val="50000"/>
              </a:spcBef>
              <a:buFontTx/>
              <a:buChar char="•"/>
              <a:defRPr/>
            </a:pPr>
            <a:r>
              <a:rPr lang="en-GB" altLang="zh-CN" sz="1600" dirty="0">
                <a:solidFill>
                  <a:srgbClr val="0070C0"/>
                </a:solidFill>
                <a:latin typeface="+mj-lt"/>
                <a:ea typeface="宋体" pitchFamily="2" charset="-122"/>
              </a:rPr>
              <a:t> </a:t>
            </a:r>
            <a:r>
              <a:rPr lang="en-GB" altLang="zh-CN" sz="1600" dirty="0" err="1">
                <a:solidFill>
                  <a:srgbClr val="0070C0"/>
                </a:solidFill>
                <a:latin typeface="+mj-lt"/>
                <a:ea typeface="宋体" pitchFamily="2" charset="-122"/>
              </a:rPr>
              <a:t>Operationalist</a:t>
            </a:r>
            <a:r>
              <a:rPr lang="en-GB" altLang="zh-CN" sz="1600" dirty="0">
                <a:solidFill>
                  <a:srgbClr val="0070C0"/>
                </a:solidFill>
                <a:latin typeface="+mj-lt"/>
                <a:ea typeface="宋体" pitchFamily="2" charset="-122"/>
              </a:rPr>
              <a:t> (culture emerges through human interaction)</a:t>
            </a:r>
          </a:p>
          <a:p>
            <a:pPr>
              <a:spcBef>
                <a:spcPct val="50000"/>
              </a:spcBef>
              <a:buFontTx/>
              <a:buChar char="•"/>
              <a:defRPr/>
            </a:pPr>
            <a:r>
              <a:rPr lang="en-GB" altLang="zh-CN" sz="1600" dirty="0">
                <a:solidFill>
                  <a:srgbClr val="0070C0"/>
                </a:solidFill>
                <a:latin typeface="+mj-lt"/>
                <a:ea typeface="宋体" pitchFamily="2" charset="-122"/>
              </a:rPr>
              <a:t> Open to all possible explanations, including explanations based on national/regional </a:t>
            </a:r>
            <a:r>
              <a:rPr lang="en-GB" altLang="zh-CN" sz="1600" dirty="0" smtClean="0">
                <a:solidFill>
                  <a:srgbClr val="0070C0"/>
                </a:solidFill>
                <a:latin typeface="+mj-lt"/>
                <a:ea typeface="宋体" pitchFamily="2" charset="-122"/>
              </a:rPr>
              <a:t>cultures</a:t>
            </a:r>
          </a:p>
        </p:txBody>
      </p:sp>
      <p:sp>
        <p:nvSpPr>
          <p:cNvPr id="7" name="Line 7"/>
          <p:cNvSpPr>
            <a:spLocks noChangeShapeType="1"/>
          </p:cNvSpPr>
          <p:nvPr/>
        </p:nvSpPr>
        <p:spPr bwMode="auto">
          <a:xfrm>
            <a:off x="3668713" y="2852738"/>
            <a:ext cx="720725" cy="0"/>
          </a:xfrm>
          <a:prstGeom prst="line">
            <a:avLst/>
          </a:prstGeom>
          <a:noFill/>
          <a:ln w="9525">
            <a:solidFill>
              <a:schemeClr val="accent1">
                <a:lumMod val="75000"/>
              </a:schemeClr>
            </a:solidFill>
            <a:round/>
            <a:headEnd type="triangle" w="med" len="med"/>
            <a:tailEnd type="triangle" w="med" len="med"/>
          </a:ln>
          <a:effectLst/>
          <a:extLst>
            <a:ext uri="{909E8E84-426E-40DD-AFC4-6F175D3DCCD1}"/>
            <a:ext uri="{AF507438-7753-43E0-B8FC-AC1667EBCBE1}"/>
          </a:extLst>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GB"/>
          </a:p>
        </p:txBody>
      </p:sp>
      <p:sp>
        <p:nvSpPr>
          <p:cNvPr id="8" name="Line 8"/>
          <p:cNvSpPr>
            <a:spLocks noChangeShapeType="1"/>
          </p:cNvSpPr>
          <p:nvPr/>
        </p:nvSpPr>
        <p:spPr bwMode="auto">
          <a:xfrm>
            <a:off x="3705225" y="3213100"/>
            <a:ext cx="720725" cy="0"/>
          </a:xfrm>
          <a:prstGeom prst="line">
            <a:avLst/>
          </a:prstGeom>
          <a:noFill/>
          <a:ln w="9525">
            <a:solidFill>
              <a:schemeClr val="accent1">
                <a:lumMod val="75000"/>
              </a:schemeClr>
            </a:solidFill>
            <a:round/>
            <a:headEnd type="triangle" w="med" len="med"/>
            <a:tailEnd type="triangle" w="med" len="med"/>
          </a:ln>
          <a:effectLst/>
          <a:extLst>
            <a:ext uri="{909E8E84-426E-40DD-AFC4-6F175D3DCCD1}"/>
            <a:ext uri="{AF507438-7753-43E0-B8FC-AC1667EBCBE1}"/>
          </a:extLst>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GB"/>
          </a:p>
        </p:txBody>
      </p:sp>
      <p:sp>
        <p:nvSpPr>
          <p:cNvPr id="9" name="Line 9"/>
          <p:cNvSpPr>
            <a:spLocks noChangeShapeType="1"/>
          </p:cNvSpPr>
          <p:nvPr/>
        </p:nvSpPr>
        <p:spPr bwMode="auto">
          <a:xfrm>
            <a:off x="3741738" y="3573463"/>
            <a:ext cx="720725" cy="0"/>
          </a:xfrm>
          <a:prstGeom prst="line">
            <a:avLst/>
          </a:prstGeom>
          <a:noFill/>
          <a:ln w="9525">
            <a:solidFill>
              <a:schemeClr val="accent1">
                <a:lumMod val="75000"/>
              </a:schemeClr>
            </a:solidFill>
            <a:round/>
            <a:headEnd type="triangle" w="med" len="med"/>
            <a:tailEnd type="triangle" w="med" len="med"/>
          </a:ln>
          <a:effectLst/>
          <a:extLst>
            <a:ext uri="{909E8E84-426E-40DD-AFC4-6F175D3DCCD1}"/>
            <a:ext uri="{AF507438-7753-43E0-B8FC-AC1667EBCBE1}"/>
          </a:extLst>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GB"/>
          </a:p>
        </p:txBody>
      </p:sp>
      <p:sp>
        <p:nvSpPr>
          <p:cNvPr id="10" name="Line 10"/>
          <p:cNvSpPr>
            <a:spLocks noChangeShapeType="1"/>
          </p:cNvSpPr>
          <p:nvPr/>
        </p:nvSpPr>
        <p:spPr bwMode="auto">
          <a:xfrm>
            <a:off x="3778250" y="3933825"/>
            <a:ext cx="720725" cy="0"/>
          </a:xfrm>
          <a:prstGeom prst="line">
            <a:avLst/>
          </a:prstGeom>
          <a:noFill/>
          <a:ln w="9525">
            <a:solidFill>
              <a:schemeClr val="accent1">
                <a:lumMod val="75000"/>
              </a:schemeClr>
            </a:solidFill>
            <a:round/>
            <a:headEnd type="triangle" w="med" len="med"/>
            <a:tailEnd type="triangle" w="med" len="med"/>
          </a:ln>
          <a:effectLst/>
          <a:extLst>
            <a:ext uri="{909E8E84-426E-40DD-AFC4-6F175D3DCCD1}"/>
            <a:ext uri="{AF507438-7753-43E0-B8FC-AC1667EBCBE1}"/>
          </a:extLst>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GB"/>
          </a:p>
        </p:txBody>
      </p:sp>
      <p:sp>
        <p:nvSpPr>
          <p:cNvPr id="11" name="Line 11"/>
          <p:cNvSpPr>
            <a:spLocks noChangeShapeType="1"/>
          </p:cNvSpPr>
          <p:nvPr/>
        </p:nvSpPr>
        <p:spPr bwMode="auto">
          <a:xfrm>
            <a:off x="3814763" y="4581525"/>
            <a:ext cx="720725" cy="0"/>
          </a:xfrm>
          <a:prstGeom prst="line">
            <a:avLst/>
          </a:prstGeom>
          <a:noFill/>
          <a:ln w="9525">
            <a:solidFill>
              <a:schemeClr val="accent1">
                <a:lumMod val="75000"/>
              </a:schemeClr>
            </a:solidFill>
            <a:round/>
            <a:headEnd type="triangle" w="med" len="med"/>
            <a:tailEnd type="triangle" w="med" len="med"/>
          </a:ln>
          <a:effectLst/>
          <a:extLst>
            <a:ext uri="{909E8E84-426E-40DD-AFC4-6F175D3DCCD1}"/>
            <a:ext uri="{AF507438-7753-43E0-B8FC-AC1667EBCBE1}"/>
          </a:extLst>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2"/>
          <p:cNvSpPr>
            <a:spLocks noGrp="1"/>
          </p:cNvSpPr>
          <p:nvPr>
            <p:ph type="title"/>
          </p:nvPr>
        </p:nvSpPr>
        <p:spPr/>
        <p:txBody>
          <a:bodyPr/>
          <a:lstStyle/>
          <a:p>
            <a:pPr eaLnBrk="1" hangingPunct="1"/>
            <a:r>
              <a:rPr lang="en-GB" altLang="zh-CN" sz="4000" smtClean="0">
                <a:ea typeface="宋体" charset="-122"/>
              </a:rPr>
              <a:t>Concluding remarks (continued …)</a:t>
            </a:r>
          </a:p>
        </p:txBody>
      </p:sp>
      <p:grpSp>
        <p:nvGrpSpPr>
          <p:cNvPr id="50178" name="Group 6"/>
          <p:cNvGrpSpPr>
            <a:grpSpLocks/>
          </p:cNvGrpSpPr>
          <p:nvPr/>
        </p:nvGrpSpPr>
        <p:grpSpPr bwMode="auto">
          <a:xfrm>
            <a:off x="323850" y="1484313"/>
            <a:ext cx="8351838" cy="4332287"/>
            <a:chOff x="3538" y="2704"/>
            <a:chExt cx="2222" cy="1026"/>
          </a:xfrm>
        </p:grpSpPr>
        <p:grpSp>
          <p:nvGrpSpPr>
            <p:cNvPr id="50180" name="Group 8"/>
            <p:cNvGrpSpPr>
              <a:grpSpLocks/>
            </p:cNvGrpSpPr>
            <p:nvPr/>
          </p:nvGrpSpPr>
          <p:grpSpPr bwMode="auto">
            <a:xfrm>
              <a:off x="3538" y="2750"/>
              <a:ext cx="1043" cy="980"/>
              <a:chOff x="5508104" y="4364890"/>
              <a:chExt cx="1656235" cy="1557001"/>
            </a:xfrm>
          </p:grpSpPr>
          <p:grpSp>
            <p:nvGrpSpPr>
              <p:cNvPr id="50196" name="Group 24"/>
              <p:cNvGrpSpPr>
                <a:grpSpLocks/>
              </p:cNvGrpSpPr>
              <p:nvPr/>
            </p:nvGrpSpPr>
            <p:grpSpPr bwMode="auto">
              <a:xfrm>
                <a:off x="5508104" y="4364890"/>
                <a:ext cx="1656235" cy="1557001"/>
                <a:chOff x="5508104" y="4868978"/>
                <a:chExt cx="1656235" cy="1340949"/>
              </a:xfrm>
            </p:grpSpPr>
            <p:sp>
              <p:nvSpPr>
                <p:cNvPr id="27" name="Text Box 15"/>
                <p:cNvSpPr txBox="1">
                  <a:spLocks noChangeArrowheads="1"/>
                </p:cNvSpPr>
                <p:nvPr/>
              </p:nvSpPr>
              <p:spPr bwMode="auto">
                <a:xfrm>
                  <a:off x="5940020" y="5444963"/>
                  <a:ext cx="431916" cy="503631"/>
                </a:xfrm>
                <a:prstGeom prst="rect">
                  <a:avLst/>
                </a:prstGeom>
                <a:solidFill>
                  <a:schemeClr val="accent5">
                    <a:lumMod val="75000"/>
                    <a:alpha val="35000"/>
                  </a:schemeClr>
                </a:solidFill>
                <a:ln w="19050" cap="rnd">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spcAft>
                      <a:spcPts val="1000"/>
                    </a:spcAft>
                    <a:defRPr/>
                  </a:pPr>
                  <a:endParaRPr lang="zh-CN" altLang="en-GB" sz="1100" smtClean="0">
                    <a:latin typeface="Times New Roman" pitchFamily="18" charset="0"/>
                    <a:ea typeface="宋体" pitchFamily="2" charset="-122"/>
                  </a:endParaRPr>
                </a:p>
                <a:p>
                  <a:pPr>
                    <a:spcAft>
                      <a:spcPts val="1000"/>
                    </a:spcAft>
                    <a:defRPr/>
                  </a:pPr>
                  <a:endParaRPr lang="zh-CN" altLang="en-GB" sz="1100" smtClean="0">
                    <a:latin typeface="Times New Roman" pitchFamily="18" charset="0"/>
                    <a:ea typeface="宋体" pitchFamily="2" charset="-122"/>
                  </a:endParaRPr>
                </a:p>
                <a:p>
                  <a:pPr>
                    <a:spcAft>
                      <a:spcPts val="1000"/>
                    </a:spcAft>
                    <a:defRPr/>
                  </a:pPr>
                  <a:endParaRPr lang="zh-CN" altLang="en-GB" sz="1100" smtClean="0">
                    <a:latin typeface="Times New Roman" pitchFamily="18" charset="0"/>
                    <a:ea typeface="宋体" pitchFamily="2" charset="-122"/>
                  </a:endParaRPr>
                </a:p>
              </p:txBody>
            </p:sp>
            <p:grpSp>
              <p:nvGrpSpPr>
                <p:cNvPr id="50199" name="Group 27"/>
                <p:cNvGrpSpPr>
                  <a:grpSpLocks/>
                </p:cNvGrpSpPr>
                <p:nvPr/>
              </p:nvGrpSpPr>
              <p:grpSpPr bwMode="auto">
                <a:xfrm>
                  <a:off x="5508104" y="4868978"/>
                  <a:ext cx="1656235" cy="1340949"/>
                  <a:chOff x="323850" y="1412251"/>
                  <a:chExt cx="7848600" cy="4609137"/>
                </a:xfrm>
              </p:grpSpPr>
              <p:sp>
                <p:nvSpPr>
                  <p:cNvPr id="50200" name="Text Box 8"/>
                  <p:cNvSpPr txBox="1">
                    <a:spLocks noChangeArrowheads="1"/>
                  </p:cNvSpPr>
                  <p:nvPr/>
                </p:nvSpPr>
                <p:spPr bwMode="auto">
                  <a:xfrm>
                    <a:off x="5076825" y="2060575"/>
                    <a:ext cx="3095625" cy="1728788"/>
                  </a:xfrm>
                  <a:prstGeom prst="rect">
                    <a:avLst/>
                  </a:prstGeom>
                  <a:solidFill>
                    <a:srgbClr val="FFC000">
                      <a:alpha val="49019"/>
                    </a:srgbClr>
                  </a:solidFill>
                  <a:ln w="19050" cap="rnd">
                    <a:solidFill>
                      <a:srgbClr val="000000"/>
                    </a:solidFill>
                    <a:prstDash val="sysDot"/>
                    <a:miter lim="800000"/>
                    <a:headEnd/>
                    <a:tailEnd/>
                  </a:ln>
                </p:spPr>
                <p:txBody>
                  <a:bodyPr/>
                  <a:lstStyle/>
                  <a:p>
                    <a:pPr>
                      <a:spcAft>
                        <a:spcPts val="1000"/>
                      </a:spcAft>
                    </a:pPr>
                    <a:endParaRPr lang="zh-CN" altLang="en-GB" sz="1600" b="1">
                      <a:solidFill>
                        <a:schemeClr val="tx1"/>
                      </a:solidFill>
                      <a:latin typeface="Calibri" pitchFamily="34" charset="0"/>
                    </a:endParaRPr>
                  </a:p>
                  <a:p>
                    <a:pPr>
                      <a:spcAft>
                        <a:spcPts val="1000"/>
                      </a:spcAft>
                    </a:pPr>
                    <a:r>
                      <a:rPr lang="zh-CN" altLang="en-GB" sz="1600" b="1">
                        <a:solidFill>
                          <a:schemeClr val="tx1"/>
                        </a:solidFill>
                        <a:latin typeface="Calibri" pitchFamily="34" charset="0"/>
                      </a:rPr>
                      <a:t>	</a:t>
                    </a:r>
                    <a:endParaRPr lang="en-US" altLang="zh-CN" sz="1600" b="1">
                      <a:solidFill>
                        <a:schemeClr val="tx1"/>
                      </a:solidFill>
                    </a:endParaRPr>
                  </a:p>
                </p:txBody>
              </p:sp>
              <p:sp>
                <p:nvSpPr>
                  <p:cNvPr id="50201" name="Text Box 9"/>
                  <p:cNvSpPr txBox="1">
                    <a:spLocks noChangeArrowheads="1"/>
                  </p:cNvSpPr>
                  <p:nvPr/>
                </p:nvSpPr>
                <p:spPr bwMode="auto">
                  <a:xfrm>
                    <a:off x="2124075" y="1412875"/>
                    <a:ext cx="2360613" cy="1871663"/>
                  </a:xfrm>
                  <a:prstGeom prst="rect">
                    <a:avLst/>
                  </a:prstGeom>
                  <a:solidFill>
                    <a:srgbClr val="CCFF33">
                      <a:alpha val="30196"/>
                    </a:srgbClr>
                  </a:solidFill>
                  <a:ln w="19050" cap="rnd" cmpd="dbl" algn="ctr">
                    <a:solidFill>
                      <a:srgbClr val="000000"/>
                    </a:solidFill>
                    <a:prstDash val="sysDot"/>
                    <a:miter lim="800000"/>
                    <a:headEnd/>
                    <a:tailEnd/>
                  </a:ln>
                </p:spPr>
                <p:txBody>
                  <a:bodyPr/>
                  <a:lstStyle/>
                  <a:p>
                    <a:endParaRPr lang="en-US" altLang="zh-CN" sz="3200">
                      <a:solidFill>
                        <a:schemeClr val="tx1"/>
                      </a:solidFill>
                    </a:endParaRPr>
                  </a:p>
                </p:txBody>
              </p:sp>
              <p:sp>
                <p:nvSpPr>
                  <p:cNvPr id="31" name="Text Box 13"/>
                  <p:cNvSpPr txBox="1">
                    <a:spLocks noChangeArrowheads="1"/>
                  </p:cNvSpPr>
                  <p:nvPr/>
                </p:nvSpPr>
                <p:spPr bwMode="auto">
                  <a:xfrm>
                    <a:off x="1115227" y="2202023"/>
                    <a:ext cx="2580713" cy="1552501"/>
                  </a:xfrm>
                  <a:prstGeom prst="rect">
                    <a:avLst/>
                  </a:prstGeom>
                  <a:solidFill>
                    <a:schemeClr val="accent4">
                      <a:lumMod val="50000"/>
                      <a:alpha val="39000"/>
                    </a:schemeClr>
                  </a:solidFill>
                  <a:ln w="19050" cap="rnd" algn="ctr">
                    <a:solidFill>
                      <a:srgbClr val="000000"/>
                    </a:solidFill>
                    <a:prstDash val="sysDot"/>
                    <a:miter lim="800000"/>
                    <a:headEnd/>
                    <a:tailEnd/>
                  </a:ln>
                  <a:effectLst/>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endParaRPr lang="zh-CN" altLang="en-GB" sz="1600" smtClean="0">
                      <a:latin typeface="Calibri" pitchFamily="34" charset="0"/>
                      <a:ea typeface="宋体" pitchFamily="2" charset="-122"/>
                    </a:endParaRPr>
                  </a:p>
                  <a:p>
                    <a:pPr>
                      <a:defRPr/>
                    </a:pPr>
                    <a:endParaRPr lang="zh-CN" altLang="en-GB" sz="1600" smtClean="0">
                      <a:latin typeface="Calibri" pitchFamily="34" charset="0"/>
                      <a:ea typeface="宋体" pitchFamily="2" charset="-122"/>
                    </a:endParaRPr>
                  </a:p>
                  <a:p>
                    <a:pPr>
                      <a:defRPr/>
                    </a:pPr>
                    <a:endParaRPr lang="en-US" smtClean="0"/>
                  </a:p>
                </p:txBody>
              </p:sp>
              <p:sp>
                <p:nvSpPr>
                  <p:cNvPr id="50203" name="Text Box 14"/>
                  <p:cNvSpPr txBox="1">
                    <a:spLocks noChangeArrowheads="1"/>
                  </p:cNvSpPr>
                  <p:nvPr/>
                </p:nvSpPr>
                <p:spPr bwMode="auto">
                  <a:xfrm>
                    <a:off x="1116013" y="3889375"/>
                    <a:ext cx="2817812" cy="2132013"/>
                  </a:xfrm>
                  <a:prstGeom prst="rect">
                    <a:avLst/>
                  </a:prstGeom>
                  <a:solidFill>
                    <a:srgbClr val="FF0000">
                      <a:alpha val="56862"/>
                    </a:srgbClr>
                  </a:solidFill>
                  <a:ln w="19050" cap="rnd" algn="ctr">
                    <a:solidFill>
                      <a:srgbClr val="000000"/>
                    </a:solidFill>
                    <a:prstDash val="sysDot"/>
                    <a:miter lim="800000"/>
                    <a:headEnd/>
                    <a:tailEnd/>
                  </a:ln>
                </p:spPr>
                <p:txBody>
                  <a:bodyPr/>
                  <a:lstStyle/>
                  <a:p>
                    <a:pPr>
                      <a:spcAft>
                        <a:spcPts val="1000"/>
                      </a:spcAft>
                    </a:pPr>
                    <a:endParaRPr lang="zh-CN" altLang="en-GB" sz="1100">
                      <a:solidFill>
                        <a:schemeClr val="tx1"/>
                      </a:solidFill>
                      <a:latin typeface="Times New Roman" pitchFamily="18" charset="0"/>
                    </a:endParaRPr>
                  </a:p>
                  <a:p>
                    <a:endParaRPr lang="zh-CN" altLang="en-GB" sz="1600">
                      <a:solidFill>
                        <a:schemeClr val="tx1"/>
                      </a:solidFill>
                      <a:latin typeface="Calibri" pitchFamily="34" charset="0"/>
                    </a:endParaRPr>
                  </a:p>
                  <a:p>
                    <a:endParaRPr lang="zh-CN" altLang="en-GB" sz="1600">
                      <a:solidFill>
                        <a:schemeClr val="tx1"/>
                      </a:solidFill>
                      <a:latin typeface="Calibri" pitchFamily="34" charset="0"/>
                    </a:endParaRPr>
                  </a:p>
                  <a:p>
                    <a:endParaRPr lang="zh-CN" altLang="en-GB" sz="1600">
                      <a:solidFill>
                        <a:schemeClr val="tx1"/>
                      </a:solidFill>
                      <a:latin typeface="Calibri" pitchFamily="34" charset="0"/>
                    </a:endParaRPr>
                  </a:p>
                  <a:p>
                    <a:endParaRPr lang="zh-CN" altLang="en-GB" sz="1600">
                      <a:solidFill>
                        <a:schemeClr val="tx1"/>
                      </a:solidFill>
                      <a:latin typeface="Calibri" pitchFamily="34" charset="0"/>
                    </a:endParaRPr>
                  </a:p>
                </p:txBody>
              </p:sp>
              <p:sp>
                <p:nvSpPr>
                  <p:cNvPr id="33" name="Text Box 16"/>
                  <p:cNvSpPr txBox="1">
                    <a:spLocks noChangeArrowheads="1"/>
                  </p:cNvSpPr>
                  <p:nvPr/>
                </p:nvSpPr>
                <p:spPr bwMode="auto">
                  <a:xfrm>
                    <a:off x="4064613" y="3579471"/>
                    <a:ext cx="3743940" cy="1948583"/>
                  </a:xfrm>
                  <a:prstGeom prst="rect">
                    <a:avLst/>
                  </a:prstGeom>
                  <a:solidFill>
                    <a:schemeClr val="accent3">
                      <a:lumMod val="60000"/>
                      <a:lumOff val="40000"/>
                      <a:alpha val="33000"/>
                    </a:schemeClr>
                  </a:solidFill>
                  <a:ln w="19050" cap="rnd" algn="ctr">
                    <a:solidFill>
                      <a:srgbClr val="000000"/>
                    </a:solidFill>
                    <a:prstDash val="sysDot"/>
                    <a:miter lim="800000"/>
                    <a:headEnd/>
                    <a:tailEnd/>
                  </a:ln>
                  <a:effectLst/>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spcAft>
                        <a:spcPts val="1000"/>
                      </a:spcAft>
                      <a:defRPr/>
                    </a:pPr>
                    <a:endParaRPr lang="zh-CN" altLang="en-GB" sz="1100" dirty="0" smtClean="0">
                      <a:latin typeface="Times New Roman" pitchFamily="18" charset="0"/>
                      <a:ea typeface="宋体" pitchFamily="2" charset="-122"/>
                    </a:endParaRPr>
                  </a:p>
                  <a:p>
                    <a:pPr>
                      <a:spcAft>
                        <a:spcPts val="1000"/>
                      </a:spcAft>
                      <a:defRPr/>
                    </a:pPr>
                    <a:endParaRPr lang="zh-CN" altLang="en-GB" sz="1100" dirty="0" smtClean="0">
                      <a:latin typeface="Times New Roman" pitchFamily="18" charset="0"/>
                      <a:ea typeface="宋体" pitchFamily="2" charset="-122"/>
                    </a:endParaRPr>
                  </a:p>
                  <a:p>
                    <a:pPr>
                      <a:spcAft>
                        <a:spcPts val="1000"/>
                      </a:spcAft>
                      <a:defRPr/>
                    </a:pPr>
                    <a:endParaRPr lang="zh-CN" altLang="en-GB" sz="1100" dirty="0" smtClean="0">
                      <a:latin typeface="Times New Roman" pitchFamily="18" charset="0"/>
                      <a:ea typeface="宋体" pitchFamily="2" charset="-122"/>
                    </a:endParaRPr>
                  </a:p>
                  <a:p>
                    <a:pPr>
                      <a:spcAft>
                        <a:spcPts val="1000"/>
                      </a:spcAft>
                      <a:defRPr/>
                    </a:pPr>
                    <a:r>
                      <a:rPr lang="zh-CN" altLang="en-GB" sz="1600" dirty="0" smtClean="0">
                        <a:latin typeface="Calibri" pitchFamily="34" charset="0"/>
                        <a:ea typeface="宋体" pitchFamily="2" charset="-122"/>
                      </a:rPr>
                      <a:t>	</a:t>
                    </a:r>
                    <a:endParaRPr lang="en-US" sz="1600" b="1" dirty="0" smtClean="0"/>
                  </a:p>
                </p:txBody>
              </p:sp>
              <p:sp>
                <p:nvSpPr>
                  <p:cNvPr id="34" name="Text Box 9"/>
                  <p:cNvSpPr txBox="1">
                    <a:spLocks noChangeArrowheads="1"/>
                  </p:cNvSpPr>
                  <p:nvPr/>
                </p:nvSpPr>
                <p:spPr bwMode="auto">
                  <a:xfrm>
                    <a:off x="4643049" y="1411627"/>
                    <a:ext cx="2301030" cy="1872549"/>
                  </a:xfrm>
                  <a:prstGeom prst="rect">
                    <a:avLst/>
                  </a:prstGeom>
                  <a:solidFill>
                    <a:schemeClr val="accent3">
                      <a:lumMod val="20000"/>
                      <a:lumOff val="80000"/>
                      <a:alpha val="57000"/>
                    </a:schemeClr>
                  </a:solidFill>
                  <a:ln w="19050" cap="rnd" cmpd="dbl" algn="ctr">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endParaRPr lang="en-US" smtClean="0"/>
                  </a:p>
                </p:txBody>
              </p:sp>
              <p:sp>
                <p:nvSpPr>
                  <p:cNvPr id="35" name="Text Box 9"/>
                  <p:cNvSpPr txBox="1">
                    <a:spLocks noChangeArrowheads="1"/>
                  </p:cNvSpPr>
                  <p:nvPr/>
                </p:nvSpPr>
                <p:spPr bwMode="auto">
                  <a:xfrm>
                    <a:off x="323850" y="2995956"/>
                    <a:ext cx="2520328" cy="1441102"/>
                  </a:xfrm>
                  <a:prstGeom prst="rect">
                    <a:avLst/>
                  </a:prstGeom>
                  <a:solidFill>
                    <a:schemeClr val="accent6">
                      <a:lumMod val="50000"/>
                      <a:alpha val="48000"/>
                    </a:schemeClr>
                  </a:solidFill>
                  <a:ln w="19050" cap="rnd" cmpd="dbl" algn="ctr">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endParaRPr lang="zh-CN" altLang="en-GB" sz="1600" b="1" smtClean="0">
                      <a:latin typeface="Calibri" pitchFamily="34" charset="0"/>
                      <a:ea typeface="宋体" pitchFamily="2" charset="-122"/>
                    </a:endParaRPr>
                  </a:p>
                  <a:p>
                    <a:pPr>
                      <a:defRPr/>
                    </a:pPr>
                    <a:endParaRPr lang="zh-CN" altLang="en-GB" sz="1600" b="1" smtClean="0">
                      <a:latin typeface="Calibri" pitchFamily="34" charset="0"/>
                      <a:ea typeface="宋体" pitchFamily="2" charset="-122"/>
                    </a:endParaRPr>
                  </a:p>
                </p:txBody>
              </p:sp>
              <p:grpSp>
                <p:nvGrpSpPr>
                  <p:cNvPr id="50207" name="Group 35"/>
                  <p:cNvGrpSpPr>
                    <a:grpSpLocks/>
                  </p:cNvGrpSpPr>
                  <p:nvPr/>
                </p:nvGrpSpPr>
                <p:grpSpPr bwMode="auto">
                  <a:xfrm>
                    <a:off x="2701156" y="2635697"/>
                    <a:ext cx="3114653" cy="1660138"/>
                    <a:chOff x="2701156" y="2635697"/>
                    <a:chExt cx="3114653" cy="1660138"/>
                  </a:xfrm>
                </p:grpSpPr>
                <p:sp>
                  <p:nvSpPr>
                    <p:cNvPr id="37" name="Text Box 6"/>
                    <p:cNvSpPr txBox="1">
                      <a:spLocks noChangeArrowheads="1"/>
                    </p:cNvSpPr>
                    <p:nvPr/>
                  </p:nvSpPr>
                  <p:spPr bwMode="auto">
                    <a:xfrm>
                      <a:off x="2701156" y="2635238"/>
                      <a:ext cx="3114653" cy="1660362"/>
                    </a:xfrm>
                    <a:prstGeom prst="rect">
                      <a:avLst/>
                    </a:prstGeom>
                    <a:solidFill>
                      <a:schemeClr val="accent2">
                        <a:lumMod val="60000"/>
                        <a:lumOff val="40000"/>
                        <a:alpha val="52000"/>
                      </a:schemeClr>
                    </a:solidFill>
                    <a:ln w="19050">
                      <a:solidFill>
                        <a:srgbClr val="000000"/>
                      </a:solidFill>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ctr">
                        <a:defRPr/>
                      </a:pPr>
                      <a:endParaRPr lang="en-US" sz="2400" smtClean="0">
                        <a:solidFill>
                          <a:srgbClr val="080808"/>
                        </a:solidFill>
                        <a:effectLst>
                          <a:outerShdw blurRad="38100" dist="38100" dir="2700000" algn="tl">
                            <a:srgbClr val="FFFFFF"/>
                          </a:outerShdw>
                        </a:effectLst>
                      </a:endParaRPr>
                    </a:p>
                  </p:txBody>
                </p:sp>
                <p:sp>
                  <p:nvSpPr>
                    <p:cNvPr id="38" name="Rectangle 37"/>
                    <p:cNvSpPr/>
                    <p:nvPr/>
                  </p:nvSpPr>
                  <p:spPr>
                    <a:xfrm>
                      <a:off x="2767900" y="2780232"/>
                      <a:ext cx="2933494" cy="509249"/>
                    </a:xfrm>
                    <a:prstGeom prst="rect">
                      <a:avLst/>
                    </a:prstGeom>
                  </p:spPr>
                  <p:txBody>
                    <a:bodyPr>
                      <a:spAutoFit/>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ctr">
                        <a:defRPr/>
                      </a:pPr>
                      <a:endParaRPr lang="en-US" sz="2400" b="1">
                        <a:solidFill>
                          <a:srgbClr val="000000"/>
                        </a:solidFill>
                        <a:effectLst>
                          <a:outerShdw blurRad="38100" dist="38100" dir="2700000" algn="tl">
                            <a:srgbClr val="C0C0C0"/>
                          </a:outerShdw>
                        </a:effectLst>
                      </a:endParaRPr>
                    </a:p>
                  </p:txBody>
                </p:sp>
              </p:grpSp>
            </p:grpSp>
          </p:grpSp>
          <p:sp>
            <p:nvSpPr>
              <p:cNvPr id="50197" name="Content Placeholder 2"/>
              <p:cNvSpPr txBox="1">
                <a:spLocks/>
              </p:cNvSpPr>
              <p:nvPr/>
            </p:nvSpPr>
            <p:spPr bwMode="auto">
              <a:xfrm>
                <a:off x="6027024" y="4878777"/>
                <a:ext cx="616466" cy="289119"/>
              </a:xfrm>
              <a:prstGeom prst="rect">
                <a:avLst/>
              </a:prstGeom>
              <a:noFill/>
              <a:ln w="9525">
                <a:noFill/>
                <a:miter lim="800000"/>
                <a:headEnd/>
                <a:tailEnd/>
              </a:ln>
            </p:spPr>
            <p:txBody>
              <a:bodyPr/>
              <a:lstStyle/>
              <a:p>
                <a:pPr>
                  <a:spcBef>
                    <a:spcPts val="600"/>
                  </a:spcBef>
                  <a:buClr>
                    <a:schemeClr val="accent1"/>
                  </a:buClr>
                  <a:buSzPct val="80000"/>
                  <a:buFont typeface="Wingdings 2" pitchFamily="18" charset="2"/>
                  <a:buNone/>
                </a:pPr>
                <a:r>
                  <a:rPr lang="en-GB" altLang="zh-CN" sz="2000" b="1">
                    <a:solidFill>
                      <a:schemeClr val="tx1"/>
                    </a:solidFill>
                    <a:latin typeface="Gill Sans MT"/>
                  </a:rPr>
                  <a:t>Teaching </a:t>
                </a:r>
              </a:p>
              <a:p>
                <a:pPr>
                  <a:spcBef>
                    <a:spcPts val="600"/>
                  </a:spcBef>
                  <a:buClr>
                    <a:schemeClr val="accent1"/>
                  </a:buClr>
                  <a:buSzPct val="80000"/>
                  <a:buFont typeface="Wingdings 2" pitchFamily="18" charset="2"/>
                  <a:buNone/>
                </a:pPr>
                <a:r>
                  <a:rPr lang="en-GB" altLang="zh-CN" sz="2000" b="1">
                    <a:solidFill>
                      <a:schemeClr val="tx1"/>
                    </a:solidFill>
                    <a:latin typeface="Gill Sans MT"/>
                  </a:rPr>
                  <a:t>context A</a:t>
                </a:r>
                <a:endParaRPr lang="zh-CN" altLang="en-GB" sz="4400">
                  <a:solidFill>
                    <a:schemeClr val="tx1"/>
                  </a:solidFill>
                  <a:latin typeface="Gill Sans MT"/>
                </a:endParaRPr>
              </a:p>
            </p:txBody>
          </p:sp>
        </p:grpSp>
        <p:grpSp>
          <p:nvGrpSpPr>
            <p:cNvPr id="50181" name="Group 9"/>
            <p:cNvGrpSpPr>
              <a:grpSpLocks/>
            </p:cNvGrpSpPr>
            <p:nvPr/>
          </p:nvGrpSpPr>
          <p:grpSpPr bwMode="auto">
            <a:xfrm>
              <a:off x="4717" y="2704"/>
              <a:ext cx="1043" cy="998"/>
              <a:chOff x="7380645" y="4293096"/>
              <a:chExt cx="1655850" cy="1584460"/>
            </a:xfrm>
          </p:grpSpPr>
          <p:grpSp>
            <p:nvGrpSpPr>
              <p:cNvPr id="50182" name="Group 10"/>
              <p:cNvGrpSpPr>
                <a:grpSpLocks/>
              </p:cNvGrpSpPr>
              <p:nvPr/>
            </p:nvGrpSpPr>
            <p:grpSpPr bwMode="auto">
              <a:xfrm>
                <a:off x="7380645" y="4293096"/>
                <a:ext cx="1655850" cy="1584460"/>
                <a:chOff x="7308637" y="4509120"/>
                <a:chExt cx="1655850" cy="1584460"/>
              </a:xfrm>
            </p:grpSpPr>
            <p:sp>
              <p:nvSpPr>
                <p:cNvPr id="13" name="Text Box 15"/>
                <p:cNvSpPr txBox="1">
                  <a:spLocks noChangeArrowheads="1"/>
                </p:cNvSpPr>
                <p:nvPr/>
              </p:nvSpPr>
              <p:spPr bwMode="auto">
                <a:xfrm>
                  <a:off x="8208810" y="5156746"/>
                  <a:ext cx="611515" cy="576596"/>
                </a:xfrm>
                <a:prstGeom prst="rect">
                  <a:avLst/>
                </a:prstGeom>
                <a:solidFill>
                  <a:schemeClr val="accent5">
                    <a:lumMod val="75000"/>
                    <a:alpha val="35000"/>
                  </a:schemeClr>
                </a:solidFill>
                <a:ln w="19050" cap="rnd">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spcAft>
                      <a:spcPts val="1000"/>
                    </a:spcAft>
                    <a:defRPr/>
                  </a:pPr>
                  <a:endParaRPr lang="zh-CN" altLang="en-GB" sz="1100" smtClean="0">
                    <a:latin typeface="Times New Roman" pitchFamily="18" charset="0"/>
                    <a:ea typeface="宋体" pitchFamily="2" charset="-122"/>
                  </a:endParaRPr>
                </a:p>
                <a:p>
                  <a:pPr>
                    <a:spcAft>
                      <a:spcPts val="1000"/>
                    </a:spcAft>
                    <a:defRPr/>
                  </a:pPr>
                  <a:endParaRPr lang="zh-CN" altLang="en-GB" sz="1100" smtClean="0">
                    <a:latin typeface="Times New Roman" pitchFamily="18" charset="0"/>
                    <a:ea typeface="宋体" pitchFamily="2" charset="-122"/>
                  </a:endParaRPr>
                </a:p>
                <a:p>
                  <a:pPr>
                    <a:spcAft>
                      <a:spcPts val="1000"/>
                    </a:spcAft>
                    <a:defRPr/>
                  </a:pPr>
                  <a:endParaRPr lang="zh-CN" altLang="en-GB" sz="1100" smtClean="0">
                    <a:latin typeface="Times New Roman" pitchFamily="18" charset="0"/>
                    <a:ea typeface="宋体" pitchFamily="2" charset="-122"/>
                  </a:endParaRPr>
                </a:p>
              </p:txBody>
            </p:sp>
            <p:grpSp>
              <p:nvGrpSpPr>
                <p:cNvPr id="50185" name="Group 13"/>
                <p:cNvGrpSpPr>
                  <a:grpSpLocks/>
                </p:cNvGrpSpPr>
                <p:nvPr/>
              </p:nvGrpSpPr>
              <p:grpSpPr bwMode="auto">
                <a:xfrm>
                  <a:off x="7308637" y="4509120"/>
                  <a:ext cx="1655850" cy="1584460"/>
                  <a:chOff x="325430" y="1412875"/>
                  <a:chExt cx="7847016" cy="4609338"/>
                </a:xfrm>
              </p:grpSpPr>
              <p:sp>
                <p:nvSpPr>
                  <p:cNvPr id="15" name="Text Box 8"/>
                  <p:cNvSpPr txBox="1">
                    <a:spLocks noChangeArrowheads="1"/>
                  </p:cNvSpPr>
                  <p:nvPr/>
                </p:nvSpPr>
                <p:spPr bwMode="auto">
                  <a:xfrm>
                    <a:off x="5080663" y="2058819"/>
                    <a:ext cx="3091783" cy="1732936"/>
                  </a:xfrm>
                  <a:prstGeom prst="rect">
                    <a:avLst/>
                  </a:prstGeom>
                  <a:solidFill>
                    <a:schemeClr val="accent6">
                      <a:lumMod val="60000"/>
                      <a:lumOff val="40000"/>
                      <a:alpha val="49000"/>
                    </a:schemeClr>
                  </a:solidFill>
                  <a:ln w="19050" cap="rnd">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spcAft>
                        <a:spcPts val="1000"/>
                      </a:spcAft>
                      <a:defRPr/>
                    </a:pPr>
                    <a:endParaRPr lang="zh-CN" altLang="en-GB" sz="1600" b="1" smtClean="0">
                      <a:latin typeface="Calibri" pitchFamily="34" charset="0"/>
                      <a:ea typeface="宋体" pitchFamily="2" charset="-122"/>
                    </a:endParaRPr>
                  </a:p>
                  <a:p>
                    <a:pPr>
                      <a:spcAft>
                        <a:spcPts val="1000"/>
                      </a:spcAft>
                      <a:defRPr/>
                    </a:pPr>
                    <a:r>
                      <a:rPr lang="zh-CN" altLang="en-GB" sz="1600" b="1" smtClean="0">
                        <a:latin typeface="Calibri" pitchFamily="34" charset="0"/>
                        <a:ea typeface="宋体" pitchFamily="2" charset="-122"/>
                      </a:rPr>
                      <a:t>	</a:t>
                    </a:r>
                    <a:endParaRPr lang="en-US" sz="1600" b="1" smtClean="0"/>
                  </a:p>
                </p:txBody>
              </p:sp>
              <p:sp>
                <p:nvSpPr>
                  <p:cNvPr id="16" name="Text Box 9"/>
                  <p:cNvSpPr txBox="1">
                    <a:spLocks noChangeArrowheads="1"/>
                  </p:cNvSpPr>
                  <p:nvPr/>
                </p:nvSpPr>
                <p:spPr bwMode="auto">
                  <a:xfrm>
                    <a:off x="2125517" y="1412875"/>
                    <a:ext cx="2360940" cy="1870111"/>
                  </a:xfrm>
                  <a:prstGeom prst="rect">
                    <a:avLst/>
                  </a:prstGeom>
                  <a:solidFill>
                    <a:schemeClr val="accent3">
                      <a:lumMod val="75000"/>
                      <a:alpha val="30000"/>
                    </a:schemeClr>
                  </a:solidFill>
                  <a:ln w="19050" cap="rnd" cmpd="dbl" algn="ctr">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endParaRPr lang="en-US" smtClean="0"/>
                  </a:p>
                </p:txBody>
              </p:sp>
              <p:sp>
                <p:nvSpPr>
                  <p:cNvPr id="17" name="Text Box 13"/>
                  <p:cNvSpPr txBox="1">
                    <a:spLocks noChangeArrowheads="1"/>
                  </p:cNvSpPr>
                  <p:nvPr/>
                </p:nvSpPr>
                <p:spPr bwMode="auto">
                  <a:xfrm>
                    <a:off x="1118227" y="2208150"/>
                    <a:ext cx="2580192" cy="1547139"/>
                  </a:xfrm>
                  <a:prstGeom prst="rect">
                    <a:avLst/>
                  </a:prstGeom>
                  <a:solidFill>
                    <a:schemeClr val="accent4">
                      <a:lumMod val="75000"/>
                      <a:alpha val="39000"/>
                    </a:schemeClr>
                  </a:solidFill>
                  <a:ln w="19050" cap="rnd" algn="ctr">
                    <a:solidFill>
                      <a:srgbClr val="000000"/>
                    </a:solidFill>
                    <a:prstDash val="sysDot"/>
                    <a:miter lim="800000"/>
                    <a:headEnd/>
                    <a:tailEnd/>
                  </a:ln>
                  <a:effectLst/>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endParaRPr lang="zh-CN" altLang="en-GB" sz="1600" smtClean="0">
                      <a:latin typeface="Calibri" pitchFamily="34" charset="0"/>
                      <a:ea typeface="宋体" pitchFamily="2" charset="-122"/>
                    </a:endParaRPr>
                  </a:p>
                  <a:p>
                    <a:pPr>
                      <a:defRPr/>
                    </a:pPr>
                    <a:endParaRPr lang="zh-CN" altLang="en-GB" sz="1600" smtClean="0">
                      <a:latin typeface="Calibri" pitchFamily="34" charset="0"/>
                      <a:ea typeface="宋体" pitchFamily="2" charset="-122"/>
                    </a:endParaRPr>
                  </a:p>
                  <a:p>
                    <a:pPr>
                      <a:defRPr/>
                    </a:pPr>
                    <a:endParaRPr lang="en-US" smtClean="0"/>
                  </a:p>
                </p:txBody>
              </p:sp>
              <p:sp>
                <p:nvSpPr>
                  <p:cNvPr id="18" name="Text Box 14"/>
                  <p:cNvSpPr txBox="1">
                    <a:spLocks noChangeArrowheads="1"/>
                  </p:cNvSpPr>
                  <p:nvPr/>
                </p:nvSpPr>
                <p:spPr bwMode="auto">
                  <a:xfrm>
                    <a:off x="1118227" y="3888993"/>
                    <a:ext cx="2818509" cy="2134045"/>
                  </a:xfrm>
                  <a:prstGeom prst="rect">
                    <a:avLst/>
                  </a:prstGeom>
                  <a:solidFill>
                    <a:schemeClr val="tx2">
                      <a:lumMod val="50000"/>
                      <a:alpha val="28000"/>
                    </a:schemeClr>
                  </a:solidFill>
                  <a:ln w="19050" cap="rnd" algn="ctr">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spcAft>
                        <a:spcPts val="1000"/>
                      </a:spcAft>
                      <a:defRPr/>
                    </a:pPr>
                    <a:endParaRPr lang="zh-CN" altLang="en-GB" sz="1100" smtClean="0">
                      <a:latin typeface="Times New Roman" pitchFamily="18" charset="0"/>
                      <a:ea typeface="宋体" pitchFamily="2" charset="-122"/>
                    </a:endParaRPr>
                  </a:p>
                  <a:p>
                    <a:pPr>
                      <a:defRPr/>
                    </a:pPr>
                    <a:endParaRPr lang="zh-CN" altLang="en-GB" sz="1600" smtClean="0">
                      <a:latin typeface="Calibri" pitchFamily="34" charset="0"/>
                      <a:ea typeface="宋体" pitchFamily="2" charset="-122"/>
                    </a:endParaRPr>
                  </a:p>
                  <a:p>
                    <a:pPr>
                      <a:defRPr/>
                    </a:pPr>
                    <a:endParaRPr lang="zh-CN" altLang="en-GB" sz="1600" smtClean="0">
                      <a:latin typeface="Calibri" pitchFamily="34" charset="0"/>
                      <a:ea typeface="宋体" pitchFamily="2" charset="-122"/>
                    </a:endParaRPr>
                  </a:p>
                  <a:p>
                    <a:pPr>
                      <a:defRPr/>
                    </a:pPr>
                    <a:endParaRPr lang="zh-CN" altLang="en-GB" sz="1600" smtClean="0">
                      <a:latin typeface="Calibri" pitchFamily="34" charset="0"/>
                      <a:ea typeface="宋体" pitchFamily="2" charset="-122"/>
                    </a:endParaRPr>
                  </a:p>
                  <a:p>
                    <a:pPr>
                      <a:defRPr/>
                    </a:pPr>
                    <a:endParaRPr lang="zh-CN" altLang="en-GB" sz="1600" smtClean="0">
                      <a:latin typeface="Calibri" pitchFamily="34" charset="0"/>
                      <a:ea typeface="宋体" pitchFamily="2" charset="-122"/>
                    </a:endParaRPr>
                  </a:p>
                </p:txBody>
              </p:sp>
              <p:sp>
                <p:nvSpPr>
                  <p:cNvPr id="19" name="Text Box 16"/>
                  <p:cNvSpPr txBox="1">
                    <a:spLocks noChangeArrowheads="1"/>
                  </p:cNvSpPr>
                  <p:nvPr/>
                </p:nvSpPr>
                <p:spPr bwMode="auto">
                  <a:xfrm>
                    <a:off x="4067018" y="4003596"/>
                    <a:ext cx="3743185" cy="1949986"/>
                  </a:xfrm>
                  <a:prstGeom prst="rect">
                    <a:avLst/>
                  </a:prstGeom>
                  <a:solidFill>
                    <a:schemeClr val="accent1">
                      <a:lumMod val="40000"/>
                      <a:lumOff val="60000"/>
                      <a:alpha val="33000"/>
                    </a:schemeClr>
                  </a:solidFill>
                  <a:ln w="19050" cap="rnd" algn="ctr">
                    <a:solidFill>
                      <a:srgbClr val="000000"/>
                    </a:solidFill>
                    <a:prstDash val="sysDot"/>
                    <a:miter lim="800000"/>
                    <a:headEnd/>
                    <a:tailEnd/>
                  </a:ln>
                  <a:effectLst/>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spcAft>
                        <a:spcPts val="1000"/>
                      </a:spcAft>
                      <a:defRPr/>
                    </a:pPr>
                    <a:endParaRPr lang="zh-CN" altLang="en-GB" sz="1100" smtClean="0">
                      <a:latin typeface="Times New Roman" pitchFamily="18" charset="0"/>
                      <a:ea typeface="宋体" pitchFamily="2" charset="-122"/>
                    </a:endParaRPr>
                  </a:p>
                  <a:p>
                    <a:pPr>
                      <a:spcAft>
                        <a:spcPts val="1000"/>
                      </a:spcAft>
                      <a:defRPr/>
                    </a:pPr>
                    <a:endParaRPr lang="zh-CN" altLang="en-GB" sz="1100" smtClean="0">
                      <a:latin typeface="Times New Roman" pitchFamily="18" charset="0"/>
                      <a:ea typeface="宋体" pitchFamily="2" charset="-122"/>
                    </a:endParaRPr>
                  </a:p>
                  <a:p>
                    <a:pPr>
                      <a:spcAft>
                        <a:spcPts val="1000"/>
                      </a:spcAft>
                      <a:defRPr/>
                    </a:pPr>
                    <a:endParaRPr lang="zh-CN" altLang="en-GB" sz="1100" smtClean="0">
                      <a:latin typeface="Times New Roman" pitchFamily="18" charset="0"/>
                      <a:ea typeface="宋体" pitchFamily="2" charset="-122"/>
                    </a:endParaRPr>
                  </a:p>
                  <a:p>
                    <a:pPr>
                      <a:spcAft>
                        <a:spcPts val="1000"/>
                      </a:spcAft>
                      <a:defRPr/>
                    </a:pPr>
                    <a:r>
                      <a:rPr lang="zh-CN" altLang="en-GB" sz="1600" smtClean="0">
                        <a:latin typeface="Calibri" pitchFamily="34" charset="0"/>
                        <a:ea typeface="宋体" pitchFamily="2" charset="-122"/>
                      </a:rPr>
                      <a:t>	</a:t>
                    </a:r>
                    <a:endParaRPr lang="en-US" sz="1600" b="1" smtClean="0"/>
                  </a:p>
                </p:txBody>
              </p:sp>
              <p:sp>
                <p:nvSpPr>
                  <p:cNvPr id="20" name="Text Box 9"/>
                  <p:cNvSpPr txBox="1">
                    <a:spLocks noChangeArrowheads="1"/>
                  </p:cNvSpPr>
                  <p:nvPr/>
                </p:nvSpPr>
                <p:spPr bwMode="auto">
                  <a:xfrm>
                    <a:off x="4645336" y="1412875"/>
                    <a:ext cx="2300565" cy="1870111"/>
                  </a:xfrm>
                  <a:prstGeom prst="rect">
                    <a:avLst/>
                  </a:prstGeom>
                  <a:solidFill>
                    <a:schemeClr val="tx1">
                      <a:lumMod val="65000"/>
                      <a:lumOff val="35000"/>
                      <a:alpha val="57000"/>
                    </a:schemeClr>
                  </a:solidFill>
                  <a:ln w="19050" cap="rnd" cmpd="dbl" algn="ctr">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endParaRPr lang="en-US" smtClean="0"/>
                  </a:p>
                </p:txBody>
              </p:sp>
              <p:sp>
                <p:nvSpPr>
                  <p:cNvPr id="21" name="Text Box 9"/>
                  <p:cNvSpPr txBox="1">
                    <a:spLocks noChangeArrowheads="1"/>
                  </p:cNvSpPr>
                  <p:nvPr/>
                </p:nvSpPr>
                <p:spPr bwMode="auto">
                  <a:xfrm>
                    <a:off x="327009" y="2996479"/>
                    <a:ext cx="2519819" cy="1442955"/>
                  </a:xfrm>
                  <a:prstGeom prst="rect">
                    <a:avLst/>
                  </a:prstGeom>
                  <a:solidFill>
                    <a:schemeClr val="accent6">
                      <a:lumMod val="75000"/>
                      <a:alpha val="14000"/>
                    </a:schemeClr>
                  </a:solidFill>
                  <a:ln w="19050" cap="rnd" cmpd="dbl" algn="ctr">
                    <a:solidFill>
                      <a:srgbClr val="000000"/>
                    </a:solidFill>
                    <a:prstDash val="sysDot"/>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endParaRPr lang="zh-CN" altLang="en-GB" sz="1600" b="1" smtClean="0">
                      <a:latin typeface="Calibri" pitchFamily="34" charset="0"/>
                      <a:ea typeface="宋体" pitchFamily="2" charset="-122"/>
                    </a:endParaRPr>
                  </a:p>
                  <a:p>
                    <a:pPr>
                      <a:defRPr/>
                    </a:pPr>
                    <a:endParaRPr lang="zh-CN" altLang="en-GB" sz="1600" b="1" smtClean="0">
                      <a:latin typeface="Calibri" pitchFamily="34" charset="0"/>
                      <a:ea typeface="宋体" pitchFamily="2" charset="-122"/>
                    </a:endParaRPr>
                  </a:p>
                </p:txBody>
              </p:sp>
              <p:grpSp>
                <p:nvGrpSpPr>
                  <p:cNvPr id="50193" name="Group 21"/>
                  <p:cNvGrpSpPr>
                    <a:grpSpLocks/>
                  </p:cNvGrpSpPr>
                  <p:nvPr/>
                </p:nvGrpSpPr>
                <p:grpSpPr bwMode="auto">
                  <a:xfrm>
                    <a:off x="2702736" y="2636823"/>
                    <a:ext cx="3114651" cy="1664918"/>
                    <a:chOff x="2702736" y="2636823"/>
                    <a:chExt cx="3114651" cy="1664918"/>
                  </a:xfrm>
                </p:grpSpPr>
                <p:sp>
                  <p:nvSpPr>
                    <p:cNvPr id="23" name="Text Box 6"/>
                    <p:cNvSpPr txBox="1">
                      <a:spLocks noChangeArrowheads="1"/>
                    </p:cNvSpPr>
                    <p:nvPr/>
                  </p:nvSpPr>
                  <p:spPr bwMode="auto">
                    <a:xfrm>
                      <a:off x="2703837" y="2637043"/>
                      <a:ext cx="3114024" cy="1665217"/>
                    </a:xfrm>
                    <a:prstGeom prst="rect">
                      <a:avLst/>
                    </a:prstGeom>
                    <a:solidFill>
                      <a:srgbClr val="FF0000">
                        <a:alpha val="52000"/>
                      </a:srgbClr>
                    </a:solidFill>
                    <a:ln w="19050">
                      <a:solidFill>
                        <a:srgbClr val="000000"/>
                      </a:solidFill>
                      <a:miter lim="800000"/>
                      <a:headEnd/>
                      <a:tailEnd/>
                    </a:ln>
                  </p:spPr>
                  <p:txBody>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ctr">
                        <a:defRPr/>
                      </a:pPr>
                      <a:endParaRPr lang="en-US" sz="2400" smtClean="0">
                        <a:solidFill>
                          <a:srgbClr val="080808"/>
                        </a:solidFill>
                        <a:effectLst>
                          <a:outerShdw blurRad="38100" dist="38100" dir="2700000" algn="tl">
                            <a:srgbClr val="FFFFFF"/>
                          </a:outerShdw>
                        </a:effectLst>
                      </a:endParaRPr>
                    </a:p>
                  </p:txBody>
                </p:sp>
                <p:sp>
                  <p:nvSpPr>
                    <p:cNvPr id="24" name="Rectangle 23"/>
                    <p:cNvSpPr/>
                    <p:nvPr/>
                  </p:nvSpPr>
                  <p:spPr>
                    <a:xfrm>
                      <a:off x="2770567" y="2779428"/>
                      <a:ext cx="2932902" cy="500086"/>
                    </a:xfrm>
                    <a:prstGeom prst="rect">
                      <a:avLst/>
                    </a:prstGeom>
                  </p:spPr>
                  <p:txBody>
                    <a:bodyPr>
                      <a:spAutoFit/>
                    </a:bodyPr>
                    <a:ls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ctr">
                        <a:defRPr/>
                      </a:pPr>
                      <a:endParaRPr lang="en-US" sz="2400" b="1">
                        <a:solidFill>
                          <a:srgbClr val="000000"/>
                        </a:solidFill>
                        <a:effectLst>
                          <a:outerShdw blurRad="38100" dist="38100" dir="2700000" algn="tl">
                            <a:srgbClr val="C0C0C0"/>
                          </a:outerShdw>
                        </a:effectLst>
                      </a:endParaRPr>
                    </a:p>
                  </p:txBody>
                </p:sp>
              </p:grpSp>
            </p:grpSp>
          </p:grpSp>
          <p:sp>
            <p:nvSpPr>
              <p:cNvPr id="50183" name="Content Placeholder 2"/>
              <p:cNvSpPr txBox="1">
                <a:spLocks/>
              </p:cNvSpPr>
              <p:nvPr/>
            </p:nvSpPr>
            <p:spPr bwMode="auto">
              <a:xfrm>
                <a:off x="7941457" y="4866553"/>
                <a:ext cx="700623" cy="287310"/>
              </a:xfrm>
              <a:prstGeom prst="rect">
                <a:avLst/>
              </a:prstGeom>
              <a:noFill/>
              <a:ln w="9525">
                <a:noFill/>
                <a:miter lim="800000"/>
                <a:headEnd/>
                <a:tailEnd/>
              </a:ln>
            </p:spPr>
            <p:txBody>
              <a:bodyPr/>
              <a:lstStyle/>
              <a:p>
                <a:pPr>
                  <a:spcBef>
                    <a:spcPts val="600"/>
                  </a:spcBef>
                  <a:buClr>
                    <a:schemeClr val="accent1"/>
                  </a:buClr>
                  <a:buSzPct val="80000"/>
                  <a:buFont typeface="Wingdings 2" pitchFamily="18" charset="2"/>
                  <a:buNone/>
                </a:pPr>
                <a:r>
                  <a:rPr lang="en-GB" altLang="zh-CN" sz="2000" b="1">
                    <a:solidFill>
                      <a:schemeClr val="tx1"/>
                    </a:solidFill>
                    <a:latin typeface="Gill Sans MT"/>
                  </a:rPr>
                  <a:t>Teaching </a:t>
                </a:r>
              </a:p>
              <a:p>
                <a:pPr>
                  <a:spcBef>
                    <a:spcPts val="600"/>
                  </a:spcBef>
                  <a:buClr>
                    <a:schemeClr val="accent1"/>
                  </a:buClr>
                  <a:buSzPct val="80000"/>
                  <a:buFont typeface="Wingdings 2" pitchFamily="18" charset="2"/>
                  <a:buNone/>
                </a:pPr>
                <a:r>
                  <a:rPr lang="en-GB" altLang="zh-CN" sz="2000" b="1">
                    <a:solidFill>
                      <a:schemeClr val="tx1"/>
                    </a:solidFill>
                    <a:latin typeface="Gill Sans MT"/>
                  </a:rPr>
                  <a:t>context B</a:t>
                </a:r>
              </a:p>
              <a:p>
                <a:pPr>
                  <a:spcBef>
                    <a:spcPts val="600"/>
                  </a:spcBef>
                  <a:buClr>
                    <a:schemeClr val="accent1"/>
                  </a:buClr>
                  <a:buSzPct val="80000"/>
                  <a:buFont typeface="Wingdings 2" pitchFamily="18" charset="2"/>
                  <a:buChar char=""/>
                </a:pPr>
                <a:endParaRPr lang="zh-CN" altLang="en-GB" sz="4400">
                  <a:solidFill>
                    <a:schemeClr val="tx1"/>
                  </a:solidFill>
                  <a:latin typeface="Gill Sans MT"/>
                </a:endParaRPr>
              </a:p>
            </p:txBody>
          </p:sp>
        </p:grpSp>
      </p:grpSp>
      <p:sp>
        <p:nvSpPr>
          <p:cNvPr id="50179" name="TextBox 1"/>
          <p:cNvSpPr txBox="1">
            <a:spLocks noChangeArrowheads="1"/>
          </p:cNvSpPr>
          <p:nvPr/>
        </p:nvSpPr>
        <p:spPr bwMode="auto">
          <a:xfrm>
            <a:off x="952500" y="6049963"/>
            <a:ext cx="7321550" cy="641350"/>
          </a:xfrm>
          <a:prstGeom prst="rect">
            <a:avLst/>
          </a:prstGeom>
          <a:noFill/>
          <a:ln w="9525">
            <a:noFill/>
            <a:miter lim="800000"/>
            <a:headEnd/>
            <a:tailEnd/>
          </a:ln>
        </p:spPr>
        <p:txBody>
          <a:bodyPr>
            <a:spAutoFit/>
          </a:bodyPr>
          <a:lstStyle/>
          <a:p>
            <a:r>
              <a:rPr lang="en-GB" altLang="zh-CN">
                <a:solidFill>
                  <a:schemeClr val="tx1"/>
                </a:solidFill>
                <a:latin typeface="Candara" pitchFamily="34" charset="0"/>
              </a:rPr>
              <a:t>We are working in contexts that are both similar and different, but not necessarily in national-level terms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1"/>
          <p:cNvSpPr>
            <a:spLocks noGrp="1"/>
          </p:cNvSpPr>
          <p:nvPr>
            <p:ph idx="1"/>
          </p:nvPr>
        </p:nvSpPr>
        <p:spPr>
          <a:xfrm>
            <a:off x="900113" y="2276475"/>
            <a:ext cx="7407275" cy="3451225"/>
          </a:xfrm>
        </p:spPr>
        <p:txBody>
          <a:bodyPr/>
          <a:lstStyle/>
          <a:p>
            <a:pPr marL="0" indent="0" algn="ctr" eaLnBrk="1" hangingPunct="1">
              <a:buFont typeface="Symbol" pitchFamily="18" charset="2"/>
              <a:buNone/>
            </a:pPr>
            <a:r>
              <a:rPr lang="en-GB" altLang="zh-CN" sz="4800" smtClean="0">
                <a:solidFill>
                  <a:schemeClr val="tx1"/>
                </a:solidFill>
                <a:ea typeface="宋体" charset="-122"/>
              </a:rPr>
              <a:t>Thank you!</a:t>
            </a:r>
            <a:endParaRPr lang="en-GB" altLang="zh-CN" sz="5400" smtClean="0">
              <a:solidFill>
                <a:schemeClr val="tx1"/>
              </a:solidFill>
              <a:ea typeface="宋体" charset="-122"/>
            </a:endParaRPr>
          </a:p>
          <a:p>
            <a:pPr marL="0" indent="0" algn="ctr" eaLnBrk="1" hangingPunct="1">
              <a:buFont typeface="Symbol" pitchFamily="18" charset="2"/>
              <a:buNone/>
            </a:pPr>
            <a:endParaRPr lang="en-GB" altLang="zh-CN" sz="3600" smtClean="0">
              <a:solidFill>
                <a:schemeClr val="tx1"/>
              </a:solidFill>
              <a:ea typeface="宋体" charset="-122"/>
            </a:endParaRPr>
          </a:p>
          <a:p>
            <a:pPr marL="0" indent="0" algn="ctr" eaLnBrk="1" hangingPunct="1">
              <a:buFont typeface="Symbol" pitchFamily="18" charset="2"/>
              <a:buNone/>
            </a:pPr>
            <a:r>
              <a:rPr lang="en-GB" altLang="zh-CN" sz="3600" smtClean="0">
                <a:solidFill>
                  <a:schemeClr val="tx1"/>
                </a:solidFill>
                <a:ea typeface="宋体" charset="-122"/>
              </a:rPr>
              <a:t>Xiaowei: </a:t>
            </a:r>
            <a:r>
              <a:rPr lang="en-GB" altLang="zh-CN" sz="3600" smtClean="0">
                <a:solidFill>
                  <a:schemeClr val="tx1"/>
                </a:solidFill>
                <a:ea typeface="宋体" charset="-122"/>
                <a:hlinkClick r:id="rId2"/>
              </a:rPr>
              <a:t>leazxw113@hotmail.com</a:t>
            </a:r>
            <a:r>
              <a:rPr lang="en-GB" altLang="zh-CN" sz="3600" smtClean="0">
                <a:solidFill>
                  <a:schemeClr val="tx1"/>
                </a:solidFill>
                <a:ea typeface="宋体" charset="-122"/>
              </a:rPr>
              <a:t> Richard: </a:t>
            </a:r>
            <a:r>
              <a:rPr lang="en-GB" altLang="zh-CN" sz="3600" smtClean="0">
                <a:solidFill>
                  <a:schemeClr val="tx1"/>
                </a:solidFill>
                <a:ea typeface="宋体" charset="-122"/>
                <a:hlinkClick r:id="rId3"/>
              </a:rPr>
              <a:t>frjfay@aol.com</a:t>
            </a:r>
            <a:r>
              <a:rPr lang="en-GB" altLang="zh-CN" sz="3600" smtClean="0">
                <a:solidFill>
                  <a:schemeClr val="tx1"/>
                </a:solidFill>
                <a:ea typeface="宋体" charset="-122"/>
              </a:rPr>
              <a:t> 	</a:t>
            </a:r>
          </a:p>
          <a:p>
            <a:pPr marL="0" indent="0" algn="ctr" eaLnBrk="1" hangingPunct="1">
              <a:buFont typeface="Symbol" pitchFamily="18" charset="2"/>
              <a:buNone/>
            </a:pPr>
            <a:endParaRPr lang="en-GB" altLang="zh-CN" sz="4000" smtClean="0">
              <a:solidFill>
                <a:schemeClr val="tx1"/>
              </a:solidFill>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900113" y="2060575"/>
            <a:ext cx="7407275" cy="4032250"/>
          </a:xfrm>
        </p:spPr>
        <p:txBody>
          <a:bodyPr/>
          <a:lstStyle/>
          <a:p>
            <a:pPr eaLnBrk="1" hangingPunct="1"/>
            <a:r>
              <a:rPr lang="en-GB" altLang="zh-CN" sz="2800" smtClean="0">
                <a:ea typeface="宋体" charset="-122"/>
              </a:rPr>
              <a:t>Links to intercultural dialogue</a:t>
            </a:r>
          </a:p>
          <a:p>
            <a:pPr eaLnBrk="1" hangingPunct="1"/>
            <a:r>
              <a:rPr lang="en-GB" altLang="zh-CN" sz="2800" smtClean="0">
                <a:ea typeface="宋体" charset="-122"/>
              </a:rPr>
              <a:t>Introducing our teaching contexts </a:t>
            </a:r>
          </a:p>
          <a:p>
            <a:pPr eaLnBrk="1" hangingPunct="1"/>
            <a:r>
              <a:rPr lang="en-GB" altLang="zh-CN" sz="2800" smtClean="0">
                <a:ea typeface="宋体" charset="-122"/>
              </a:rPr>
              <a:t>One possible understanding of the contexts: the large-culture approach </a:t>
            </a:r>
          </a:p>
          <a:p>
            <a:pPr eaLnBrk="1" hangingPunct="1"/>
            <a:r>
              <a:rPr lang="en-GB" altLang="zh-CN" sz="2800" smtClean="0">
                <a:ea typeface="宋体" charset="-122"/>
              </a:rPr>
              <a:t>An alternative understanding of the contexts: the small-culture approach (Holliday, 1999; Singer, 1998)</a:t>
            </a:r>
          </a:p>
          <a:p>
            <a:pPr eaLnBrk="1" hangingPunct="1"/>
            <a:r>
              <a:rPr lang="en-GB" altLang="zh-CN" sz="2800" smtClean="0">
                <a:ea typeface="宋体" charset="-122"/>
              </a:rPr>
              <a:t>Conclusions</a:t>
            </a:r>
          </a:p>
        </p:txBody>
      </p:sp>
      <p:sp>
        <p:nvSpPr>
          <p:cNvPr id="16386" name="Title 2"/>
          <p:cNvSpPr>
            <a:spLocks noGrp="1"/>
          </p:cNvSpPr>
          <p:nvPr>
            <p:ph type="title"/>
          </p:nvPr>
        </p:nvSpPr>
        <p:spPr/>
        <p:txBody>
          <a:bodyPr/>
          <a:lstStyle/>
          <a:p>
            <a:pPr eaLnBrk="1" hangingPunct="1"/>
            <a:r>
              <a:rPr lang="en-GB" altLang="zh-CN" smtClean="0">
                <a:ea typeface="宋体" charset="-122"/>
              </a:rPr>
              <a:t>Outline of the presentation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GB" altLang="zh-CN" smtClean="0">
                <a:ea typeface="宋体" charset="-122"/>
              </a:rPr>
              <a:t>Links to intercultural dialogue</a:t>
            </a:r>
            <a:endParaRPr lang="en-US" altLang="zh-CN" smtClean="0">
              <a:ea typeface="宋体" charset="-122"/>
            </a:endParaRPr>
          </a:p>
        </p:txBody>
      </p:sp>
      <p:sp>
        <p:nvSpPr>
          <p:cNvPr id="60419" name="Rectangle 3"/>
          <p:cNvSpPr>
            <a:spLocks noGrp="1"/>
          </p:cNvSpPr>
          <p:nvPr>
            <p:ph type="body" idx="1"/>
          </p:nvPr>
        </p:nvSpPr>
        <p:spPr>
          <a:xfrm>
            <a:off x="827088" y="1916113"/>
            <a:ext cx="7408862" cy="3451225"/>
          </a:xfrm>
        </p:spPr>
        <p:txBody>
          <a:bodyPr/>
          <a:lstStyle/>
          <a:p>
            <a:r>
              <a:rPr lang="en-GB" altLang="zh-CN" sz="2800" smtClean="0">
                <a:ea typeface="宋体" charset="-122"/>
              </a:rPr>
              <a:t>The complex culturality of educational contexts = a site for intercultural dialogue?</a:t>
            </a:r>
          </a:p>
          <a:p>
            <a:r>
              <a:rPr lang="en-GB" altLang="zh-CN" sz="2800" smtClean="0">
                <a:ea typeface="宋体" charset="-122"/>
              </a:rPr>
              <a:t>“deeper understanding of diverse perspectives and practices” – developing understandings of the complex culturality of these educational contexts</a:t>
            </a:r>
          </a:p>
          <a:p>
            <a:r>
              <a:rPr lang="en-GB" altLang="zh-CN" sz="2800" smtClean="0">
                <a:ea typeface="宋体" charset="-122"/>
              </a:rPr>
              <a:t>Xiaowei-Richard = collegial intercultural dialogue?</a:t>
            </a:r>
            <a:endParaRPr lang="en-US" altLang="zh-CN" sz="2800" smtClean="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0538" y="1196975"/>
            <a:ext cx="8066087" cy="2519363"/>
          </a:xfrm>
        </p:spPr>
        <p:txBody>
          <a:bodyPr rtlCol="0">
            <a:normAutofit/>
          </a:bodyPr>
          <a:lstStyle/>
          <a:p>
            <a:pPr marL="0" indent="0" eaLnBrk="1" fontAlgn="auto" hangingPunct="1">
              <a:spcAft>
                <a:spcPts val="0"/>
              </a:spcAft>
              <a:buFont typeface="Symbol" pitchFamily="18" charset="2"/>
              <a:buNone/>
              <a:defRPr/>
            </a:pPr>
            <a:r>
              <a:rPr lang="en-GB" b="1" dirty="0" err="1" smtClean="0">
                <a:solidFill>
                  <a:schemeClr val="tx1"/>
                </a:solidFill>
              </a:rPr>
              <a:t>Xiaowei’s</a:t>
            </a:r>
            <a:r>
              <a:rPr lang="en-GB" b="1" dirty="0" smtClean="0">
                <a:solidFill>
                  <a:schemeClr val="tx1"/>
                </a:solidFill>
              </a:rPr>
              <a:t> teaching context:</a:t>
            </a:r>
          </a:p>
          <a:p>
            <a:pPr marL="274320" indent="-274320" eaLnBrk="1" fontAlgn="auto" hangingPunct="1">
              <a:spcAft>
                <a:spcPts val="0"/>
              </a:spcAft>
              <a:defRPr/>
            </a:pPr>
            <a:r>
              <a:rPr lang="en-GB" dirty="0" smtClean="0">
                <a:solidFill>
                  <a:schemeClr val="tx1"/>
                </a:solidFill>
              </a:rPr>
              <a:t>… situated in a Business School</a:t>
            </a:r>
          </a:p>
          <a:p>
            <a:pPr marL="274320" indent="-274320" eaLnBrk="1" fontAlgn="auto" hangingPunct="1">
              <a:spcAft>
                <a:spcPts val="0"/>
              </a:spcAft>
              <a:defRPr/>
            </a:pPr>
            <a:r>
              <a:rPr lang="en-GB" dirty="0" smtClean="0">
                <a:solidFill>
                  <a:schemeClr val="tx1"/>
                </a:solidFill>
              </a:rPr>
              <a:t>… teaching “Intercultural Business Communication” (hereafter “IBC”) at both programme and modular levels</a:t>
            </a:r>
          </a:p>
          <a:p>
            <a:pPr marL="274320" indent="-274320" eaLnBrk="1" fontAlgn="auto" hangingPunct="1">
              <a:spcAft>
                <a:spcPts val="0"/>
              </a:spcAft>
              <a:defRPr/>
            </a:pPr>
            <a:r>
              <a:rPr lang="en-GB" dirty="0" smtClean="0">
                <a:solidFill>
                  <a:schemeClr val="tx1"/>
                </a:solidFill>
              </a:rPr>
              <a:t>… Masters students on the IBC module include:</a:t>
            </a:r>
          </a:p>
        </p:txBody>
      </p:sp>
      <p:sp>
        <p:nvSpPr>
          <p:cNvPr id="18434" name="Title 2"/>
          <p:cNvSpPr>
            <a:spLocks noGrp="1"/>
          </p:cNvSpPr>
          <p:nvPr>
            <p:ph type="title"/>
          </p:nvPr>
        </p:nvSpPr>
        <p:spPr>
          <a:xfrm>
            <a:off x="468313" y="260350"/>
            <a:ext cx="8229600" cy="936625"/>
          </a:xfrm>
        </p:spPr>
        <p:txBody>
          <a:bodyPr/>
          <a:lstStyle/>
          <a:p>
            <a:pPr eaLnBrk="1" hangingPunct="1"/>
            <a:r>
              <a:rPr lang="en-GB" altLang="zh-CN" smtClean="0">
                <a:ea typeface="宋体" charset="-122"/>
              </a:rPr>
              <a:t>Introducing our teaching contexts</a:t>
            </a:r>
          </a:p>
        </p:txBody>
      </p:sp>
      <p:graphicFrame>
        <p:nvGraphicFramePr>
          <p:cNvPr id="6" name="Chart 5"/>
          <p:cNvGraphicFramePr>
            <a:graphicFrameLocks/>
          </p:cNvGraphicFramePr>
          <p:nvPr/>
        </p:nvGraphicFramePr>
        <p:xfrm>
          <a:off x="443406" y="3212976"/>
          <a:ext cx="3768554" cy="27136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nvGraphicFramePr>
        <p:xfrm>
          <a:off x="4248172" y="3239562"/>
          <a:ext cx="4691867" cy="2815208"/>
        </p:xfrm>
        <a:graphic>
          <a:graphicData uri="http://schemas.openxmlformats.org/drawingml/2006/chart">
            <c:chart xmlns:c="http://schemas.openxmlformats.org/drawingml/2006/chart" xmlns:r="http://schemas.openxmlformats.org/officeDocument/2006/relationships" r:id="rId4"/>
          </a:graphicData>
        </a:graphic>
      </p:graphicFrame>
      <p:sp>
        <p:nvSpPr>
          <p:cNvPr id="18440" name="TextBox 8"/>
          <p:cNvSpPr txBox="1">
            <a:spLocks noChangeArrowheads="1"/>
          </p:cNvSpPr>
          <p:nvPr/>
        </p:nvSpPr>
        <p:spPr bwMode="auto">
          <a:xfrm>
            <a:off x="611188" y="5919788"/>
            <a:ext cx="2611437" cy="369887"/>
          </a:xfrm>
          <a:prstGeom prst="rect">
            <a:avLst/>
          </a:prstGeom>
          <a:noFill/>
          <a:ln w="9525">
            <a:noFill/>
            <a:miter lim="800000"/>
            <a:headEnd/>
            <a:tailEnd/>
          </a:ln>
        </p:spPr>
        <p:txBody>
          <a:bodyPr wrap="none">
            <a:spAutoFit/>
          </a:bodyPr>
          <a:lstStyle/>
          <a:p>
            <a:r>
              <a:rPr lang="en-GB" altLang="zh-CN">
                <a:solidFill>
                  <a:schemeClr val="tx1"/>
                </a:solidFill>
                <a:latin typeface="Candara" pitchFamily="34" charset="0"/>
              </a:rPr>
              <a:t>In terms of nationality …</a:t>
            </a:r>
          </a:p>
        </p:txBody>
      </p:sp>
      <p:sp>
        <p:nvSpPr>
          <p:cNvPr id="18441" name="TextBox 9"/>
          <p:cNvSpPr txBox="1">
            <a:spLocks noChangeArrowheads="1"/>
          </p:cNvSpPr>
          <p:nvPr/>
        </p:nvSpPr>
        <p:spPr bwMode="auto">
          <a:xfrm>
            <a:off x="4427538" y="5926138"/>
            <a:ext cx="3927475" cy="369887"/>
          </a:xfrm>
          <a:prstGeom prst="rect">
            <a:avLst/>
          </a:prstGeom>
          <a:noFill/>
          <a:ln w="9525">
            <a:noFill/>
            <a:miter lim="800000"/>
            <a:headEnd/>
            <a:tailEnd/>
          </a:ln>
        </p:spPr>
        <p:txBody>
          <a:bodyPr wrap="none">
            <a:spAutoFit/>
          </a:bodyPr>
          <a:lstStyle/>
          <a:p>
            <a:r>
              <a:rPr lang="en-GB" altLang="zh-CN">
                <a:solidFill>
                  <a:schemeClr val="tx1"/>
                </a:solidFill>
                <a:latin typeface="Candara" pitchFamily="34" charset="0"/>
              </a:rPr>
              <a:t>Or, in terms of programme of study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900113" y="1628775"/>
            <a:ext cx="7407275" cy="4824413"/>
          </a:xfrm>
        </p:spPr>
        <p:txBody>
          <a:bodyPr/>
          <a:lstStyle/>
          <a:p>
            <a:pPr marL="0" indent="0" eaLnBrk="1" hangingPunct="1">
              <a:lnSpc>
                <a:spcPct val="90000"/>
              </a:lnSpc>
              <a:buFont typeface="Symbol" pitchFamily="18" charset="2"/>
              <a:buNone/>
            </a:pPr>
            <a:r>
              <a:rPr lang="en-GB" altLang="zh-CN" b="1" smtClean="0">
                <a:solidFill>
                  <a:schemeClr val="tx1"/>
                </a:solidFill>
                <a:ea typeface="宋体" charset="-122"/>
              </a:rPr>
              <a:t>Richard’s teaching context:</a:t>
            </a:r>
          </a:p>
          <a:p>
            <a:pPr marL="0" indent="0" eaLnBrk="1" hangingPunct="1">
              <a:lnSpc>
                <a:spcPct val="90000"/>
              </a:lnSpc>
            </a:pPr>
            <a:r>
              <a:rPr lang="en-GB" altLang="zh-CN" smtClean="0">
                <a:solidFill>
                  <a:schemeClr val="tx1"/>
                </a:solidFill>
                <a:ea typeface="宋体" charset="-122"/>
              </a:rPr>
              <a:t>situated across Schools of Education and Arts, Languages &amp; Cultures </a:t>
            </a:r>
            <a:r>
              <a:rPr lang="en-GB" altLang="zh-CN" sz="2000" smtClean="0">
                <a:solidFill>
                  <a:srgbClr val="00B0F0"/>
                </a:solidFill>
                <a:ea typeface="宋体" charset="-122"/>
              </a:rPr>
              <a:t>[Humanities Faculty]</a:t>
            </a:r>
          </a:p>
          <a:p>
            <a:pPr marL="0" indent="0" eaLnBrk="1" hangingPunct="1">
              <a:lnSpc>
                <a:spcPct val="90000"/>
              </a:lnSpc>
            </a:pPr>
            <a:r>
              <a:rPr lang="en-GB" altLang="zh-CN" smtClean="0">
                <a:solidFill>
                  <a:schemeClr val="tx1"/>
                </a:solidFill>
                <a:ea typeface="宋体" charset="-122"/>
              </a:rPr>
              <a:t>MA TESOL, MA IC, PhDs </a:t>
            </a:r>
            <a:r>
              <a:rPr lang="en-GB" altLang="zh-CN" sz="2000" smtClean="0">
                <a:solidFill>
                  <a:srgbClr val="00B0F0"/>
                </a:solidFill>
                <a:ea typeface="宋体" charset="-122"/>
              </a:rPr>
              <a:t>[programmes]</a:t>
            </a:r>
          </a:p>
          <a:p>
            <a:pPr marL="0" indent="0" eaLnBrk="1" hangingPunct="1">
              <a:lnSpc>
                <a:spcPct val="90000"/>
              </a:lnSpc>
            </a:pPr>
            <a:r>
              <a:rPr lang="en-GB" altLang="zh-CN" smtClean="0">
                <a:solidFill>
                  <a:schemeClr val="tx1"/>
                </a:solidFill>
                <a:ea typeface="宋体" charset="-122"/>
              </a:rPr>
              <a:t>LEIP class </a:t>
            </a:r>
            <a:r>
              <a:rPr lang="en-GB" altLang="zh-CN" sz="2000" smtClean="0">
                <a:solidFill>
                  <a:schemeClr val="tx1"/>
                </a:solidFill>
                <a:ea typeface="宋体" charset="-122"/>
              </a:rPr>
              <a:t>– 17 nationalities with only 23 students</a:t>
            </a:r>
          </a:p>
          <a:p>
            <a:pPr marL="0" indent="0" eaLnBrk="1" hangingPunct="1">
              <a:lnSpc>
                <a:spcPct val="90000"/>
              </a:lnSpc>
            </a:pPr>
            <a:r>
              <a:rPr lang="en-GB" altLang="zh-CN" smtClean="0">
                <a:solidFill>
                  <a:schemeClr val="tx1"/>
                </a:solidFill>
                <a:ea typeface="宋体" charset="-122"/>
              </a:rPr>
              <a:t>MA IC seminar – </a:t>
            </a:r>
            <a:r>
              <a:rPr lang="en-GB" altLang="zh-CN" sz="2000" smtClean="0">
                <a:solidFill>
                  <a:schemeClr val="tx1"/>
                </a:solidFill>
                <a:ea typeface="宋体" charset="-122"/>
              </a:rPr>
              <a:t>American, German-Italian, Hong Kong Chinese, mainland Chinese, Thailand, ‘global nomad’ of Jamaican heritage </a:t>
            </a:r>
            <a:r>
              <a:rPr lang="en-GB" altLang="zh-CN" sz="2000" smtClean="0">
                <a:solidFill>
                  <a:srgbClr val="00B0F0"/>
                </a:solidFill>
                <a:ea typeface="宋体" charset="-122"/>
              </a:rPr>
              <a:t>[large culture characterisation]</a:t>
            </a:r>
          </a:p>
          <a:p>
            <a:pPr marL="0" indent="0" eaLnBrk="1" hangingPunct="1">
              <a:lnSpc>
                <a:spcPct val="90000"/>
              </a:lnSpc>
            </a:pPr>
            <a:r>
              <a:rPr lang="en-GB" altLang="zh-CN" smtClean="0">
                <a:solidFill>
                  <a:schemeClr val="tx1"/>
                </a:solidFill>
                <a:ea typeface="宋体" charset="-122"/>
              </a:rPr>
              <a:t>even the ‘British’ students are mostly ‘journeying’ TESOL-ers and IC-trainers</a:t>
            </a:r>
          </a:p>
          <a:p>
            <a:pPr marL="0" indent="0" eaLnBrk="1" hangingPunct="1">
              <a:lnSpc>
                <a:spcPct val="90000"/>
              </a:lnSpc>
            </a:pPr>
            <a:r>
              <a:rPr lang="en-GB" altLang="zh-CN" smtClean="0">
                <a:solidFill>
                  <a:schemeClr val="tx1"/>
                </a:solidFill>
                <a:ea typeface="宋体" charset="-122"/>
              </a:rPr>
              <a:t>Doctoral students – </a:t>
            </a:r>
            <a:r>
              <a:rPr lang="en-GB" altLang="zh-CN" sz="2000" smtClean="0">
                <a:solidFill>
                  <a:schemeClr val="tx1"/>
                </a:solidFill>
                <a:ea typeface="宋体" charset="-122"/>
              </a:rPr>
              <a:t>4 from UK, + Canadian, Greek, Iceland, India, Indonesia, Swedish, Thai </a:t>
            </a:r>
            <a:r>
              <a:rPr lang="en-GB" altLang="zh-CN" sz="2000" smtClean="0">
                <a:solidFill>
                  <a:srgbClr val="00B0F0"/>
                </a:solidFill>
                <a:ea typeface="宋体" charset="-122"/>
              </a:rPr>
              <a:t>[large culture characterisation]</a:t>
            </a:r>
            <a:endParaRPr lang="en-GB" altLang="zh-CN" smtClean="0">
              <a:solidFill>
                <a:schemeClr val="tx1"/>
              </a:solidFill>
              <a:ea typeface="宋体" charset="-122"/>
            </a:endParaRPr>
          </a:p>
          <a:p>
            <a:pPr marL="0" indent="0" eaLnBrk="1" hangingPunct="1">
              <a:lnSpc>
                <a:spcPct val="90000"/>
              </a:lnSpc>
            </a:pPr>
            <a:endParaRPr lang="en-GB" altLang="zh-CN" smtClean="0">
              <a:solidFill>
                <a:schemeClr val="tx1"/>
              </a:solidFill>
              <a:ea typeface="宋体" charset="-122"/>
            </a:endParaRPr>
          </a:p>
          <a:p>
            <a:pPr marL="0" indent="0" eaLnBrk="1" hangingPunct="1">
              <a:lnSpc>
                <a:spcPct val="90000"/>
              </a:lnSpc>
            </a:pPr>
            <a:endParaRPr lang="en-GB" altLang="zh-CN" smtClean="0">
              <a:solidFill>
                <a:schemeClr val="tx1"/>
              </a:solidFill>
              <a:ea typeface="宋体" charset="-122"/>
            </a:endParaRPr>
          </a:p>
          <a:p>
            <a:pPr marL="0" indent="0" eaLnBrk="1" hangingPunct="1">
              <a:lnSpc>
                <a:spcPct val="90000"/>
              </a:lnSpc>
            </a:pPr>
            <a:endParaRPr lang="en-GB" altLang="zh-CN" smtClean="0">
              <a:solidFill>
                <a:schemeClr val="tx1"/>
              </a:solidFill>
              <a:ea typeface="宋体" charset="-122"/>
            </a:endParaRPr>
          </a:p>
          <a:p>
            <a:pPr marL="0" indent="0" eaLnBrk="1" hangingPunct="1">
              <a:lnSpc>
                <a:spcPct val="90000"/>
              </a:lnSpc>
              <a:buFont typeface="Symbol" pitchFamily="18" charset="2"/>
              <a:buNone/>
            </a:pPr>
            <a:endParaRPr lang="en-GB" altLang="zh-CN" smtClean="0">
              <a:solidFill>
                <a:schemeClr val="tx1"/>
              </a:solidFill>
              <a:ea typeface="宋体" charset="-122"/>
            </a:endParaRPr>
          </a:p>
        </p:txBody>
      </p:sp>
      <p:sp>
        <p:nvSpPr>
          <p:cNvPr id="20482" name="Title 2"/>
          <p:cNvSpPr>
            <a:spLocks noGrp="1"/>
          </p:cNvSpPr>
          <p:nvPr>
            <p:ph type="title"/>
          </p:nvPr>
        </p:nvSpPr>
        <p:spPr/>
        <p:txBody>
          <a:bodyPr/>
          <a:lstStyle/>
          <a:p>
            <a:pPr eaLnBrk="1" hangingPunct="1"/>
            <a:r>
              <a:rPr lang="en-GB" altLang="zh-CN" sz="4000" smtClean="0">
                <a:ea typeface="宋体" charset="-122"/>
              </a:rPr>
              <a:t>Introducing the contexts </a:t>
            </a:r>
            <a:r>
              <a:rPr lang="en-GB" altLang="zh-CN" sz="3200" smtClean="0">
                <a:ea typeface="宋体" charset="-122"/>
              </a:rPr>
              <a:t>(continued …)</a:t>
            </a:r>
          </a:p>
        </p:txBody>
      </p:sp>
      <p:sp>
        <p:nvSpPr>
          <p:cNvPr id="5" name="Text Box 4"/>
          <p:cNvSpPr txBox="1">
            <a:spLocks noChangeArrowheads="1"/>
          </p:cNvSpPr>
          <p:nvPr/>
        </p:nvSpPr>
        <p:spPr bwMode="auto">
          <a:xfrm>
            <a:off x="6471868" y="6395074"/>
            <a:ext cx="2520280" cy="307777"/>
          </a:xfrm>
          <a:prstGeom prst="rect">
            <a:avLst/>
          </a:prstGeom>
          <a:solidFill>
            <a:schemeClr val="accent1">
              <a:lumMod val="20000"/>
              <a:lumOff val="80000"/>
            </a:schemeClr>
          </a:solidFill>
          <a:ln w="9525">
            <a:noFill/>
            <a:miter lim="800000"/>
            <a:headEnd/>
            <a:tailEnd/>
          </a:ln>
          <a:effectLst>
            <a:glow rad="139700">
              <a:schemeClr val="accent1">
                <a:lumMod val="20000"/>
                <a:lumOff val="80000"/>
                <a:alpha val="40000"/>
              </a:schemeClr>
            </a:glow>
          </a:effectLst>
        </p:spPr>
        <p:txBody>
          <a:bodyPr>
            <a:spAutoFit/>
          </a:bodyPr>
          <a:lstStyle/>
          <a:p>
            <a:pPr>
              <a:spcBef>
                <a:spcPct val="50000"/>
              </a:spcBef>
            </a:pPr>
            <a:r>
              <a:rPr lang="en-GB" altLang="zh-CN" sz="1400">
                <a:solidFill>
                  <a:schemeClr val="tx1"/>
                </a:solidFill>
                <a:latin typeface="Candara" pitchFamily="34" charset="0"/>
                <a:ea typeface="华文楷体" pitchFamily="2" charset="-122"/>
              </a:rPr>
              <a:t>-&gt; lay understanding</a:t>
            </a:r>
            <a:endParaRPr lang="en-US" altLang="zh-CN" sz="1400">
              <a:solidFill>
                <a:schemeClr val="tx1"/>
              </a:solidFill>
              <a:latin typeface="Candara" pitchFamily="34" charset="0"/>
              <a:ea typeface="华文楷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a:xfrm>
            <a:off x="468313" y="476250"/>
            <a:ext cx="8229600" cy="1252538"/>
          </a:xfrm>
        </p:spPr>
        <p:txBody>
          <a:bodyPr/>
          <a:lstStyle/>
          <a:p>
            <a:r>
              <a:rPr lang="en-GB" altLang="zh-CN" sz="3200" smtClean="0">
                <a:ea typeface="宋体" charset="-122"/>
              </a:rPr>
              <a:t>Our ‘insider’/ ‘outsider’ understandings </a:t>
            </a:r>
            <a:br>
              <a:rPr lang="en-GB" altLang="zh-CN" sz="3200" smtClean="0">
                <a:ea typeface="宋体" charset="-122"/>
              </a:rPr>
            </a:br>
            <a:r>
              <a:rPr lang="en-GB" altLang="zh-CN" sz="3200" smtClean="0">
                <a:ea typeface="宋体" charset="-122"/>
              </a:rPr>
              <a:t>of the teaching contexts</a:t>
            </a:r>
            <a:endParaRPr lang="en-US" altLang="zh-CN" sz="3200" smtClean="0">
              <a:ea typeface="宋体" charset="-122"/>
            </a:endParaRPr>
          </a:p>
        </p:txBody>
      </p:sp>
      <p:sp>
        <p:nvSpPr>
          <p:cNvPr id="24579" name="Rectangle 3"/>
          <p:cNvSpPr>
            <a:spLocks noChangeArrowheads="1"/>
          </p:cNvSpPr>
          <p:nvPr/>
        </p:nvSpPr>
        <p:spPr bwMode="auto">
          <a:xfrm>
            <a:off x="323850" y="2205038"/>
            <a:ext cx="8424863" cy="574675"/>
          </a:xfrm>
          <a:prstGeom prst="rect">
            <a:avLst/>
          </a:prstGeom>
          <a:noFill/>
          <a:ln w="9525">
            <a:noFill/>
            <a:miter lim="800000"/>
            <a:headEnd/>
            <a:tailEnd/>
          </a:ln>
        </p:spPr>
        <p:txBody>
          <a:bodyPr/>
          <a:lstStyle/>
          <a:p>
            <a:pPr>
              <a:buClr>
                <a:schemeClr val="accent1"/>
              </a:buClr>
              <a:buSzPct val="100000"/>
              <a:buFont typeface="Symbol" pitchFamily="18" charset="2"/>
              <a:buChar char=""/>
            </a:pPr>
            <a:r>
              <a:rPr lang="zh-CN" altLang="en-GB" sz="2000">
                <a:solidFill>
                  <a:schemeClr val="tx2"/>
                </a:solidFill>
                <a:latin typeface="Candara" pitchFamily="34" charset="0"/>
              </a:rPr>
              <a:t> </a:t>
            </a:r>
            <a:r>
              <a:rPr lang="en-GB" altLang="zh-CN" sz="2000">
                <a:solidFill>
                  <a:schemeClr val="tx2"/>
                </a:solidFill>
                <a:latin typeface="Candara" pitchFamily="34" charset="0"/>
              </a:rPr>
              <a:t>shared desire to understand the complex culturality of our contexts</a:t>
            </a:r>
          </a:p>
          <a:p>
            <a:pPr>
              <a:buClr>
                <a:schemeClr val="accent1"/>
              </a:buClr>
              <a:buSzPct val="100000"/>
              <a:buFont typeface="Symbol" pitchFamily="18" charset="2"/>
              <a:buChar char=""/>
            </a:pPr>
            <a:r>
              <a:rPr lang="en-GB" altLang="zh-CN" sz="2000">
                <a:solidFill>
                  <a:schemeClr val="tx2"/>
                </a:solidFill>
                <a:latin typeface="Candara" pitchFamily="34" charset="0"/>
              </a:rPr>
              <a:t> decision to initially focus on the ‘Chinese student’ phenomenon …</a:t>
            </a:r>
          </a:p>
          <a:p>
            <a:pPr>
              <a:buClr>
                <a:schemeClr val="accent1"/>
              </a:buClr>
              <a:buSzPct val="100000"/>
              <a:buFont typeface="Symbol" pitchFamily="18" charset="2"/>
              <a:buChar char=""/>
            </a:pPr>
            <a:r>
              <a:rPr lang="zh-CN" altLang="en-GB" sz="2000">
                <a:solidFill>
                  <a:schemeClr val="tx2"/>
                </a:solidFill>
                <a:latin typeface="Candara" pitchFamily="34" charset="0"/>
              </a:rPr>
              <a:t> </a:t>
            </a:r>
            <a:r>
              <a:rPr lang="en-GB" altLang="zh-CN" sz="2000">
                <a:solidFill>
                  <a:schemeClr val="tx2"/>
                </a:solidFill>
                <a:latin typeface="Candara" pitchFamily="34" charset="0"/>
              </a:rPr>
              <a:t>… by combining our specialised understandings: </a:t>
            </a:r>
            <a:endParaRPr lang="zh-CN" altLang="zh-CN" sz="2000">
              <a:solidFill>
                <a:schemeClr val="tx2"/>
              </a:solidFill>
              <a:latin typeface="Candara" pitchFamily="34" charset="0"/>
            </a:endParaRPr>
          </a:p>
        </p:txBody>
      </p:sp>
      <p:grpSp>
        <p:nvGrpSpPr>
          <p:cNvPr id="59408" name="Group 16"/>
          <p:cNvGrpSpPr>
            <a:grpSpLocks/>
          </p:cNvGrpSpPr>
          <p:nvPr/>
        </p:nvGrpSpPr>
        <p:grpSpPr bwMode="auto">
          <a:xfrm>
            <a:off x="323850" y="3573463"/>
            <a:ext cx="8567738" cy="2424112"/>
            <a:chOff x="113" y="1933"/>
            <a:chExt cx="5397" cy="1527"/>
          </a:xfrm>
        </p:grpSpPr>
        <p:sp>
          <p:nvSpPr>
            <p:cNvPr id="5" name="Text Box 4"/>
            <p:cNvSpPr txBox="1">
              <a:spLocks noChangeArrowheads="1"/>
            </p:cNvSpPr>
            <p:nvPr/>
          </p:nvSpPr>
          <p:spPr bwMode="auto">
            <a:xfrm>
              <a:off x="113" y="1933"/>
              <a:ext cx="2540" cy="1527"/>
            </a:xfrm>
            <a:prstGeom prst="rect">
              <a:avLst/>
            </a:prstGeom>
            <a:noFill/>
            <a:ln w="9525">
              <a:solidFill>
                <a:srgbClr val="333399"/>
              </a:solidFill>
              <a:miter lim="800000"/>
              <a:headEnd/>
              <a:tailEnd/>
            </a:ln>
          </p:spPr>
          <p:txBody>
            <a:bodyPr>
              <a:spAutoFit/>
            </a:bodyPr>
            <a:lstStyle/>
            <a:p>
              <a:pPr>
                <a:spcBef>
                  <a:spcPct val="50000"/>
                </a:spcBef>
              </a:pPr>
              <a:r>
                <a:rPr lang="en-GB" altLang="zh-CN" sz="1600" b="1">
                  <a:solidFill>
                    <a:schemeClr val="tx2"/>
                  </a:solidFill>
                  <a:latin typeface="Candara" pitchFamily="34" charset="0"/>
                  <a:cs typeface="Arial" charset="0"/>
                </a:rPr>
                <a:t>Xiaowei</a:t>
              </a:r>
            </a:p>
            <a:p>
              <a:pPr>
                <a:spcBef>
                  <a:spcPct val="50000"/>
                </a:spcBef>
                <a:buFontTx/>
                <a:buChar char="•"/>
              </a:pPr>
              <a:r>
                <a:rPr lang="en-GB" altLang="zh-CN" sz="1600">
                  <a:solidFill>
                    <a:schemeClr val="tx2"/>
                  </a:solidFill>
                  <a:latin typeface="Candara" pitchFamily="34" charset="0"/>
                  <a:cs typeface="Arial" charset="0"/>
                </a:rPr>
                <a:t> full ‘insider’ for P.R.China</a:t>
              </a:r>
            </a:p>
            <a:p>
              <a:pPr>
                <a:spcBef>
                  <a:spcPct val="50000"/>
                </a:spcBef>
                <a:buFontTx/>
                <a:buChar char="•"/>
              </a:pPr>
              <a:r>
                <a:rPr lang="en-GB" altLang="zh-CN" sz="1600">
                  <a:solidFill>
                    <a:schemeClr val="tx2"/>
                  </a:solidFill>
                  <a:latin typeface="Candara" pitchFamily="34" charset="0"/>
                  <a:cs typeface="Arial" charset="0"/>
                </a:rPr>
                <a:t> privileged ‘outsider’ for the UK </a:t>
              </a:r>
            </a:p>
            <a:p>
              <a:pPr>
                <a:spcBef>
                  <a:spcPct val="50000"/>
                </a:spcBef>
                <a:buFontTx/>
                <a:buChar char="•"/>
              </a:pPr>
              <a:r>
                <a:rPr lang="en-GB" altLang="zh-CN" sz="1600">
                  <a:solidFill>
                    <a:schemeClr val="tx2"/>
                  </a:solidFill>
                  <a:latin typeface="Candara" pitchFamily="34" charset="0"/>
                  <a:cs typeface="Arial" charset="0"/>
                </a:rPr>
                <a:t> relative ‘outsider’ to teaching in the UK</a:t>
              </a:r>
            </a:p>
            <a:p>
              <a:pPr>
                <a:spcBef>
                  <a:spcPct val="50000"/>
                </a:spcBef>
                <a:buFontTx/>
                <a:buChar char="•"/>
              </a:pPr>
              <a:r>
                <a:rPr lang="en-GB" altLang="zh-CN" sz="1600">
                  <a:solidFill>
                    <a:schemeClr val="tx2"/>
                  </a:solidFill>
                  <a:latin typeface="Candara" pitchFamily="34" charset="0"/>
                  <a:cs typeface="Arial" charset="0"/>
                </a:rPr>
                <a:t> full ‘insider’ as a student from P.R.China in the UK</a:t>
              </a:r>
            </a:p>
            <a:p>
              <a:pPr>
                <a:spcBef>
                  <a:spcPct val="50000"/>
                </a:spcBef>
              </a:pPr>
              <a:endParaRPr lang="en-GB" altLang="zh-CN" sz="1600">
                <a:solidFill>
                  <a:schemeClr val="tx2"/>
                </a:solidFill>
                <a:latin typeface="Candara" pitchFamily="34" charset="0"/>
                <a:cs typeface="Arial" charset="0"/>
              </a:endParaRPr>
            </a:p>
          </p:txBody>
        </p:sp>
        <p:sp>
          <p:nvSpPr>
            <p:cNvPr id="2" name="Text Box 5"/>
            <p:cNvSpPr txBox="1">
              <a:spLocks noChangeArrowheads="1"/>
            </p:cNvSpPr>
            <p:nvPr/>
          </p:nvSpPr>
          <p:spPr bwMode="auto">
            <a:xfrm>
              <a:off x="2925" y="1933"/>
              <a:ext cx="2585" cy="1527"/>
            </a:xfrm>
            <a:prstGeom prst="rect">
              <a:avLst/>
            </a:prstGeom>
            <a:noFill/>
            <a:ln w="9525">
              <a:solidFill>
                <a:srgbClr val="333399"/>
              </a:solidFill>
              <a:miter lim="800000"/>
              <a:headEnd/>
              <a:tailEnd/>
            </a:ln>
          </p:spPr>
          <p:txBody>
            <a:bodyPr>
              <a:spAutoFit/>
            </a:bodyPr>
            <a:lstStyle/>
            <a:p>
              <a:pPr>
                <a:spcBef>
                  <a:spcPct val="50000"/>
                </a:spcBef>
              </a:pPr>
              <a:r>
                <a:rPr lang="en-GB" altLang="zh-CN" sz="1600" b="1">
                  <a:solidFill>
                    <a:schemeClr val="tx2"/>
                  </a:solidFill>
                  <a:latin typeface="Candara" pitchFamily="34" charset="0"/>
                  <a:cs typeface="Arial" charset="0"/>
                </a:rPr>
                <a:t>Richard</a:t>
              </a:r>
            </a:p>
            <a:p>
              <a:pPr>
                <a:spcBef>
                  <a:spcPct val="50000"/>
                </a:spcBef>
                <a:buFontTx/>
                <a:buChar char="•"/>
              </a:pPr>
              <a:r>
                <a:rPr lang="en-GB" altLang="zh-CN" sz="1600">
                  <a:solidFill>
                    <a:schemeClr val="tx2"/>
                  </a:solidFill>
                  <a:latin typeface="Candara" pitchFamily="34" charset="0"/>
                  <a:cs typeface="Arial" charset="0"/>
                </a:rPr>
                <a:t> full ‘insider’ for the UK</a:t>
              </a:r>
            </a:p>
            <a:p>
              <a:pPr>
                <a:spcBef>
                  <a:spcPct val="50000"/>
                </a:spcBef>
                <a:buFontTx/>
                <a:buChar char="•"/>
              </a:pPr>
              <a:r>
                <a:rPr lang="en-GB" altLang="zh-CN" sz="1600">
                  <a:solidFill>
                    <a:schemeClr val="tx2"/>
                  </a:solidFill>
                  <a:latin typeface="Candara" pitchFamily="34" charset="0"/>
                  <a:cs typeface="Arial" charset="0"/>
                </a:rPr>
                <a:t> complete ‘outsider’ for P.R.China</a:t>
              </a:r>
            </a:p>
            <a:p>
              <a:pPr>
                <a:spcBef>
                  <a:spcPct val="50000"/>
                </a:spcBef>
                <a:buFontTx/>
                <a:buChar char="•"/>
              </a:pPr>
              <a:r>
                <a:rPr lang="en-GB" altLang="zh-CN" sz="1600">
                  <a:solidFill>
                    <a:schemeClr val="tx2"/>
                  </a:solidFill>
                  <a:latin typeface="Candara" pitchFamily="34" charset="0"/>
                  <a:cs typeface="Arial" charset="0"/>
                </a:rPr>
                <a:t> full ‘insider’ to teaching in the UK </a:t>
              </a:r>
            </a:p>
            <a:p>
              <a:pPr>
                <a:spcBef>
                  <a:spcPct val="50000"/>
                </a:spcBef>
                <a:buFontTx/>
                <a:buChar char="•"/>
              </a:pPr>
              <a:r>
                <a:rPr lang="en-GB" altLang="zh-CN" sz="1600">
                  <a:solidFill>
                    <a:schemeClr val="tx2"/>
                  </a:solidFill>
                  <a:latin typeface="Candara" pitchFamily="34" charset="0"/>
                  <a:cs typeface="Arial" charset="0"/>
                </a:rPr>
                <a:t> full teaching ‘insider’ with students from P.R.China in the UK </a:t>
              </a:r>
            </a:p>
            <a:p>
              <a:pPr>
                <a:spcBef>
                  <a:spcPct val="50000"/>
                </a:spcBef>
                <a:buFontTx/>
                <a:buChar char="•"/>
              </a:pPr>
              <a:endParaRPr lang="en-GB" altLang="zh-CN" sz="1600">
                <a:solidFill>
                  <a:schemeClr val="tx2"/>
                </a:solidFill>
                <a:latin typeface="Candara" pitchFamily="34" charset="0"/>
                <a:cs typeface="Arial" charset="0"/>
              </a:endParaRPr>
            </a:p>
          </p:txBody>
        </p:sp>
        <p:sp>
          <p:nvSpPr>
            <p:cNvPr id="9" name="Line 9"/>
            <p:cNvSpPr>
              <a:spLocks noChangeShapeType="1"/>
            </p:cNvSpPr>
            <p:nvPr/>
          </p:nvSpPr>
          <p:spPr bwMode="auto">
            <a:xfrm>
              <a:off x="2562" y="2614"/>
              <a:ext cx="454" cy="0"/>
            </a:xfrm>
            <a:prstGeom prst="line">
              <a:avLst/>
            </a:prstGeom>
            <a:noFill/>
            <a:ln w="9525">
              <a:solidFill>
                <a:srgbClr val="333399"/>
              </a:solidFill>
              <a:round/>
              <a:headEnd type="triangle" w="med" len="med"/>
              <a:tailEnd type="triangle" w="med" len="med"/>
            </a:ln>
          </p:spPr>
          <p:txBody>
            <a:bodyPr/>
            <a:lstStyle/>
            <a:p>
              <a:endParaRPr lang="zh-CN" altLang="en-US"/>
            </a:p>
          </p:txBody>
        </p:sp>
      </p:grpSp>
      <p:sp>
        <p:nvSpPr>
          <p:cNvPr id="6" name="Text Box 4"/>
          <p:cNvSpPr txBox="1">
            <a:spLocks noChangeArrowheads="1"/>
          </p:cNvSpPr>
          <p:nvPr/>
        </p:nvSpPr>
        <p:spPr bwMode="auto">
          <a:xfrm>
            <a:off x="7673680" y="6398057"/>
            <a:ext cx="1269337" cy="307777"/>
          </a:xfrm>
          <a:prstGeom prst="rect">
            <a:avLst/>
          </a:prstGeom>
          <a:solidFill>
            <a:schemeClr val="accent1">
              <a:lumMod val="20000"/>
              <a:lumOff val="80000"/>
            </a:schemeClr>
          </a:solidFill>
          <a:ln w="9525">
            <a:noFill/>
            <a:miter lim="800000"/>
            <a:headEnd/>
            <a:tailEnd/>
          </a:ln>
          <a:effectLst>
            <a:glow rad="139700">
              <a:schemeClr val="accent1">
                <a:lumMod val="20000"/>
                <a:lumOff val="80000"/>
                <a:alpha val="40000"/>
              </a:schemeClr>
            </a:glow>
          </a:effectLst>
        </p:spPr>
        <p:txBody>
          <a:bodyPr>
            <a:spAutoFit/>
          </a:bodyPr>
          <a:lstStyle/>
          <a:p>
            <a:pPr>
              <a:spcBef>
                <a:spcPct val="50000"/>
              </a:spcBef>
            </a:pPr>
            <a:r>
              <a:rPr lang="en-GB" altLang="zh-CN" sz="1400">
                <a:solidFill>
                  <a:schemeClr val="tx1"/>
                </a:solidFill>
                <a:latin typeface="Candara" pitchFamily="34" charset="0"/>
                <a:ea typeface="华文楷体" pitchFamily="2" charset="-122"/>
              </a:rPr>
              <a:t>-&gt; Literature</a:t>
            </a:r>
            <a:endParaRPr lang="en-US" altLang="zh-CN" sz="1400">
              <a:solidFill>
                <a:schemeClr val="tx1"/>
              </a:solidFill>
              <a:latin typeface="Candara" pitchFamily="34" charset="0"/>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408"/>
                                        </p:tgtEl>
                                        <p:attrNameLst>
                                          <p:attrName>style.visibility</p:attrName>
                                        </p:attrNameLst>
                                      </p:cBhvr>
                                      <p:to>
                                        <p:strVal val="visible"/>
                                      </p:to>
                                    </p:set>
                                    <p:animEffect transition="in" filter="blinds(horizontal)">
                                      <p:cBhvr>
                                        <p:cTn id="7" dur="500"/>
                                        <p:tgtEl>
                                          <p:spTgt spid="59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68313" y="333375"/>
            <a:ext cx="8229600" cy="981075"/>
          </a:xfrm>
        </p:spPr>
        <p:txBody>
          <a:bodyPr/>
          <a:lstStyle/>
          <a:p>
            <a:pPr eaLnBrk="1" hangingPunct="1"/>
            <a:r>
              <a:rPr lang="en-GB" altLang="zh-CN" sz="2800" smtClean="0">
                <a:ea typeface="宋体" charset="-122"/>
              </a:rPr>
              <a:t>One possible understanding of our teaching contexts: </a:t>
            </a:r>
            <a:br>
              <a:rPr lang="en-GB" altLang="zh-CN" sz="2800" smtClean="0">
                <a:ea typeface="宋体" charset="-122"/>
              </a:rPr>
            </a:br>
            <a:r>
              <a:rPr lang="en-GB" altLang="zh-CN" sz="2800" smtClean="0">
                <a:ea typeface="宋体" charset="-122"/>
              </a:rPr>
              <a:t>the large-culture approach</a:t>
            </a:r>
            <a:endParaRPr lang="zh-CN" altLang="zh-CN" sz="2800" smtClean="0">
              <a:ea typeface="宋体" charset="-122"/>
            </a:endParaRPr>
          </a:p>
        </p:txBody>
      </p:sp>
      <p:sp>
        <p:nvSpPr>
          <p:cNvPr id="24579" name="Rectangle 3"/>
          <p:cNvSpPr>
            <a:spLocks noGrp="1" noChangeArrowheads="1"/>
          </p:cNvSpPr>
          <p:nvPr>
            <p:ph type="body" idx="4294967295"/>
          </p:nvPr>
        </p:nvSpPr>
        <p:spPr>
          <a:xfrm>
            <a:off x="395288" y="1773238"/>
            <a:ext cx="8424862" cy="4856162"/>
          </a:xfrm>
        </p:spPr>
        <p:txBody>
          <a:bodyPr>
            <a:normAutofit/>
          </a:bodyPr>
          <a:lstStyle/>
          <a:p>
            <a:pPr marL="0" indent="0" eaLnBrk="1" hangingPunct="1">
              <a:spcBef>
                <a:spcPct val="0"/>
              </a:spcBef>
              <a:buFont typeface="Symbol" pitchFamily="18" charset="2"/>
              <a:buNone/>
            </a:pPr>
            <a:r>
              <a:rPr lang="en-GB" altLang="zh-CN" smtClean="0">
                <a:ea typeface="宋体" charset="-122"/>
              </a:rPr>
              <a:t>Some insights from the literature about ‘Chinese students’ from a ‘Western’ point of view …</a:t>
            </a:r>
          </a:p>
          <a:p>
            <a:pPr marL="0" indent="0" eaLnBrk="1" hangingPunct="1">
              <a:spcBef>
                <a:spcPct val="0"/>
              </a:spcBef>
              <a:buFont typeface="Symbol" pitchFamily="18" charset="2"/>
              <a:buNone/>
            </a:pPr>
            <a:endParaRPr lang="en-GB" altLang="zh-CN" smtClean="0">
              <a:ea typeface="宋体" charset="-122"/>
            </a:endParaRPr>
          </a:p>
          <a:p>
            <a:pPr marL="0" indent="0" eaLnBrk="1" hangingPunct="1">
              <a:spcBef>
                <a:spcPct val="0"/>
              </a:spcBef>
            </a:pPr>
            <a:r>
              <a:rPr lang="en-GB" altLang="zh-CN" smtClean="0">
                <a:ea typeface="宋体" charset="-122"/>
              </a:rPr>
              <a:t> ‘</a:t>
            </a:r>
            <a:r>
              <a:rPr lang="zh-CN" altLang="zh-CN" smtClean="0">
                <a:ea typeface="宋体" charset="-122"/>
              </a:rPr>
              <a:t>Chinese students</a:t>
            </a:r>
            <a:r>
              <a:rPr lang="en-GB" altLang="zh-CN" smtClean="0">
                <a:ea typeface="宋体" charset="-122"/>
              </a:rPr>
              <a:t>’ </a:t>
            </a:r>
            <a:r>
              <a:rPr lang="zh-CN" altLang="zh-CN" smtClean="0">
                <a:ea typeface="宋体" charset="-122"/>
              </a:rPr>
              <a:t>are </a:t>
            </a:r>
            <a:r>
              <a:rPr lang="en-GB" altLang="zh-CN" smtClean="0">
                <a:ea typeface="宋体" charset="-122"/>
              </a:rPr>
              <a:t>‘</a:t>
            </a:r>
            <a:r>
              <a:rPr lang="zh-CN" altLang="zh-CN" smtClean="0">
                <a:ea typeface="宋体" charset="-122"/>
              </a:rPr>
              <a:t>passive recipients of knowledge</a:t>
            </a:r>
            <a:r>
              <a:rPr lang="en-GB" altLang="zh-CN" smtClean="0">
                <a:ea typeface="宋体" charset="-122"/>
              </a:rPr>
              <a:t>’ </a:t>
            </a:r>
            <a:r>
              <a:rPr lang="zh-CN" altLang="zh-CN" smtClean="0">
                <a:ea typeface="宋体" charset="-122"/>
              </a:rPr>
              <a:t>and </a:t>
            </a:r>
            <a:r>
              <a:rPr lang="en-GB" altLang="zh-CN" smtClean="0">
                <a:ea typeface="宋体" charset="-122"/>
              </a:rPr>
              <a:t> ‘</a:t>
            </a:r>
            <a:r>
              <a:rPr lang="zh-CN" altLang="zh-CN" smtClean="0">
                <a:ea typeface="宋体" charset="-122"/>
              </a:rPr>
              <a:t>quiet </a:t>
            </a:r>
            <a:r>
              <a:rPr lang="en-GB" altLang="zh-CN" smtClean="0">
                <a:ea typeface="宋体" charset="-122"/>
              </a:rPr>
              <a:t>  </a:t>
            </a:r>
            <a:r>
              <a:rPr lang="zh-CN" altLang="zh-CN" smtClean="0">
                <a:ea typeface="宋体" charset="-122"/>
              </a:rPr>
              <a:t>learners</a:t>
            </a:r>
            <a:r>
              <a:rPr lang="en-GB" altLang="zh-CN" smtClean="0">
                <a:ea typeface="宋体" charset="-122"/>
              </a:rPr>
              <a:t>’ </a:t>
            </a:r>
            <a:r>
              <a:rPr lang="zh-CN" altLang="zh-CN" smtClean="0">
                <a:ea typeface="宋体" charset="-122"/>
              </a:rPr>
              <a:t>in the</a:t>
            </a:r>
            <a:r>
              <a:rPr lang="zh-CN" altLang="en-US" smtClean="0">
                <a:ea typeface="宋体" charset="-122"/>
              </a:rPr>
              <a:t> </a:t>
            </a:r>
            <a:r>
              <a:rPr lang="zh-CN" altLang="zh-CN" smtClean="0">
                <a:ea typeface="宋体" charset="-122"/>
              </a:rPr>
              <a:t>classroom; they</a:t>
            </a:r>
            <a:r>
              <a:rPr lang="en-GB" altLang="zh-CN" smtClean="0">
                <a:ea typeface="宋体" charset="-122"/>
              </a:rPr>
              <a:t> ‘</a:t>
            </a:r>
            <a:r>
              <a:rPr lang="zh-CN" altLang="zh-CN" smtClean="0">
                <a:ea typeface="宋体" charset="-122"/>
              </a:rPr>
              <a:t>lack in critical or</a:t>
            </a:r>
            <a:r>
              <a:rPr lang="en-GB" altLang="zh-CN" smtClean="0">
                <a:ea typeface="宋体" charset="-122"/>
              </a:rPr>
              <a:t> </a:t>
            </a:r>
            <a:r>
              <a:rPr lang="zh-CN" altLang="zh-CN" smtClean="0">
                <a:ea typeface="宋体" charset="-122"/>
              </a:rPr>
              <a:t>independent thinking</a:t>
            </a:r>
            <a:r>
              <a:rPr lang="en-GB" altLang="zh-CN" smtClean="0">
                <a:ea typeface="宋体" charset="-122"/>
              </a:rPr>
              <a:t>’</a:t>
            </a:r>
            <a:r>
              <a:rPr lang="zh-CN" altLang="zh-CN" smtClean="0">
                <a:ea typeface="宋体" charset="-122"/>
              </a:rPr>
              <a:t> (Ballard &amp; Clanchy, 1991);</a:t>
            </a:r>
          </a:p>
          <a:p>
            <a:pPr marL="0" indent="0" eaLnBrk="1" hangingPunct="1">
              <a:spcBef>
                <a:spcPct val="0"/>
              </a:spcBef>
            </a:pPr>
            <a:r>
              <a:rPr lang="en-GB" altLang="zh-CN" smtClean="0">
                <a:ea typeface="宋体" charset="-122"/>
              </a:rPr>
              <a:t> T</a:t>
            </a:r>
            <a:r>
              <a:rPr lang="zh-CN" altLang="zh-CN" smtClean="0">
                <a:ea typeface="宋体" charset="-122"/>
              </a:rPr>
              <a:t>hey are </a:t>
            </a:r>
            <a:r>
              <a:rPr lang="en-GB" altLang="zh-CN" smtClean="0">
                <a:ea typeface="宋体" charset="-122"/>
              </a:rPr>
              <a:t>‘</a:t>
            </a:r>
            <a:r>
              <a:rPr lang="zh-CN" altLang="zh-CN" smtClean="0">
                <a:ea typeface="宋体" charset="-122"/>
              </a:rPr>
              <a:t>given to rote learning without developing real understandings</a:t>
            </a:r>
            <a:r>
              <a:rPr lang="en-GB" altLang="zh-CN" smtClean="0">
                <a:ea typeface="宋体" charset="-122"/>
              </a:rPr>
              <a:t>’</a:t>
            </a:r>
            <a:r>
              <a:rPr lang="zh-CN" altLang="zh-CN" smtClean="0">
                <a:ea typeface="宋体" charset="-122"/>
              </a:rPr>
              <a:t>; they view</a:t>
            </a:r>
            <a:r>
              <a:rPr lang="zh-CN" altLang="en-US" smtClean="0">
                <a:ea typeface="宋体" charset="-122"/>
              </a:rPr>
              <a:t> </a:t>
            </a:r>
            <a:r>
              <a:rPr lang="zh-CN" altLang="zh-CN" smtClean="0">
                <a:ea typeface="宋体" charset="-122"/>
              </a:rPr>
              <a:t>knowledge as a reproduction of what they learn (Carson, 1992);</a:t>
            </a:r>
          </a:p>
          <a:p>
            <a:pPr marL="0" indent="0" eaLnBrk="1" hangingPunct="1">
              <a:spcBef>
                <a:spcPct val="0"/>
              </a:spcBef>
            </a:pPr>
            <a:r>
              <a:rPr lang="en-GB" altLang="zh-CN" smtClean="0">
                <a:ea typeface="宋体" charset="-122"/>
              </a:rPr>
              <a:t> ‘</a:t>
            </a:r>
            <a:r>
              <a:rPr lang="zh-CN" altLang="zh-CN" smtClean="0">
                <a:ea typeface="宋体" charset="-122"/>
              </a:rPr>
              <a:t>Chinese students</a:t>
            </a:r>
            <a:r>
              <a:rPr lang="en-GB" altLang="zh-CN" smtClean="0">
                <a:ea typeface="宋体" charset="-122"/>
              </a:rPr>
              <a:t>’ </a:t>
            </a:r>
            <a:r>
              <a:rPr lang="zh-CN" altLang="zh-CN" smtClean="0">
                <a:ea typeface="宋体" charset="-122"/>
              </a:rPr>
              <a:t>are oriented to collective ways of thinking and think as the group</a:t>
            </a:r>
            <a:r>
              <a:rPr lang="zh-CN" altLang="en-US" smtClean="0">
                <a:ea typeface="宋体" charset="-122"/>
              </a:rPr>
              <a:t> </a:t>
            </a:r>
            <a:r>
              <a:rPr lang="zh-CN" altLang="zh-CN" smtClean="0">
                <a:ea typeface="宋体" charset="-122"/>
              </a:rPr>
              <a:t>thinks (Carson &amp; Nelson, 1996);</a:t>
            </a:r>
          </a:p>
          <a:p>
            <a:pPr marL="0" indent="0" eaLnBrk="1" hangingPunct="1">
              <a:spcBef>
                <a:spcPct val="0"/>
              </a:spcBef>
            </a:pPr>
            <a:r>
              <a:rPr lang="en-GB" altLang="zh-CN" smtClean="0">
                <a:ea typeface="宋体" charset="-122"/>
              </a:rPr>
              <a:t>  ‘</a:t>
            </a:r>
            <a:r>
              <a:rPr lang="zh-CN" altLang="zh-CN" smtClean="0">
                <a:ea typeface="宋体" charset="-122"/>
              </a:rPr>
              <a:t>CHC students</a:t>
            </a:r>
            <a:r>
              <a:rPr lang="en-GB" altLang="zh-CN" smtClean="0">
                <a:ea typeface="宋体" charset="-122"/>
              </a:rPr>
              <a:t>’ </a:t>
            </a:r>
            <a:r>
              <a:rPr lang="zh-CN" altLang="zh-CN" smtClean="0">
                <a:ea typeface="宋体" charset="-122"/>
              </a:rPr>
              <a:t>believe that success is attributed more to personal effort than to innate</a:t>
            </a:r>
            <a:r>
              <a:rPr lang="zh-CN" altLang="en-US" smtClean="0">
                <a:ea typeface="宋体" charset="-122"/>
              </a:rPr>
              <a:t> </a:t>
            </a:r>
            <a:r>
              <a:rPr lang="zh-CN" altLang="zh-CN" smtClean="0">
                <a:ea typeface="宋体" charset="-122"/>
              </a:rPr>
              <a:t>ability (Biggs, 1996)</a:t>
            </a:r>
            <a:r>
              <a:rPr lang="zh-CN" altLang="en-US" smtClean="0">
                <a:ea typeface="宋体" charset="-122"/>
              </a:rPr>
              <a:t>.</a:t>
            </a:r>
            <a:endParaRPr lang="zh-CN" altLang="zh-CN" smtClean="0">
              <a:ea typeface="宋体" charset="-122"/>
            </a:endParaRPr>
          </a:p>
          <a:p>
            <a:pPr marL="0" indent="0" eaLnBrk="1" hangingPunct="1">
              <a:spcBef>
                <a:spcPct val="0"/>
              </a:spcBef>
              <a:buFont typeface="Wingdings 2" pitchFamily="18" charset="2"/>
              <a:buNone/>
            </a:pPr>
            <a:endParaRPr lang="zh-CN" altLang="zh-CN" smtClean="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68313" y="333375"/>
            <a:ext cx="8229600" cy="981075"/>
          </a:xfrm>
        </p:spPr>
        <p:txBody>
          <a:bodyPr/>
          <a:lstStyle/>
          <a:p>
            <a:pPr eaLnBrk="1" hangingPunct="1"/>
            <a:r>
              <a:rPr lang="en-GB" altLang="zh-CN" sz="2800" smtClean="0">
                <a:ea typeface="宋体" charset="-122"/>
              </a:rPr>
              <a:t>One possible understanding of our teaching contexts: </a:t>
            </a:r>
            <a:br>
              <a:rPr lang="en-GB" altLang="zh-CN" sz="2800" smtClean="0">
                <a:ea typeface="宋体" charset="-122"/>
              </a:rPr>
            </a:br>
            <a:r>
              <a:rPr lang="en-GB" altLang="zh-CN" sz="2800" smtClean="0">
                <a:ea typeface="宋体" charset="-122"/>
              </a:rPr>
              <a:t>the large-culture approach (continued …)</a:t>
            </a:r>
            <a:endParaRPr lang="zh-CN" altLang="zh-CN" sz="2800" smtClean="0">
              <a:ea typeface="宋体" charset="-122"/>
            </a:endParaRPr>
          </a:p>
        </p:txBody>
      </p:sp>
      <p:sp>
        <p:nvSpPr>
          <p:cNvPr id="24579" name="Rectangle 3"/>
          <p:cNvSpPr>
            <a:spLocks noGrp="1" noChangeArrowheads="1"/>
          </p:cNvSpPr>
          <p:nvPr>
            <p:ph type="body" idx="4294967295"/>
          </p:nvPr>
        </p:nvSpPr>
        <p:spPr>
          <a:xfrm>
            <a:off x="395288" y="1773238"/>
            <a:ext cx="8497887" cy="4856162"/>
          </a:xfrm>
        </p:spPr>
        <p:txBody>
          <a:bodyPr/>
          <a:lstStyle/>
          <a:p>
            <a:pPr marL="0" indent="0" eaLnBrk="1" hangingPunct="1">
              <a:spcBef>
                <a:spcPct val="0"/>
              </a:spcBef>
              <a:buFont typeface="Symbol" pitchFamily="18" charset="2"/>
              <a:buNone/>
            </a:pPr>
            <a:r>
              <a:rPr lang="en-GB" altLang="zh-CN" smtClean="0">
                <a:ea typeface="宋体" charset="-122"/>
              </a:rPr>
              <a:t>Some insights from the literature about ‘Western lecturers’ from a ‘Chinese’ point of view </a:t>
            </a:r>
            <a:r>
              <a:rPr lang="en-US" altLang="zh-CN" smtClean="0">
                <a:ea typeface="宋体" charset="-122"/>
              </a:rPr>
              <a:t>(Huang, 2005):</a:t>
            </a:r>
            <a:endParaRPr lang="zh-CN" altLang="zh-CN" smtClean="0">
              <a:ea typeface="宋体" charset="-122"/>
            </a:endParaRPr>
          </a:p>
          <a:p>
            <a:pPr marL="0" indent="0" eaLnBrk="1" hangingPunct="1">
              <a:spcBef>
                <a:spcPct val="0"/>
              </a:spcBef>
              <a:buFont typeface="Wingdings 2" pitchFamily="18" charset="2"/>
              <a:buNone/>
            </a:pPr>
            <a:endParaRPr lang="zh-CN" altLang="en-US" smtClean="0">
              <a:ea typeface="宋体" charset="-122"/>
            </a:endParaRPr>
          </a:p>
          <a:p>
            <a:pPr marL="0" indent="0" eaLnBrk="1" hangingPunct="1">
              <a:spcBef>
                <a:spcPct val="0"/>
              </a:spcBef>
            </a:pPr>
            <a:r>
              <a:rPr lang="en-GB" altLang="zh-CN" smtClean="0">
                <a:ea typeface="宋体" charset="-122"/>
              </a:rPr>
              <a:t> the lecturers “</a:t>
            </a:r>
            <a:r>
              <a:rPr lang="zh-CN" altLang="zh-CN" smtClean="0">
                <a:ea typeface="宋体" charset="-122"/>
              </a:rPr>
              <a:t>did not logically organise their</a:t>
            </a:r>
            <a:r>
              <a:rPr lang="zh-CN" altLang="en-US" smtClean="0">
                <a:ea typeface="宋体" charset="-122"/>
              </a:rPr>
              <a:t> </a:t>
            </a:r>
            <a:r>
              <a:rPr lang="zh-CN" altLang="zh-CN" smtClean="0">
                <a:ea typeface="宋体" charset="-122"/>
              </a:rPr>
              <a:t>lectures</a:t>
            </a:r>
            <a:r>
              <a:rPr lang="en-GB" altLang="zh-CN" smtClean="0">
                <a:ea typeface="宋体" charset="-122"/>
              </a:rPr>
              <a:t>”,</a:t>
            </a:r>
            <a:r>
              <a:rPr lang="zh-CN" altLang="zh-CN" smtClean="0">
                <a:ea typeface="宋体" charset="-122"/>
              </a:rPr>
              <a:t> while the</a:t>
            </a:r>
            <a:r>
              <a:rPr lang="en-GB" altLang="zh-CN" smtClean="0">
                <a:ea typeface="宋体" charset="-122"/>
              </a:rPr>
              <a:t> </a:t>
            </a:r>
            <a:r>
              <a:rPr lang="zh-CN" altLang="zh-CN" smtClean="0">
                <a:ea typeface="宋体" charset="-122"/>
              </a:rPr>
              <a:t>students expect the lecturers</a:t>
            </a:r>
            <a:r>
              <a:rPr lang="zh-CN" altLang="en-US" smtClean="0">
                <a:ea typeface="宋体" charset="-122"/>
              </a:rPr>
              <a:t> </a:t>
            </a:r>
            <a:r>
              <a:rPr lang="zh-CN" altLang="zh-CN" smtClean="0">
                <a:ea typeface="宋体" charset="-122"/>
              </a:rPr>
              <a:t>to </a:t>
            </a:r>
            <a:r>
              <a:rPr lang="en-GB" altLang="zh-CN" smtClean="0">
                <a:ea typeface="宋体" charset="-122"/>
              </a:rPr>
              <a:t>“</a:t>
            </a:r>
            <a:r>
              <a:rPr lang="zh-CN" altLang="zh-CN" smtClean="0">
                <a:ea typeface="宋体" charset="-122"/>
              </a:rPr>
              <a:t>make everything clear for them, including</a:t>
            </a:r>
            <a:r>
              <a:rPr lang="zh-CN" altLang="en-US" smtClean="0">
                <a:ea typeface="宋体" charset="-122"/>
              </a:rPr>
              <a:t> </a:t>
            </a:r>
            <a:r>
              <a:rPr lang="zh-CN" altLang="zh-CN" smtClean="0">
                <a:ea typeface="宋体" charset="-122"/>
              </a:rPr>
              <a:t>the difficult points and the important points</a:t>
            </a:r>
            <a:r>
              <a:rPr lang="en-GB" altLang="zh-CN" smtClean="0">
                <a:ea typeface="宋体" charset="-122"/>
              </a:rPr>
              <a:t>”;</a:t>
            </a:r>
            <a:endParaRPr lang="zh-CN" altLang="zh-CN" smtClean="0">
              <a:ea typeface="宋体" charset="-122"/>
            </a:endParaRPr>
          </a:p>
          <a:p>
            <a:pPr marL="0" indent="0" eaLnBrk="1" hangingPunct="1">
              <a:spcBef>
                <a:spcPct val="0"/>
              </a:spcBef>
            </a:pPr>
            <a:r>
              <a:rPr lang="en-GB" altLang="zh-CN" smtClean="0">
                <a:ea typeface="宋体" charset="-122"/>
              </a:rPr>
              <a:t> the lecturers “</a:t>
            </a:r>
            <a:r>
              <a:rPr lang="zh-CN" altLang="zh-CN" smtClean="0">
                <a:ea typeface="宋体" charset="-122"/>
              </a:rPr>
              <a:t>do not feel constrained to follow</a:t>
            </a:r>
            <a:r>
              <a:rPr lang="zh-CN" altLang="en-US" smtClean="0">
                <a:ea typeface="宋体" charset="-122"/>
              </a:rPr>
              <a:t> </a:t>
            </a:r>
            <a:r>
              <a:rPr lang="zh-CN" altLang="zh-CN" smtClean="0">
                <a:ea typeface="宋体" charset="-122"/>
              </a:rPr>
              <a:t>the textbooks and the syllabuses</a:t>
            </a:r>
            <a:r>
              <a:rPr lang="en-GB" altLang="zh-CN" smtClean="0">
                <a:ea typeface="宋体" charset="-122"/>
              </a:rPr>
              <a:t>”;</a:t>
            </a:r>
            <a:endParaRPr lang="zh-CN" altLang="zh-CN" smtClean="0">
              <a:ea typeface="宋体" charset="-122"/>
            </a:endParaRPr>
          </a:p>
          <a:p>
            <a:pPr marL="0" indent="0" eaLnBrk="1" hangingPunct="1">
              <a:spcBef>
                <a:spcPct val="0"/>
              </a:spcBef>
            </a:pPr>
            <a:r>
              <a:rPr lang="en-GB" altLang="zh-CN" smtClean="0">
                <a:ea typeface="宋体" charset="-122"/>
              </a:rPr>
              <a:t> the lecturers </a:t>
            </a:r>
            <a:r>
              <a:rPr lang="zh-CN" altLang="zh-CN" smtClean="0">
                <a:ea typeface="宋体" charset="-122"/>
              </a:rPr>
              <a:t>do not give clear definition of terms and</a:t>
            </a:r>
            <a:r>
              <a:rPr lang="zh-CN" altLang="en-US" smtClean="0">
                <a:ea typeface="宋体" charset="-122"/>
              </a:rPr>
              <a:t> </a:t>
            </a:r>
            <a:r>
              <a:rPr lang="zh-CN" altLang="zh-CN" smtClean="0">
                <a:ea typeface="宋体" charset="-122"/>
              </a:rPr>
              <a:t>concept</a:t>
            </a:r>
            <a:r>
              <a:rPr lang="zh-CN" altLang="en-GB" smtClean="0">
                <a:ea typeface="宋体" charset="-122"/>
              </a:rPr>
              <a:t>a</a:t>
            </a:r>
            <a:r>
              <a:rPr lang="en-GB" altLang="zh-CN" smtClean="0">
                <a:ea typeface="宋体" charset="-122"/>
              </a:rPr>
              <a:t>; and</a:t>
            </a:r>
            <a:endParaRPr lang="zh-CN" altLang="zh-CN" smtClean="0">
              <a:ea typeface="宋体" charset="-122"/>
            </a:endParaRPr>
          </a:p>
          <a:p>
            <a:pPr marL="0" indent="0" eaLnBrk="1" hangingPunct="1">
              <a:spcBef>
                <a:spcPct val="0"/>
              </a:spcBef>
            </a:pPr>
            <a:r>
              <a:rPr lang="en-GB" altLang="zh-CN" smtClean="0">
                <a:ea typeface="宋体" charset="-122"/>
              </a:rPr>
              <a:t> </a:t>
            </a:r>
            <a:r>
              <a:rPr lang="zh-CN" altLang="zh-CN" smtClean="0">
                <a:ea typeface="宋体" charset="-122"/>
              </a:rPr>
              <a:t>there is </a:t>
            </a:r>
            <a:r>
              <a:rPr lang="zh-CN" altLang="en-US" smtClean="0">
                <a:ea typeface="宋体" charset="-122"/>
              </a:rPr>
              <a:t>t</a:t>
            </a:r>
            <a:r>
              <a:rPr lang="en-US" altLang="zh-CN" smtClean="0">
                <a:ea typeface="宋体" charset="-122"/>
              </a:rPr>
              <a:t>oo </a:t>
            </a:r>
            <a:r>
              <a:rPr lang="zh-CN" altLang="zh-CN" smtClean="0">
                <a:ea typeface="宋体" charset="-122"/>
              </a:rPr>
              <a:t>much student participation in the</a:t>
            </a:r>
            <a:r>
              <a:rPr lang="en-US" altLang="zh-CN" smtClean="0">
                <a:ea typeface="宋体" charset="-122"/>
              </a:rPr>
              <a:t> </a:t>
            </a:r>
            <a:r>
              <a:rPr lang="zh-CN" altLang="zh-CN" smtClean="0">
                <a:ea typeface="宋体" charset="-122"/>
              </a:rPr>
              <a:t>classrooms, while the students are used to</a:t>
            </a:r>
            <a:r>
              <a:rPr lang="en-US" altLang="zh-CN" smtClean="0">
                <a:ea typeface="宋体" charset="-122"/>
              </a:rPr>
              <a:t> </a:t>
            </a:r>
            <a:r>
              <a:rPr lang="zh-CN" altLang="zh-CN" smtClean="0">
                <a:ea typeface="宋体" charset="-122"/>
              </a:rPr>
              <a:t>working individually in China</a:t>
            </a:r>
            <a:r>
              <a:rPr lang="en-GB" altLang="zh-CN" smtClean="0">
                <a:ea typeface="宋体" charset="-122"/>
              </a:rPr>
              <a:t>.</a:t>
            </a:r>
            <a:endParaRPr lang="zh-CN" altLang="zh-CN" smtClean="0">
              <a:ea typeface="宋体" charset="-122"/>
            </a:endParaRPr>
          </a:p>
          <a:p>
            <a:pPr marL="0" indent="0" eaLnBrk="1" hangingPunct="1">
              <a:spcBef>
                <a:spcPct val="0"/>
              </a:spcBef>
              <a:buFont typeface="Wingdings 2" pitchFamily="18" charset="2"/>
              <a:buNone/>
            </a:pPr>
            <a:endParaRPr lang="zh-CN" altLang="zh-CN" smtClean="0">
              <a:ea typeface="宋体" charset="-122"/>
            </a:endParaRPr>
          </a:p>
        </p:txBody>
      </p:sp>
      <p:sp>
        <p:nvSpPr>
          <p:cNvPr id="6" name="Text Box 4"/>
          <p:cNvSpPr txBox="1">
            <a:spLocks noChangeArrowheads="1"/>
          </p:cNvSpPr>
          <p:nvPr/>
        </p:nvSpPr>
        <p:spPr bwMode="auto">
          <a:xfrm>
            <a:off x="6470523" y="6398057"/>
            <a:ext cx="2520280" cy="307777"/>
          </a:xfrm>
          <a:prstGeom prst="rect">
            <a:avLst/>
          </a:prstGeom>
          <a:solidFill>
            <a:schemeClr val="accent1">
              <a:lumMod val="20000"/>
              <a:lumOff val="80000"/>
            </a:schemeClr>
          </a:solidFill>
          <a:ln w="9525">
            <a:noFill/>
            <a:miter lim="800000"/>
            <a:headEnd/>
            <a:tailEnd/>
          </a:ln>
          <a:effectLst>
            <a:glow rad="139700">
              <a:schemeClr val="accent1">
                <a:lumMod val="20000"/>
                <a:lumOff val="80000"/>
                <a:alpha val="40000"/>
              </a:schemeClr>
            </a:glow>
          </a:effectLst>
        </p:spPr>
        <p:txBody>
          <a:bodyPr>
            <a:spAutoFit/>
          </a:bodyPr>
          <a:lstStyle/>
          <a:p>
            <a:pPr>
              <a:spcBef>
                <a:spcPct val="50000"/>
              </a:spcBef>
            </a:pPr>
            <a:r>
              <a:rPr lang="en-GB" altLang="zh-CN" sz="1400">
                <a:solidFill>
                  <a:schemeClr val="tx1"/>
                </a:solidFill>
                <a:latin typeface="Candara" pitchFamily="34" charset="0"/>
                <a:ea typeface="华文楷体" pitchFamily="2" charset="-122"/>
              </a:rPr>
              <a:t>-&gt; Large-culture understanding</a:t>
            </a:r>
            <a:endParaRPr lang="en-US" altLang="zh-CN" sz="1400">
              <a:solidFill>
                <a:schemeClr val="tx1"/>
              </a:solidFill>
              <a:latin typeface="Candara" pitchFamily="34" charset="0"/>
              <a:ea typeface="华文楷体"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pPr eaLnBrk="1" hangingPunct="1"/>
            <a:r>
              <a:rPr lang="en-GB" altLang="zh-CN" sz="3200" smtClean="0">
                <a:ea typeface="宋体" charset="-122"/>
              </a:rPr>
              <a:t>One possible understanding of complex teaching contexts: the large-culture approach</a:t>
            </a:r>
          </a:p>
        </p:txBody>
      </p:sp>
      <p:sp>
        <p:nvSpPr>
          <p:cNvPr id="25602" name="Line 6"/>
          <p:cNvSpPr>
            <a:spLocks noChangeShapeType="1"/>
          </p:cNvSpPr>
          <p:nvPr/>
        </p:nvSpPr>
        <p:spPr bwMode="auto">
          <a:xfrm>
            <a:off x="2743200" y="3038475"/>
            <a:ext cx="0" cy="2198688"/>
          </a:xfrm>
          <a:prstGeom prst="line">
            <a:avLst/>
          </a:prstGeom>
          <a:noFill/>
          <a:ln w="19050">
            <a:solidFill>
              <a:srgbClr val="0070C0"/>
            </a:solidFill>
            <a:round/>
            <a:headEnd type="none" w="lg" len="lg"/>
            <a:tailEnd type="stealth" w="lg" len="lg"/>
          </a:ln>
        </p:spPr>
        <p:txBody>
          <a:bodyPr/>
          <a:lstStyle/>
          <a:p>
            <a:endParaRPr lang="zh-CN" altLang="en-US"/>
          </a:p>
        </p:txBody>
      </p:sp>
      <p:sp>
        <p:nvSpPr>
          <p:cNvPr id="25603" name="Line 7"/>
          <p:cNvSpPr>
            <a:spLocks noChangeShapeType="1"/>
          </p:cNvSpPr>
          <p:nvPr/>
        </p:nvSpPr>
        <p:spPr bwMode="auto">
          <a:xfrm flipH="1">
            <a:off x="6156325" y="3019425"/>
            <a:ext cx="7938" cy="2217738"/>
          </a:xfrm>
          <a:prstGeom prst="line">
            <a:avLst/>
          </a:prstGeom>
          <a:noFill/>
          <a:ln w="19050">
            <a:solidFill>
              <a:srgbClr val="0070C0"/>
            </a:solidFill>
            <a:round/>
            <a:headEnd type="none" w="lg" len="lg"/>
            <a:tailEnd type="stealth" w="lg" len="lg"/>
          </a:ln>
        </p:spPr>
        <p:txBody>
          <a:bodyPr/>
          <a:lstStyle/>
          <a:p>
            <a:endParaRPr lang="zh-CN" altLang="en-US"/>
          </a:p>
        </p:txBody>
      </p:sp>
      <p:sp>
        <p:nvSpPr>
          <p:cNvPr id="10" name="TextBox 9"/>
          <p:cNvSpPr txBox="1"/>
          <p:nvPr/>
        </p:nvSpPr>
        <p:spPr>
          <a:xfrm>
            <a:off x="1354138" y="1838325"/>
            <a:ext cx="2289175" cy="1200150"/>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‘givens’ about (individuals from) Country A</a:t>
            </a:r>
          </a:p>
        </p:txBody>
      </p:sp>
      <p:sp>
        <p:nvSpPr>
          <p:cNvPr id="11" name="TextBox 10"/>
          <p:cNvSpPr txBox="1"/>
          <p:nvPr/>
        </p:nvSpPr>
        <p:spPr>
          <a:xfrm>
            <a:off x="5435600" y="1838325"/>
            <a:ext cx="2447925" cy="1200150"/>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‘givens’ about (individuals from) Country B</a:t>
            </a:r>
          </a:p>
        </p:txBody>
      </p:sp>
      <p:sp>
        <p:nvSpPr>
          <p:cNvPr id="12" name="TextBox 11"/>
          <p:cNvSpPr txBox="1"/>
          <p:nvPr/>
        </p:nvSpPr>
        <p:spPr>
          <a:xfrm>
            <a:off x="1354138" y="3730625"/>
            <a:ext cx="1368425" cy="461963"/>
          </a:xfrm>
          <a:prstGeom prst="rect">
            <a:avLst/>
          </a:prstGeom>
          <a:noFill/>
        </p:spPr>
        <p:txBody>
          <a:bodyPr>
            <a:spAutoFit/>
          </a:bodyPr>
          <a:lstStyle/>
          <a:p>
            <a:pPr fontAlgn="auto">
              <a:spcBef>
                <a:spcPts val="0"/>
              </a:spcBef>
              <a:spcAft>
                <a:spcPts val="0"/>
              </a:spcAft>
              <a:defRPr/>
            </a:pPr>
            <a:r>
              <a:rPr lang="en-GB" sz="2400" b="1" i="1" dirty="0">
                <a:solidFill>
                  <a:schemeClr val="accent2">
                    <a:lumMod val="75000"/>
                  </a:schemeClr>
                </a:solidFill>
                <a:latin typeface="+mn-lt"/>
                <a:ea typeface="+mn-ea"/>
              </a:rPr>
              <a:t>prescribe</a:t>
            </a:r>
          </a:p>
        </p:txBody>
      </p:sp>
      <p:sp>
        <p:nvSpPr>
          <p:cNvPr id="13" name="TextBox 12"/>
          <p:cNvSpPr txBox="1"/>
          <p:nvPr/>
        </p:nvSpPr>
        <p:spPr>
          <a:xfrm>
            <a:off x="3665538" y="3738563"/>
            <a:ext cx="1476375" cy="461962"/>
          </a:xfrm>
          <a:prstGeom prst="rect">
            <a:avLst/>
          </a:prstGeom>
          <a:noFill/>
        </p:spPr>
        <p:txBody>
          <a:bodyPr>
            <a:spAutoFit/>
          </a:bodyPr>
          <a:lstStyle/>
          <a:p>
            <a:pPr fontAlgn="auto">
              <a:spcBef>
                <a:spcPts val="0"/>
              </a:spcBef>
              <a:spcAft>
                <a:spcPts val="0"/>
              </a:spcAft>
              <a:defRPr/>
            </a:pPr>
            <a:r>
              <a:rPr lang="en-GB" sz="2400" b="1" i="1" dirty="0">
                <a:solidFill>
                  <a:schemeClr val="accent2">
                    <a:lumMod val="75000"/>
                  </a:schemeClr>
                </a:solidFill>
                <a:latin typeface="+mn-lt"/>
                <a:ea typeface="+mn-ea"/>
              </a:rPr>
              <a:t>compare</a:t>
            </a:r>
          </a:p>
        </p:txBody>
      </p:sp>
      <p:sp>
        <p:nvSpPr>
          <p:cNvPr id="14" name="TextBox 13"/>
          <p:cNvSpPr txBox="1"/>
          <p:nvPr/>
        </p:nvSpPr>
        <p:spPr>
          <a:xfrm>
            <a:off x="6164263" y="3730625"/>
            <a:ext cx="1368425" cy="461963"/>
          </a:xfrm>
          <a:prstGeom prst="rect">
            <a:avLst/>
          </a:prstGeom>
          <a:noFill/>
        </p:spPr>
        <p:txBody>
          <a:bodyPr>
            <a:spAutoFit/>
          </a:bodyPr>
          <a:lstStyle/>
          <a:p>
            <a:pPr fontAlgn="auto">
              <a:spcBef>
                <a:spcPts val="0"/>
              </a:spcBef>
              <a:spcAft>
                <a:spcPts val="0"/>
              </a:spcAft>
              <a:defRPr/>
            </a:pPr>
            <a:r>
              <a:rPr lang="en-GB" sz="2400" b="1" i="1" dirty="0">
                <a:solidFill>
                  <a:schemeClr val="accent2">
                    <a:lumMod val="75000"/>
                  </a:schemeClr>
                </a:solidFill>
                <a:latin typeface="+mn-lt"/>
                <a:ea typeface="+mn-ea"/>
              </a:rPr>
              <a:t>prescribe</a:t>
            </a:r>
          </a:p>
        </p:txBody>
      </p:sp>
      <p:sp>
        <p:nvSpPr>
          <p:cNvPr id="15" name="TextBox 14"/>
          <p:cNvSpPr txBox="1"/>
          <p:nvPr/>
        </p:nvSpPr>
        <p:spPr>
          <a:xfrm>
            <a:off x="5348288" y="5233988"/>
            <a:ext cx="2319337" cy="1200150"/>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characteristics </a:t>
            </a:r>
          </a:p>
          <a:p>
            <a:pPr fontAlgn="auto">
              <a:spcBef>
                <a:spcPts val="0"/>
              </a:spcBef>
              <a:spcAft>
                <a:spcPts val="0"/>
              </a:spcAft>
              <a:defRPr/>
            </a:pPr>
            <a:r>
              <a:rPr lang="en-GB" sz="2400" dirty="0">
                <a:solidFill>
                  <a:schemeClr val="accent2">
                    <a:lumMod val="75000"/>
                  </a:schemeClr>
                </a:solidFill>
                <a:latin typeface="+mn-lt"/>
                <a:ea typeface="+mn-ea"/>
              </a:rPr>
              <a:t>of collective communication</a:t>
            </a:r>
          </a:p>
        </p:txBody>
      </p:sp>
      <p:sp>
        <p:nvSpPr>
          <p:cNvPr id="16" name="TextBox 15"/>
          <p:cNvSpPr txBox="1"/>
          <p:nvPr/>
        </p:nvSpPr>
        <p:spPr>
          <a:xfrm>
            <a:off x="1354138" y="5251450"/>
            <a:ext cx="2289175" cy="1200150"/>
          </a:xfrm>
          <a:prstGeom prst="rect">
            <a:avLst/>
          </a:prstGeom>
          <a:noFill/>
        </p:spPr>
        <p:txBody>
          <a:bodyPr>
            <a:spAutoFit/>
          </a:bodyPr>
          <a:lstStyle/>
          <a:p>
            <a:pPr fontAlgn="auto">
              <a:spcBef>
                <a:spcPts val="0"/>
              </a:spcBef>
              <a:spcAft>
                <a:spcPts val="0"/>
              </a:spcAft>
              <a:defRPr/>
            </a:pPr>
            <a:r>
              <a:rPr lang="en-GB" sz="2400" dirty="0">
                <a:solidFill>
                  <a:schemeClr val="accent2">
                    <a:lumMod val="75000"/>
                  </a:schemeClr>
                </a:solidFill>
                <a:latin typeface="+mn-lt"/>
                <a:ea typeface="+mn-ea"/>
              </a:rPr>
              <a:t>characteristics </a:t>
            </a:r>
          </a:p>
          <a:p>
            <a:pPr fontAlgn="auto">
              <a:spcBef>
                <a:spcPts val="0"/>
              </a:spcBef>
              <a:spcAft>
                <a:spcPts val="0"/>
              </a:spcAft>
              <a:defRPr/>
            </a:pPr>
            <a:r>
              <a:rPr lang="en-GB" sz="2400" dirty="0">
                <a:solidFill>
                  <a:schemeClr val="accent2">
                    <a:lumMod val="75000"/>
                  </a:schemeClr>
                </a:solidFill>
                <a:latin typeface="+mn-lt"/>
                <a:ea typeface="+mn-ea"/>
              </a:rPr>
              <a:t>of collective communication</a:t>
            </a:r>
          </a:p>
        </p:txBody>
      </p:sp>
      <p:cxnSp>
        <p:nvCxnSpPr>
          <p:cNvPr id="18" name="Straight Arrow Connector 17"/>
          <p:cNvCxnSpPr/>
          <p:nvPr/>
        </p:nvCxnSpPr>
        <p:spPr>
          <a:xfrm flipV="1">
            <a:off x="3276600" y="4137025"/>
            <a:ext cx="2071688" cy="12700"/>
          </a:xfrm>
          <a:prstGeom prst="straightConnector1">
            <a:avLst/>
          </a:prstGeom>
          <a:ln w="19050">
            <a:solidFill>
              <a:srgbClr val="0070C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TotalTime>
  <Words>1460</Words>
  <Application>Microsoft Office PowerPoint</Application>
  <PresentationFormat>On-screen Show (4:3)</PresentationFormat>
  <Paragraphs>292</Paragraphs>
  <Slides>19</Slides>
  <Notes>16</Notes>
  <HiddenSlides>0</HiddenSlides>
  <MMClips>0</MMClips>
  <ScaleCrop>false</ScaleCrop>
  <HeadingPairs>
    <vt:vector size="6" baseType="variant">
      <vt:variant>
        <vt:lpstr>已用的字体</vt:lpstr>
      </vt:variant>
      <vt:variant>
        <vt:i4>10</vt:i4>
      </vt:variant>
      <vt:variant>
        <vt:lpstr>演示文稿设计模板</vt:lpstr>
      </vt:variant>
      <vt:variant>
        <vt:i4>7</vt:i4>
      </vt:variant>
      <vt:variant>
        <vt:lpstr>幻灯片标题</vt:lpstr>
      </vt:variant>
      <vt:variant>
        <vt:i4>19</vt:i4>
      </vt:variant>
    </vt:vector>
  </HeadingPairs>
  <TitlesOfParts>
    <vt:vector size="36" baseType="lpstr">
      <vt:lpstr>Arial</vt:lpstr>
      <vt:lpstr>宋体</vt:lpstr>
      <vt:lpstr>Candara</vt:lpstr>
      <vt:lpstr>Symbol</vt:lpstr>
      <vt:lpstr>Calibri</vt:lpstr>
      <vt:lpstr>华文楷体</vt:lpstr>
      <vt:lpstr>Wingdings 2</vt:lpstr>
      <vt:lpstr>Times New Roman</vt:lpstr>
      <vt:lpstr>Constantia</vt:lpstr>
      <vt:lpstr>Gill Sans MT</vt:lpstr>
      <vt:lpstr>Waveform</vt:lpstr>
      <vt:lpstr>Waveform</vt:lpstr>
      <vt:lpstr>Waveform</vt:lpstr>
      <vt:lpstr>Waveform</vt:lpstr>
      <vt:lpstr>Waveform</vt:lpstr>
      <vt:lpstr>Waveform</vt:lpstr>
      <vt:lpstr>Waveform</vt:lpstr>
      <vt:lpstr>Towards an anti-essentialist understanding of  international education </vt:lpstr>
      <vt:lpstr>Outline of the presentation</vt:lpstr>
      <vt:lpstr>Links to intercultural dialogue</vt:lpstr>
      <vt:lpstr>Introducing our teaching contexts</vt:lpstr>
      <vt:lpstr>Introducing the contexts (continued …)</vt:lpstr>
      <vt:lpstr>Our ‘insider’/ ‘outsider’ understandings  of the teaching contexts</vt:lpstr>
      <vt:lpstr>One possible understanding of our teaching contexts:  the large-culture approach</vt:lpstr>
      <vt:lpstr>One possible understanding of our teaching contexts:  the large-culture approach (continued …)</vt:lpstr>
      <vt:lpstr>One possible understanding of complex teaching contexts: the large-culture approach</vt:lpstr>
      <vt:lpstr>Some reflections on  the large-culture approach</vt:lpstr>
      <vt:lpstr>An alternative understanding of our teaching contexts: the small-culture approach (Holliday, 1999)</vt:lpstr>
      <vt:lpstr>An alternative understanding of our teaching contexts:  the small-culture approach (continued …)</vt:lpstr>
      <vt:lpstr>An alternative understanding of our teaching contexts:  the small-culture approach (continued …)</vt:lpstr>
      <vt:lpstr>An alternative understanding of our teaching contexts: the small-culture approach (continued …)</vt:lpstr>
      <vt:lpstr>An alternative understanding of our teaching contexts:  The small-culture approach (continued …)</vt:lpstr>
      <vt:lpstr>An alternative understanding of our teaching contexts:  The small-culture approach (continued …)</vt:lpstr>
      <vt:lpstr>Concluding remarks</vt:lpstr>
      <vt:lpstr>Concluding remarks (continued …)</vt:lpstr>
      <vt:lpstr>幻灯片 19</vt:lpstr>
    </vt:vector>
  </TitlesOfParts>
  <Company>Edinburgh Napier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anti-essentialist understanding of  international education </dc:title>
  <dc:creator>la346</dc:creator>
  <cp:lastModifiedBy>yuan</cp:lastModifiedBy>
  <cp:revision>71</cp:revision>
  <dcterms:created xsi:type="dcterms:W3CDTF">2012-11-27T15:41:29Z</dcterms:created>
  <dcterms:modified xsi:type="dcterms:W3CDTF">2012-12-01T00:04:05Z</dcterms:modified>
</cp:coreProperties>
</file>