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70" r:id="rId3"/>
    <p:sldId id="263" r:id="rId4"/>
    <p:sldId id="273" r:id="rId5"/>
    <p:sldId id="259" r:id="rId6"/>
    <p:sldId id="257" r:id="rId7"/>
    <p:sldId id="258" r:id="rId8"/>
    <p:sldId id="271" r:id="rId9"/>
    <p:sldId id="260" r:id="rId10"/>
    <p:sldId id="264" r:id="rId11"/>
    <p:sldId id="261" r:id="rId12"/>
    <p:sldId id="268" r:id="rId13"/>
    <p:sldId id="262" r:id="rId14"/>
    <p:sldId id="269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8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9FBD1-9AEE-471A-801A-5003E1FCEA5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07ABCAF-5D80-4E03-B1F5-E8568AD764CE}">
      <dgm:prSet phldrT="[Text]"/>
      <dgm:spPr/>
      <dgm:t>
        <a:bodyPr/>
        <a:lstStyle/>
        <a:p>
          <a:r>
            <a:rPr lang="en-US" dirty="0" smtClean="0"/>
            <a:t>2003</a:t>
          </a:r>
        </a:p>
        <a:p>
          <a:r>
            <a:rPr lang="en-US" dirty="0" smtClean="0"/>
            <a:t>Chapter 50 Act no. 20 about National Educational System- Legal basis of ISS implementation</a:t>
          </a:r>
          <a:endParaRPr lang="id-ID" dirty="0"/>
        </a:p>
      </dgm:t>
    </dgm:pt>
    <dgm:pt modelId="{4347B522-0720-48BC-BF4F-1BBFD69481D4}" type="parTrans" cxnId="{B9F201BB-0824-4D24-B563-55EAA17C2646}">
      <dgm:prSet/>
      <dgm:spPr/>
      <dgm:t>
        <a:bodyPr/>
        <a:lstStyle/>
        <a:p>
          <a:endParaRPr lang="id-ID"/>
        </a:p>
      </dgm:t>
    </dgm:pt>
    <dgm:pt modelId="{805B1BB3-7A8F-44DF-8DF1-6A292FD4B22C}" type="sibTrans" cxnId="{B9F201BB-0824-4D24-B563-55EAA17C2646}">
      <dgm:prSet/>
      <dgm:spPr/>
      <dgm:t>
        <a:bodyPr/>
        <a:lstStyle/>
        <a:p>
          <a:endParaRPr lang="id-ID"/>
        </a:p>
      </dgm:t>
    </dgm:pt>
    <dgm:pt modelId="{D1EA6CCA-8F5E-4F67-9B8F-711F3AC02C1C}">
      <dgm:prSet phldrT="[Text]"/>
      <dgm:spPr/>
      <dgm:t>
        <a:bodyPr/>
        <a:lstStyle/>
        <a:p>
          <a:r>
            <a:rPr lang="en-US" dirty="0" smtClean="0"/>
            <a:t>2006 – ISS started to be implemented with Pilot ISSs </a:t>
          </a:r>
          <a:endParaRPr lang="id-ID" dirty="0"/>
        </a:p>
      </dgm:t>
    </dgm:pt>
    <dgm:pt modelId="{C572F12D-0B7C-4C65-8835-7048C86C1106}" type="parTrans" cxnId="{1C3B23DA-D6CC-4566-9433-A0C64A49EDFF}">
      <dgm:prSet/>
      <dgm:spPr/>
      <dgm:t>
        <a:bodyPr/>
        <a:lstStyle/>
        <a:p>
          <a:endParaRPr lang="id-ID"/>
        </a:p>
      </dgm:t>
    </dgm:pt>
    <dgm:pt modelId="{64C2590A-6594-4977-B08B-938D520CBC42}" type="sibTrans" cxnId="{1C3B23DA-D6CC-4566-9433-A0C64A49EDFF}">
      <dgm:prSet/>
      <dgm:spPr/>
      <dgm:t>
        <a:bodyPr/>
        <a:lstStyle/>
        <a:p>
          <a:endParaRPr lang="id-ID"/>
        </a:p>
      </dgm:t>
    </dgm:pt>
    <dgm:pt modelId="{73815FB7-B2AA-4987-9D41-76865FFE76F5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December 2011 -  Judicial Review	 field by a Teacher Union and an NGO					</a:t>
          </a:r>
          <a:endParaRPr lang="id-ID" dirty="0"/>
        </a:p>
      </dgm:t>
    </dgm:pt>
    <dgm:pt modelId="{7F2221D8-380B-4E02-B0B8-C1382384A47B}" type="parTrans" cxnId="{F2A675CC-6036-4097-87FD-2C9B9EC3495B}">
      <dgm:prSet/>
      <dgm:spPr/>
      <dgm:t>
        <a:bodyPr/>
        <a:lstStyle/>
        <a:p>
          <a:endParaRPr lang="id-ID"/>
        </a:p>
      </dgm:t>
    </dgm:pt>
    <dgm:pt modelId="{4BBD65F0-1D89-4CFB-A55C-FAADBD8CE50C}" type="sibTrans" cxnId="{F2A675CC-6036-4097-87FD-2C9B9EC3495B}">
      <dgm:prSet/>
      <dgm:spPr/>
      <dgm:t>
        <a:bodyPr/>
        <a:lstStyle/>
        <a:p>
          <a:endParaRPr lang="id-ID"/>
        </a:p>
      </dgm:t>
    </dgm:pt>
    <dgm:pt modelId="{C3522D35-1A12-4724-97F1-891887F854C3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January 2013 – CONSTITUTIONAL Court annulled the laws supporting the implementation of ISS 					</a:t>
          </a:r>
          <a:endParaRPr lang="id-ID" dirty="0"/>
        </a:p>
      </dgm:t>
    </dgm:pt>
    <dgm:pt modelId="{B30A0097-CD36-4720-B3E9-768454AB77CB}" type="parTrans" cxnId="{54C94CF6-270F-4909-978D-38C65D705CAD}">
      <dgm:prSet/>
      <dgm:spPr/>
      <dgm:t>
        <a:bodyPr/>
        <a:lstStyle/>
        <a:p>
          <a:endParaRPr lang="id-ID"/>
        </a:p>
      </dgm:t>
    </dgm:pt>
    <dgm:pt modelId="{4539BDD2-5620-410C-8B03-D661D1D0D858}" type="sibTrans" cxnId="{54C94CF6-270F-4909-978D-38C65D705CAD}">
      <dgm:prSet/>
      <dgm:spPr/>
      <dgm:t>
        <a:bodyPr/>
        <a:lstStyle/>
        <a:p>
          <a:endParaRPr lang="id-ID"/>
        </a:p>
      </dgm:t>
    </dgm:pt>
    <dgm:pt modelId="{E123B392-528F-4853-8DB0-EACB37EC7CA2}" type="pres">
      <dgm:prSet presAssocID="{D4E9FBD1-9AEE-471A-801A-5003E1FCEA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E8F4F0-ADB6-403A-9325-B8CF59983EB5}" type="pres">
      <dgm:prSet presAssocID="{D4E9FBD1-9AEE-471A-801A-5003E1FCEA50}" presName="dummyMaxCanvas" presStyleCnt="0">
        <dgm:presLayoutVars/>
      </dgm:prSet>
      <dgm:spPr/>
    </dgm:pt>
    <dgm:pt modelId="{2200B066-EC0E-4A03-AB7B-CB7EDBF978B5}" type="pres">
      <dgm:prSet presAssocID="{D4E9FBD1-9AEE-471A-801A-5003E1FCEA5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07CC46-339B-4130-B0B8-43EF4B51C621}" type="pres">
      <dgm:prSet presAssocID="{D4E9FBD1-9AEE-471A-801A-5003E1FCEA5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877905-8815-4647-BAC2-7AF7DDC899C7}" type="pres">
      <dgm:prSet presAssocID="{D4E9FBD1-9AEE-471A-801A-5003E1FCEA5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863517-0CC3-449B-BB85-1A61FCEC33AE}" type="pres">
      <dgm:prSet presAssocID="{D4E9FBD1-9AEE-471A-801A-5003E1FCEA50}" presName="FourNodes_4" presStyleLbl="node1" presStyleIdx="3" presStyleCnt="4" custScaleX="102135" custScaleY="81500" custLinFactNeighborX="1868" custLinFactNeighborY="-58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8A9972-39FA-4194-A557-10C223DDBAE9}" type="pres">
      <dgm:prSet presAssocID="{D4E9FBD1-9AEE-471A-801A-5003E1FCEA5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68DE86-64EC-4EF0-8DBC-3DE4077A5BF1}" type="pres">
      <dgm:prSet presAssocID="{D4E9FBD1-9AEE-471A-801A-5003E1FCEA5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060D9B-75E4-4933-921D-E0A3A6ABAA5A}" type="pres">
      <dgm:prSet presAssocID="{D4E9FBD1-9AEE-471A-801A-5003E1FCEA5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D81B91-A212-4CF8-B9A7-5F30FC6AB863}" type="pres">
      <dgm:prSet presAssocID="{D4E9FBD1-9AEE-471A-801A-5003E1FCEA5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40A13A-826E-460E-B236-6720532FED7D}" type="pres">
      <dgm:prSet presAssocID="{D4E9FBD1-9AEE-471A-801A-5003E1FCEA5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7089B2-B90B-4116-8C20-DE667192EA1C}" type="pres">
      <dgm:prSet presAssocID="{D4E9FBD1-9AEE-471A-801A-5003E1FCEA5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BD73EC-770B-4FA2-87D4-6F628AF2BE36}" type="pres">
      <dgm:prSet presAssocID="{D4E9FBD1-9AEE-471A-801A-5003E1FCEA5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EA7C2A5-4E32-43D7-B740-10584A693687}" type="presOf" srcId="{C3522D35-1A12-4724-97F1-891887F854C3}" destId="{36BD73EC-770B-4FA2-87D4-6F628AF2BE36}" srcOrd="1" destOrd="0" presId="urn:microsoft.com/office/officeart/2005/8/layout/vProcess5"/>
    <dgm:cxn modelId="{CE4AE000-28B3-463B-9014-C2D92CFDF322}" type="presOf" srcId="{307ABCAF-5D80-4E03-B1F5-E8568AD764CE}" destId="{2200B066-EC0E-4A03-AB7B-CB7EDBF978B5}" srcOrd="0" destOrd="0" presId="urn:microsoft.com/office/officeart/2005/8/layout/vProcess5"/>
    <dgm:cxn modelId="{45A3BCC4-C787-4CD0-B7F2-117AECDC56E2}" type="presOf" srcId="{C3522D35-1A12-4724-97F1-891887F854C3}" destId="{EF863517-0CC3-449B-BB85-1A61FCEC33AE}" srcOrd="0" destOrd="0" presId="urn:microsoft.com/office/officeart/2005/8/layout/vProcess5"/>
    <dgm:cxn modelId="{54C94CF6-270F-4909-978D-38C65D705CAD}" srcId="{D4E9FBD1-9AEE-471A-801A-5003E1FCEA50}" destId="{C3522D35-1A12-4724-97F1-891887F854C3}" srcOrd="3" destOrd="0" parTransId="{B30A0097-CD36-4720-B3E9-768454AB77CB}" sibTransId="{4539BDD2-5620-410C-8B03-D661D1D0D858}"/>
    <dgm:cxn modelId="{154A3271-20B0-4ED5-ACFE-A5DA5DBFA2ED}" type="presOf" srcId="{805B1BB3-7A8F-44DF-8DF1-6A292FD4B22C}" destId="{768A9972-39FA-4194-A557-10C223DDBAE9}" srcOrd="0" destOrd="0" presId="urn:microsoft.com/office/officeart/2005/8/layout/vProcess5"/>
    <dgm:cxn modelId="{5F6AC38D-4F95-4E3F-8CF8-1BFBB6F26277}" type="presOf" srcId="{64C2590A-6594-4977-B08B-938D520CBC42}" destId="{7868DE86-64EC-4EF0-8DBC-3DE4077A5BF1}" srcOrd="0" destOrd="0" presId="urn:microsoft.com/office/officeart/2005/8/layout/vProcess5"/>
    <dgm:cxn modelId="{B9F201BB-0824-4D24-B563-55EAA17C2646}" srcId="{D4E9FBD1-9AEE-471A-801A-5003E1FCEA50}" destId="{307ABCAF-5D80-4E03-B1F5-E8568AD764CE}" srcOrd="0" destOrd="0" parTransId="{4347B522-0720-48BC-BF4F-1BBFD69481D4}" sibTransId="{805B1BB3-7A8F-44DF-8DF1-6A292FD4B22C}"/>
    <dgm:cxn modelId="{54F6C6BB-601D-4569-870B-69670D0CD164}" type="presOf" srcId="{73815FB7-B2AA-4987-9D41-76865FFE76F5}" destId="{E7877905-8815-4647-BAC2-7AF7DDC899C7}" srcOrd="0" destOrd="0" presId="urn:microsoft.com/office/officeart/2005/8/layout/vProcess5"/>
    <dgm:cxn modelId="{652F01D5-ECD1-4B2D-AE4D-53DFC049C404}" type="presOf" srcId="{D4E9FBD1-9AEE-471A-801A-5003E1FCEA50}" destId="{E123B392-528F-4853-8DB0-EACB37EC7CA2}" srcOrd="0" destOrd="0" presId="urn:microsoft.com/office/officeart/2005/8/layout/vProcess5"/>
    <dgm:cxn modelId="{EAD2DF50-4F52-4BE9-B740-8FAFF19B7F4B}" type="presOf" srcId="{4BBD65F0-1D89-4CFB-A55C-FAADBD8CE50C}" destId="{FD060D9B-75E4-4933-921D-E0A3A6ABAA5A}" srcOrd="0" destOrd="0" presId="urn:microsoft.com/office/officeart/2005/8/layout/vProcess5"/>
    <dgm:cxn modelId="{5565AF05-F4B0-4F30-BAF8-D5C39D52245E}" type="presOf" srcId="{D1EA6CCA-8F5E-4F67-9B8F-711F3AC02C1C}" destId="{7040A13A-826E-460E-B236-6720532FED7D}" srcOrd="1" destOrd="0" presId="urn:microsoft.com/office/officeart/2005/8/layout/vProcess5"/>
    <dgm:cxn modelId="{1C3B23DA-D6CC-4566-9433-A0C64A49EDFF}" srcId="{D4E9FBD1-9AEE-471A-801A-5003E1FCEA50}" destId="{D1EA6CCA-8F5E-4F67-9B8F-711F3AC02C1C}" srcOrd="1" destOrd="0" parTransId="{C572F12D-0B7C-4C65-8835-7048C86C1106}" sibTransId="{64C2590A-6594-4977-B08B-938D520CBC42}"/>
    <dgm:cxn modelId="{F2A675CC-6036-4097-87FD-2C9B9EC3495B}" srcId="{D4E9FBD1-9AEE-471A-801A-5003E1FCEA50}" destId="{73815FB7-B2AA-4987-9D41-76865FFE76F5}" srcOrd="2" destOrd="0" parTransId="{7F2221D8-380B-4E02-B0B8-C1382384A47B}" sibTransId="{4BBD65F0-1D89-4CFB-A55C-FAADBD8CE50C}"/>
    <dgm:cxn modelId="{4C747C53-7D9E-423D-AFED-0991BAD1B8D9}" type="presOf" srcId="{307ABCAF-5D80-4E03-B1F5-E8568AD764CE}" destId="{37D81B91-A212-4CF8-B9A7-5F30FC6AB863}" srcOrd="1" destOrd="0" presId="urn:microsoft.com/office/officeart/2005/8/layout/vProcess5"/>
    <dgm:cxn modelId="{F9EC82E2-6AA9-42A1-B657-B04B6E498621}" type="presOf" srcId="{D1EA6CCA-8F5E-4F67-9B8F-711F3AC02C1C}" destId="{3E07CC46-339B-4130-B0B8-43EF4B51C621}" srcOrd="0" destOrd="0" presId="urn:microsoft.com/office/officeart/2005/8/layout/vProcess5"/>
    <dgm:cxn modelId="{A3B8B6EF-1248-47F9-BFBB-44FE7A72560F}" type="presOf" srcId="{73815FB7-B2AA-4987-9D41-76865FFE76F5}" destId="{657089B2-B90B-4116-8C20-DE667192EA1C}" srcOrd="1" destOrd="0" presId="urn:microsoft.com/office/officeart/2005/8/layout/vProcess5"/>
    <dgm:cxn modelId="{E6C58548-4939-402E-A1B9-76D251FF24FB}" type="presParOf" srcId="{E123B392-528F-4853-8DB0-EACB37EC7CA2}" destId="{71E8F4F0-ADB6-403A-9325-B8CF59983EB5}" srcOrd="0" destOrd="0" presId="urn:microsoft.com/office/officeart/2005/8/layout/vProcess5"/>
    <dgm:cxn modelId="{8780BD16-455D-46E2-AD41-D2182E4C5401}" type="presParOf" srcId="{E123B392-528F-4853-8DB0-EACB37EC7CA2}" destId="{2200B066-EC0E-4A03-AB7B-CB7EDBF978B5}" srcOrd="1" destOrd="0" presId="urn:microsoft.com/office/officeart/2005/8/layout/vProcess5"/>
    <dgm:cxn modelId="{4DC8042C-19D8-4934-9AD0-899821F1A66C}" type="presParOf" srcId="{E123B392-528F-4853-8DB0-EACB37EC7CA2}" destId="{3E07CC46-339B-4130-B0B8-43EF4B51C621}" srcOrd="2" destOrd="0" presId="urn:microsoft.com/office/officeart/2005/8/layout/vProcess5"/>
    <dgm:cxn modelId="{E538A45D-0219-4DF3-8A20-4D0DBFAE2CBC}" type="presParOf" srcId="{E123B392-528F-4853-8DB0-EACB37EC7CA2}" destId="{E7877905-8815-4647-BAC2-7AF7DDC899C7}" srcOrd="3" destOrd="0" presId="urn:microsoft.com/office/officeart/2005/8/layout/vProcess5"/>
    <dgm:cxn modelId="{5E0C23D7-8CCA-4E38-A2D1-CC0EEBDA0977}" type="presParOf" srcId="{E123B392-528F-4853-8DB0-EACB37EC7CA2}" destId="{EF863517-0CC3-449B-BB85-1A61FCEC33AE}" srcOrd="4" destOrd="0" presId="urn:microsoft.com/office/officeart/2005/8/layout/vProcess5"/>
    <dgm:cxn modelId="{49040CCA-D1C2-477D-97B8-1537D8D238A7}" type="presParOf" srcId="{E123B392-528F-4853-8DB0-EACB37EC7CA2}" destId="{768A9972-39FA-4194-A557-10C223DDBAE9}" srcOrd="5" destOrd="0" presId="urn:microsoft.com/office/officeart/2005/8/layout/vProcess5"/>
    <dgm:cxn modelId="{CFD17926-CBC3-433C-8CCE-3CEA6B9403B5}" type="presParOf" srcId="{E123B392-528F-4853-8DB0-EACB37EC7CA2}" destId="{7868DE86-64EC-4EF0-8DBC-3DE4077A5BF1}" srcOrd="6" destOrd="0" presId="urn:microsoft.com/office/officeart/2005/8/layout/vProcess5"/>
    <dgm:cxn modelId="{705E672E-F86E-4880-A94D-E0ADE3709AA7}" type="presParOf" srcId="{E123B392-528F-4853-8DB0-EACB37EC7CA2}" destId="{FD060D9B-75E4-4933-921D-E0A3A6ABAA5A}" srcOrd="7" destOrd="0" presId="urn:microsoft.com/office/officeart/2005/8/layout/vProcess5"/>
    <dgm:cxn modelId="{DED1BB2F-818D-4AE1-B659-F7205516B15B}" type="presParOf" srcId="{E123B392-528F-4853-8DB0-EACB37EC7CA2}" destId="{37D81B91-A212-4CF8-B9A7-5F30FC6AB863}" srcOrd="8" destOrd="0" presId="urn:microsoft.com/office/officeart/2005/8/layout/vProcess5"/>
    <dgm:cxn modelId="{2811D91F-733C-4EC7-A615-6A68CE2B3A75}" type="presParOf" srcId="{E123B392-528F-4853-8DB0-EACB37EC7CA2}" destId="{7040A13A-826E-460E-B236-6720532FED7D}" srcOrd="9" destOrd="0" presId="urn:microsoft.com/office/officeart/2005/8/layout/vProcess5"/>
    <dgm:cxn modelId="{7F7FF8D8-050B-4B2C-BF09-42CD8CE94F6B}" type="presParOf" srcId="{E123B392-528F-4853-8DB0-EACB37EC7CA2}" destId="{657089B2-B90B-4116-8C20-DE667192EA1C}" srcOrd="10" destOrd="0" presId="urn:microsoft.com/office/officeart/2005/8/layout/vProcess5"/>
    <dgm:cxn modelId="{B3420E2E-5895-4703-B476-A6C998F27E98}" type="presParOf" srcId="{E123B392-528F-4853-8DB0-EACB37EC7CA2}" destId="{36BD73EC-770B-4FA2-87D4-6F628AF2BE3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B066-EC0E-4A03-AB7B-CB7EDBF978B5}">
      <dsp:nvSpPr>
        <dsp:cNvPr id="0" name=""/>
        <dsp:cNvSpPr/>
      </dsp:nvSpPr>
      <dsp:spPr>
        <a:xfrm>
          <a:off x="-30422" y="0"/>
          <a:ext cx="5699760" cy="89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2003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Chapter 50 Act no. 20 about National Educational System- Legal basis of ISS implementation</a:t>
          </a:r>
          <a:endParaRPr lang="id-ID" sz="1000" kern="1200" dirty="0"/>
        </a:p>
      </dsp:txBody>
      <dsp:txXfrm>
        <a:off x="-4307" y="26115"/>
        <a:ext cx="4662272" cy="839405"/>
      </dsp:txXfrm>
    </dsp:sp>
    <dsp:sp modelId="{3E07CC46-339B-4130-B0B8-43EF4B51C621}">
      <dsp:nvSpPr>
        <dsp:cNvPr id="0" name=""/>
        <dsp:cNvSpPr/>
      </dsp:nvSpPr>
      <dsp:spPr>
        <a:xfrm>
          <a:off x="446932" y="1053750"/>
          <a:ext cx="5699760" cy="89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2006 – ISS started to be implemented with Pilot ISSs </a:t>
          </a:r>
          <a:endParaRPr lang="id-ID" sz="1000" kern="1200" dirty="0"/>
        </a:p>
      </dsp:txBody>
      <dsp:txXfrm>
        <a:off x="473047" y="1079865"/>
        <a:ext cx="4590612" cy="839405"/>
      </dsp:txXfrm>
    </dsp:sp>
    <dsp:sp modelId="{E7877905-8815-4647-BAC2-7AF7DDC899C7}">
      <dsp:nvSpPr>
        <dsp:cNvPr id="0" name=""/>
        <dsp:cNvSpPr/>
      </dsp:nvSpPr>
      <dsp:spPr>
        <a:xfrm>
          <a:off x="917162" y="2107501"/>
          <a:ext cx="5699760" cy="891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December 2011 -  Judicial Review	 field by a Teacher Union and an NGO					</a:t>
          </a:r>
          <a:endParaRPr lang="id-ID" sz="1000" kern="1200" dirty="0"/>
        </a:p>
      </dsp:txBody>
      <dsp:txXfrm>
        <a:off x="943277" y="2133616"/>
        <a:ext cx="4597736" cy="839405"/>
      </dsp:txXfrm>
    </dsp:sp>
    <dsp:sp modelId="{EF863517-0CC3-449B-BB85-1A61FCEC33AE}">
      <dsp:nvSpPr>
        <dsp:cNvPr id="0" name=""/>
        <dsp:cNvSpPr/>
      </dsp:nvSpPr>
      <dsp:spPr>
        <a:xfrm>
          <a:off x="1333672" y="3191372"/>
          <a:ext cx="5821449" cy="726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January 2013 – CONSTITUTIONAL Court annulled the laws supporting the implementation of ISS 					</a:t>
          </a:r>
          <a:endParaRPr lang="id-ID" sz="1000" kern="1200" dirty="0"/>
        </a:p>
      </dsp:txBody>
      <dsp:txXfrm>
        <a:off x="1354956" y="3212656"/>
        <a:ext cx="4699398" cy="684114"/>
      </dsp:txXfrm>
    </dsp:sp>
    <dsp:sp modelId="{768A9972-39FA-4194-A557-10C223DDBAE9}">
      <dsp:nvSpPr>
        <dsp:cNvPr id="0" name=""/>
        <dsp:cNvSpPr/>
      </dsp:nvSpPr>
      <dsp:spPr>
        <a:xfrm>
          <a:off x="5089774" y="682911"/>
          <a:ext cx="579562" cy="579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5220175" y="682911"/>
        <a:ext cx="318760" cy="436120"/>
      </dsp:txXfrm>
    </dsp:sp>
    <dsp:sp modelId="{7868DE86-64EC-4EF0-8DBC-3DE4077A5BF1}">
      <dsp:nvSpPr>
        <dsp:cNvPr id="0" name=""/>
        <dsp:cNvSpPr/>
      </dsp:nvSpPr>
      <dsp:spPr>
        <a:xfrm>
          <a:off x="5567129" y="1736662"/>
          <a:ext cx="579562" cy="579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5697530" y="1736662"/>
        <a:ext cx="318760" cy="436120"/>
      </dsp:txXfrm>
    </dsp:sp>
    <dsp:sp modelId="{FD060D9B-75E4-4933-921D-E0A3A6ABAA5A}">
      <dsp:nvSpPr>
        <dsp:cNvPr id="0" name=""/>
        <dsp:cNvSpPr/>
      </dsp:nvSpPr>
      <dsp:spPr>
        <a:xfrm>
          <a:off x="6037359" y="2790413"/>
          <a:ext cx="579562" cy="579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6167760" y="2790413"/>
        <a:ext cx="318760" cy="43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A5FDD-489D-4BDD-8A45-8F87C0258E38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5FCE-329A-46A8-A84D-31A2E43475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82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large?? Seemingly. Focusing</a:t>
            </a:r>
            <a:r>
              <a:rPr lang="en-US" baseline="0" dirty="0" smtClean="0"/>
              <a:t> on teachers’ and students only?? Can be but the data would be rich. Wait </a:t>
            </a:r>
            <a:r>
              <a:rPr lang="en-US" baseline="0" smtClean="0"/>
              <a:t>for feedback.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E5FCE-329A-46A8-A84D-31A2E434757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81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e.g. methods of teaching, hours of teaching, use of English in</a:t>
            </a:r>
            <a:r>
              <a:rPr lang="en-GB" baseline="0" dirty="0" smtClean="0"/>
              <a:t> the school.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E5FCE-329A-46A8-A84D-31A2E434757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47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many?? Can be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E5FCE-329A-46A8-A84D-31A2E434757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014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03A24E-8C19-42D3-97A2-027BC867786F}" type="datetimeFigureOut">
              <a:rPr lang="id-ID" smtClean="0"/>
              <a:t>12/05/2013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1B40B2-62AD-47B7-AF77-94E7ABF5BA3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Indonesian English Language Teaching Post-International Standard School (ISS) Era: A Case Study at an ex-ISS school in Indonesia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S. M. </a:t>
            </a:r>
            <a:r>
              <a:rPr lang="en-US" dirty="0" err="1" smtClean="0"/>
              <a:t>Fitriyah</a:t>
            </a:r>
            <a:endParaRPr lang="en-US" dirty="0" smtClean="0"/>
          </a:p>
          <a:p>
            <a:r>
              <a:rPr lang="en-US" dirty="0" smtClean="0"/>
              <a:t>School of Education</a:t>
            </a:r>
          </a:p>
          <a:p>
            <a:r>
              <a:rPr lang="en-US" dirty="0" smtClean="0"/>
              <a:t>University of Manchester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18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concerning English during ISS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CLIL Teachers English proficiency – very low (Coleman, 2010)</a:t>
            </a:r>
          </a:p>
          <a:p>
            <a:r>
              <a:rPr lang="en-US" dirty="0" smtClean="0"/>
              <a:t>English often becomes barrier for learning for the students (www.indonesiaeducate.org)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36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ELT Post ISS 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English was one of the reasons for ISS Dismissal</a:t>
            </a:r>
          </a:p>
          <a:p>
            <a:pPr marL="0" indent="0">
              <a:buNone/>
            </a:pPr>
            <a:r>
              <a:rPr lang="en-US" dirty="0" smtClean="0"/>
              <a:t>No more emphasis on English</a:t>
            </a:r>
          </a:p>
          <a:p>
            <a:pPr marL="0" indent="0">
              <a:buNone/>
            </a:pPr>
            <a:r>
              <a:rPr lang="en-US" dirty="0" smtClean="0"/>
              <a:t>Any Consequence??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18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Educational Reform can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“Reform is not just putting into place the latest policy. It means changing the cultures of the classrooms, the schools, the districts, the universities, and so on.” </a:t>
            </a:r>
            <a:r>
              <a:rPr lang="en-GB" dirty="0" err="1" smtClean="0"/>
              <a:t>Fullan</a:t>
            </a:r>
            <a:r>
              <a:rPr lang="en-GB" dirty="0"/>
              <a:t> </a:t>
            </a:r>
            <a:r>
              <a:rPr lang="en-GB" dirty="0" smtClean="0"/>
              <a:t>(2001, p. 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Aims: to </a:t>
            </a:r>
            <a:r>
              <a:rPr lang="en-US" dirty="0"/>
              <a:t>explore how the </a:t>
            </a:r>
            <a:r>
              <a:rPr lang="en-US" dirty="0" smtClean="0"/>
              <a:t>Indonesian educational policy change, that is the dismissal of ISS may affect: </a:t>
            </a:r>
          </a:p>
          <a:p>
            <a:pPr marL="0" indent="0">
              <a:buNone/>
            </a:pPr>
            <a:r>
              <a:rPr lang="en-US" dirty="0" smtClean="0"/>
              <a:t>-   Indonesian </a:t>
            </a:r>
            <a:r>
              <a:rPr lang="en-US" dirty="0"/>
              <a:t>policy on </a:t>
            </a:r>
            <a:r>
              <a:rPr lang="en-US" dirty="0" smtClean="0"/>
              <a:t>ELT</a:t>
            </a:r>
          </a:p>
          <a:p>
            <a:pPr>
              <a:buFontTx/>
              <a:buChar char="-"/>
            </a:pPr>
            <a:r>
              <a:rPr lang="en-US" dirty="0" smtClean="0"/>
              <a:t>ELT </a:t>
            </a:r>
            <a:r>
              <a:rPr lang="en-US" dirty="0"/>
              <a:t>in </a:t>
            </a:r>
            <a:r>
              <a:rPr lang="en-US" dirty="0" smtClean="0"/>
              <a:t>practice</a:t>
            </a:r>
          </a:p>
          <a:p>
            <a:pPr>
              <a:buFontTx/>
              <a:buChar char="-"/>
            </a:pPr>
            <a:r>
              <a:rPr lang="en-US" dirty="0" smtClean="0"/>
              <a:t>ELT </a:t>
            </a:r>
            <a:r>
              <a:rPr lang="en-US" dirty="0"/>
              <a:t>teachers’ perception and </a:t>
            </a:r>
            <a:r>
              <a:rPr lang="en-US" dirty="0" smtClean="0"/>
              <a:t>praxis</a:t>
            </a:r>
          </a:p>
          <a:p>
            <a:pPr>
              <a:buFontTx/>
              <a:buChar char="-"/>
            </a:pPr>
            <a:r>
              <a:rPr lang="en-US" dirty="0" smtClean="0"/>
              <a:t>students</a:t>
            </a:r>
            <a:r>
              <a:rPr lang="en-US" dirty="0"/>
              <a:t>’ motivation and experience in </a:t>
            </a:r>
            <a:r>
              <a:rPr lang="en-US" dirty="0" smtClean="0"/>
              <a:t>ELT</a:t>
            </a:r>
          </a:p>
          <a:p>
            <a:pPr>
              <a:buFontTx/>
              <a:buChar char="-"/>
            </a:pPr>
            <a:r>
              <a:rPr lang="en-US" dirty="0" smtClean="0"/>
              <a:t>parents</a:t>
            </a:r>
            <a:r>
              <a:rPr lang="en-US" dirty="0"/>
              <a:t>’ support towards </a:t>
            </a:r>
            <a:r>
              <a:rPr lang="en-US" dirty="0" smtClean="0"/>
              <a:t>ELT</a:t>
            </a:r>
          </a:p>
          <a:p>
            <a:pPr>
              <a:buFontTx/>
              <a:buChar char="-"/>
            </a:pPr>
            <a:r>
              <a:rPr lang="en-US" dirty="0" smtClean="0"/>
              <a:t>and head teacher’s </a:t>
            </a:r>
            <a:r>
              <a:rPr lang="en-US" dirty="0"/>
              <a:t>support towards </a:t>
            </a:r>
            <a:r>
              <a:rPr lang="en-US" dirty="0" smtClean="0"/>
              <a:t>ELT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479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2425" indent="-352425">
              <a:buAutoNum type="arabicPeriod"/>
            </a:pPr>
            <a:r>
              <a:rPr lang="en-GB" dirty="0" smtClean="0"/>
              <a:t>How does the dismissal of ISS influence Indonesian </a:t>
            </a:r>
            <a:r>
              <a:rPr lang="en-GB" dirty="0"/>
              <a:t>policy on </a:t>
            </a:r>
            <a:r>
              <a:rPr lang="en-GB" dirty="0" smtClean="0"/>
              <a:t>ELT?</a:t>
            </a:r>
          </a:p>
          <a:p>
            <a:pPr marL="352425" indent="-352425">
              <a:buAutoNum type="arabicPeriod"/>
            </a:pPr>
            <a:r>
              <a:rPr lang="en-GB" dirty="0" smtClean="0"/>
              <a:t>How does the dismissal of ISS influence ELT teachers</a:t>
            </a:r>
            <a:r>
              <a:rPr lang="en-GB" dirty="0"/>
              <a:t>’ perception </a:t>
            </a:r>
            <a:r>
              <a:rPr lang="en-GB" dirty="0" smtClean="0"/>
              <a:t>and praxis on teaching English?</a:t>
            </a:r>
          </a:p>
          <a:p>
            <a:pPr marL="352425" indent="-352425">
              <a:buNone/>
            </a:pPr>
            <a:r>
              <a:rPr lang="en-GB" dirty="0" smtClean="0"/>
              <a:t>3. How does the dismissal of ISS influence students</a:t>
            </a:r>
            <a:r>
              <a:rPr lang="en-GB" dirty="0"/>
              <a:t>’ motivation </a:t>
            </a:r>
            <a:r>
              <a:rPr lang="en-GB" dirty="0" smtClean="0"/>
              <a:t>to learn English?</a:t>
            </a:r>
          </a:p>
          <a:p>
            <a:pPr marL="352425" indent="-352425">
              <a:buNone/>
            </a:pPr>
            <a:r>
              <a:rPr lang="en-GB" dirty="0" smtClean="0"/>
              <a:t>4. How does the dismissal of ELT influence students experience </a:t>
            </a:r>
            <a:r>
              <a:rPr lang="en-GB" dirty="0"/>
              <a:t>in </a:t>
            </a:r>
            <a:r>
              <a:rPr lang="en-GB" dirty="0" smtClean="0"/>
              <a:t>learning English?</a:t>
            </a:r>
            <a:endParaRPr lang="en-GB" dirty="0"/>
          </a:p>
          <a:p>
            <a:pPr marL="352425" indent="-352425">
              <a:buNone/>
            </a:pPr>
            <a:r>
              <a:rPr lang="en-GB" dirty="0" smtClean="0"/>
              <a:t>5. How does the dismissal of ISS influence parents</a:t>
            </a:r>
            <a:r>
              <a:rPr lang="en-GB" dirty="0"/>
              <a:t>’ support </a:t>
            </a:r>
            <a:r>
              <a:rPr lang="en-GB" dirty="0" smtClean="0"/>
              <a:t>for their children to learn English?</a:t>
            </a:r>
            <a:endParaRPr lang="en-GB" dirty="0"/>
          </a:p>
          <a:p>
            <a:pPr marL="352425" indent="-352425">
              <a:buNone/>
            </a:pPr>
            <a:r>
              <a:rPr lang="en-GB" dirty="0" smtClean="0"/>
              <a:t>6. How does the dismissal of ISS influence head </a:t>
            </a:r>
            <a:r>
              <a:rPr lang="en-GB" dirty="0"/>
              <a:t>teacher’s support </a:t>
            </a:r>
            <a:r>
              <a:rPr lang="en-GB" dirty="0" smtClean="0"/>
              <a:t>on ELT in his/her school?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generation Method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documentary analysis </a:t>
            </a:r>
          </a:p>
          <a:p>
            <a:r>
              <a:rPr lang="en-US" dirty="0" smtClean="0"/>
              <a:t>narrative interviews – teachers, students</a:t>
            </a:r>
          </a:p>
          <a:p>
            <a:r>
              <a:rPr lang="en-US" dirty="0" smtClean="0"/>
              <a:t>semi-structured </a:t>
            </a:r>
            <a:r>
              <a:rPr lang="en-US" dirty="0"/>
              <a:t>individual </a:t>
            </a:r>
            <a:r>
              <a:rPr lang="en-US" dirty="0" smtClean="0"/>
              <a:t>interviews – head teacher, parents</a:t>
            </a:r>
          </a:p>
          <a:p>
            <a:r>
              <a:rPr lang="en-US" dirty="0" smtClean="0"/>
              <a:t>group interviews - Students</a:t>
            </a:r>
          </a:p>
          <a:p>
            <a:r>
              <a:rPr lang="en-US" dirty="0" smtClean="0"/>
              <a:t>focus groups – teachers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11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Method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narrative analysis</a:t>
            </a:r>
          </a:p>
          <a:p>
            <a:r>
              <a:rPr lang="en-US" dirty="0" smtClean="0"/>
              <a:t>discourse analysis</a:t>
            </a:r>
          </a:p>
          <a:p>
            <a:r>
              <a:rPr lang="en-US" dirty="0" smtClean="0"/>
              <a:t>thematic analysis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45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 and suggestions??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 </a:t>
            </a:r>
            <a:r>
              <a:rPr lang="en-US" sz="4400" dirty="0" smtClean="0">
                <a:sym typeface="Wingdings" pitchFamily="2" charset="2"/>
              </a:rPr>
              <a:t> 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0457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International Standard Schools or ISSs are public </a:t>
            </a:r>
            <a:r>
              <a:rPr lang="en-GB" dirty="0"/>
              <a:t>schools </a:t>
            </a:r>
            <a:r>
              <a:rPr lang="en-GB" dirty="0" smtClean="0"/>
              <a:t>that have complied with Indonesian National Standard of Education and enriched by a unit of excellence of one of OECD members or other developed countries. The aim is that the graduates </a:t>
            </a:r>
            <a:r>
              <a:rPr lang="en-GB" dirty="0"/>
              <a:t>are </a:t>
            </a:r>
            <a:r>
              <a:rPr lang="en-GB" dirty="0" smtClean="0"/>
              <a:t>capable of being </a:t>
            </a:r>
            <a:r>
              <a:rPr lang="en-GB" dirty="0"/>
              <a:t>more internationally competitive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MoNE</a:t>
            </a:r>
            <a:r>
              <a:rPr lang="en-GB" dirty="0" smtClean="0"/>
              <a:t> of Indonesia (2009)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9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Rally against ISS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1131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7" y="4005064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62" y="3909814"/>
            <a:ext cx="2740145" cy="18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 images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1394"/>
            <a:ext cx="3164098" cy="19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82154"/>
            <a:ext cx="35052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12" y="3905267"/>
            <a:ext cx="4119560" cy="228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Schools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2" y="1556792"/>
            <a:ext cx="3614600" cy="2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68" y="1487172"/>
            <a:ext cx="4065064" cy="247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2" y="4001334"/>
            <a:ext cx="3614600" cy="23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66" y="3966525"/>
            <a:ext cx="3647134" cy="27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6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 - Milestones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37107"/>
              </p:ext>
            </p:extLst>
          </p:nvPr>
        </p:nvGraphicFramePr>
        <p:xfrm>
          <a:off x="1115616" y="1677792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1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ANNULMENT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ISS – violation of state obligation to provide education for all </a:t>
            </a:r>
            <a:endParaRPr lang="id-ID" dirty="0" smtClean="0"/>
          </a:p>
          <a:p>
            <a:r>
              <a:rPr lang="en-US" dirty="0" smtClean="0"/>
              <a:t>ISS – educational dualism (high quality – low quality)</a:t>
            </a:r>
            <a:endParaRPr lang="id-ID" dirty="0"/>
          </a:p>
          <a:p>
            <a:r>
              <a:rPr lang="en-US" dirty="0" smtClean="0"/>
              <a:t>ISS – a new form of liberalism of education (education is no longer free)</a:t>
            </a:r>
            <a:endParaRPr lang="id-ID" dirty="0"/>
          </a:p>
          <a:p>
            <a:r>
              <a:rPr lang="en-US" dirty="0" smtClean="0"/>
              <a:t>ISS – discrimination and emergence of ‘school caste’ (rich school vs. poor school)</a:t>
            </a:r>
            <a:endParaRPr lang="id-ID" dirty="0"/>
          </a:p>
          <a:p>
            <a:r>
              <a:rPr lang="en-US" dirty="0" smtClean="0"/>
              <a:t>ISS – a threat to national identity (violating Indonesian Pledge of Youth of Indonesian founding fathers ‘With one language – </a:t>
            </a:r>
            <a:r>
              <a:rPr lang="en-US" dirty="0" err="1" smtClean="0"/>
              <a:t>Bahasa</a:t>
            </a:r>
            <a:r>
              <a:rPr lang="en-US" dirty="0" smtClean="0"/>
              <a:t> Indonesia’) – English becoming the central issue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 Constitutional Court OF RI </a:t>
            </a:r>
            <a:r>
              <a:rPr lang="en-US" dirty="0"/>
              <a:t>(Verdict No. 5/ </a:t>
            </a:r>
            <a:r>
              <a:rPr lang="en-US" dirty="0" smtClean="0"/>
              <a:t>PUU-X/2012)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45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English?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Although English was not specifically mentioned in the definition of ISS, it becomes primarily important and is the most prevalent characteristics of an ISS.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in ISS School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Science, Math, and ICT were taught in English – English as a medium of instruction / CLIL</a:t>
            </a:r>
          </a:p>
          <a:p>
            <a:r>
              <a:rPr lang="en-US" sz="1600" dirty="0" smtClean="0"/>
              <a:t>CLIL teachers got intensive English training</a:t>
            </a:r>
          </a:p>
          <a:p>
            <a:r>
              <a:rPr lang="en-US" sz="1600" dirty="0" smtClean="0"/>
              <a:t>Students got intensive English Training</a:t>
            </a:r>
          </a:p>
          <a:p>
            <a:r>
              <a:rPr lang="en-US" sz="1600" dirty="0" smtClean="0"/>
              <a:t>English Environment</a:t>
            </a:r>
          </a:p>
          <a:p>
            <a:r>
              <a:rPr lang="en-US" sz="1600" dirty="0" smtClean="0"/>
              <a:t>Parental Support</a:t>
            </a:r>
          </a:p>
          <a:p>
            <a:r>
              <a:rPr lang="en-US" sz="1600" dirty="0" smtClean="0"/>
              <a:t>School Support</a:t>
            </a:r>
          </a:p>
          <a:p>
            <a:r>
              <a:rPr lang="en-US" sz="1600" dirty="0" smtClean="0"/>
              <a:t>Regional and National Support (funding, English competition,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Students and teachers seemed motivated to learn and use English both in the class and around school.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8472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195</TotalTime>
  <Words>693</Words>
  <Application>Microsoft Office PowerPoint</Application>
  <PresentationFormat>On-screen Show (4:3)</PresentationFormat>
  <Paragraphs>81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Spring</vt:lpstr>
      <vt:lpstr>Indonesian English Language Teaching Post-International Standard School (ISS) Era: A Case Study at an ex-ISS school in Indonesia</vt:lpstr>
      <vt:lpstr>What is ISS?</vt:lpstr>
      <vt:lpstr>Rally against ISS</vt:lpstr>
      <vt:lpstr>ISS images</vt:lpstr>
      <vt:lpstr>Poor Schools</vt:lpstr>
      <vt:lpstr>ISS - Milestones</vt:lpstr>
      <vt:lpstr>REASONS FOR ANNULMENT</vt:lpstr>
      <vt:lpstr>Why English?</vt:lpstr>
      <vt:lpstr>English in ISS School </vt:lpstr>
      <vt:lpstr>Problems concerning English during ISS</vt:lpstr>
      <vt:lpstr>ELT Post ISS ??</vt:lpstr>
      <vt:lpstr>What Educational Reform can do?</vt:lpstr>
      <vt:lpstr>A Case Study</vt:lpstr>
      <vt:lpstr>Research Questions</vt:lpstr>
      <vt:lpstr>Data generation Method</vt:lpstr>
      <vt:lpstr>Data Analysis Method</vt:lpstr>
      <vt:lpstr>Any questions and suggestions??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Indonesian English Language Teaching Post-International Standard School (ISS) Era: A Case Study at an ex-ISS school in Indonesia</dc:title>
  <dc:creator>SONY VAIO</dc:creator>
  <cp:lastModifiedBy>SONY VAIO</cp:lastModifiedBy>
  <cp:revision>28</cp:revision>
  <dcterms:created xsi:type="dcterms:W3CDTF">2013-04-28T22:43:36Z</dcterms:created>
  <dcterms:modified xsi:type="dcterms:W3CDTF">2013-05-12T07:19:31Z</dcterms:modified>
</cp:coreProperties>
</file>