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1"/>
  </p:notesMasterIdLst>
  <p:handoutMasterIdLst>
    <p:handoutMasterId r:id="rId22"/>
  </p:handoutMasterIdLst>
  <p:sldIdLst>
    <p:sldId id="278" r:id="rId2"/>
    <p:sldId id="290" r:id="rId3"/>
    <p:sldId id="306" r:id="rId4"/>
    <p:sldId id="313" r:id="rId5"/>
    <p:sldId id="325" r:id="rId6"/>
    <p:sldId id="319" r:id="rId7"/>
    <p:sldId id="327" r:id="rId8"/>
    <p:sldId id="310" r:id="rId9"/>
    <p:sldId id="316" r:id="rId10"/>
    <p:sldId id="318" r:id="rId11"/>
    <p:sldId id="317" r:id="rId12"/>
    <p:sldId id="322" r:id="rId13"/>
    <p:sldId id="323" r:id="rId14"/>
    <p:sldId id="326" r:id="rId15"/>
    <p:sldId id="312" r:id="rId16"/>
    <p:sldId id="288" r:id="rId17"/>
    <p:sldId id="320" r:id="rId18"/>
    <p:sldId id="324" r:id="rId19"/>
    <p:sldId id="289" r:id="rId20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99FF"/>
    <a:srgbClr val="FF9900"/>
    <a:srgbClr val="6F04E4"/>
    <a:srgbClr val="A50021"/>
    <a:srgbClr val="FFFFFF"/>
    <a:srgbClr val="66CCFF"/>
    <a:srgbClr val="DDDDDD"/>
    <a:srgbClr val="FFFF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82055" autoAdjust="0"/>
  </p:normalViewPr>
  <p:slideViewPr>
    <p:cSldViewPr>
      <p:cViewPr>
        <p:scale>
          <a:sx n="53" d="100"/>
          <a:sy n="53" d="100"/>
        </p:scale>
        <p:origin x="-3240" y="-12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85" y="965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156" y="0"/>
            <a:ext cx="3076144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50"/>
            <a:ext cx="3076145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156" y="9723050"/>
            <a:ext cx="3076144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8F9D8082-7693-4398-89B1-CB7592E433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81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433" cy="4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445" y="0"/>
            <a:ext cx="3079432" cy="4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80010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012" y="4880688"/>
            <a:ext cx="5211853" cy="456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374"/>
            <a:ext cx="3079433" cy="4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445" y="9761374"/>
            <a:ext cx="3079432" cy="47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3" tIns="47737" rIns="95473" bIns="4773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7563B114-EF7B-4DBF-95B0-0AD1FBF1AA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723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887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45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60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vvvvvvvvvvvvvv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1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462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nnnnnnnnnnnnnnn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068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Emphasis on cultural mobility</a:t>
            </a:r>
          </a:p>
          <a:p>
            <a:r>
              <a:rPr lang="en-GB" dirty="0" smtClean="0"/>
              <a:t>Just to counteract the line 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63B114-EF7B-4DBF-95B0-0AD1FBF1AAE6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80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FBB4B-0DE2-4C72-9456-76516EB3B3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9B308-F445-4088-88AA-E6ED6E76D91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320F-56F3-408D-B36D-597C29EE620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1800"/>
              </a:spcBef>
              <a:buFont typeface="Courier New" panose="02070309020205020404" pitchFamily="49" charset="0"/>
              <a:buNone/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>
              <a:lnSpc>
                <a:spcPct val="100000"/>
              </a:lnSpc>
              <a:spcBef>
                <a:spcPts val="1800"/>
              </a:spcBef>
              <a:defRPr sz="2400" b="0">
                <a:solidFill>
                  <a:srgbClr val="0033CC"/>
                </a:solidFill>
                <a:latin typeface="Calibri" pitchFamily="34" charset="0"/>
                <a:cs typeface="Calibri" pitchFamily="34" charset="0"/>
              </a:defRPr>
            </a:lvl2pPr>
            <a:lvl3pPr marL="900113" indent="14288">
              <a:lnSpc>
                <a:spcPct val="100000"/>
              </a:lnSpc>
              <a:spcBef>
                <a:spcPts val="1800"/>
              </a:spcBef>
              <a:defRPr lang="en-US" sz="2800" b="0" noProof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0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7B9EE-7FDA-445E-BCAD-075E38DDAE8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730DF-40F5-45B3-9471-AEF2F7212A9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FontTx/>
              <a:buNone/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2pPr>
            <a:lvl3pPr>
              <a:lnSpc>
                <a:spcPct val="100000"/>
              </a:lnSpc>
              <a:spcBef>
                <a:spcPts val="12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3pPr>
            <a:lvl4pPr>
              <a:lnSpc>
                <a:spcPct val="100000"/>
              </a:lnSpc>
              <a:spcBef>
                <a:spcPts val="12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4pPr>
            <a:lvl5pPr>
              <a:lnSpc>
                <a:spcPct val="100000"/>
              </a:lnSpc>
              <a:spcBef>
                <a:spcPts val="1200"/>
              </a:spcBef>
              <a:defRPr sz="2800" b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>
            <a:lvl1pPr marL="0" indent="0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FontTx/>
              <a:buNone/>
              <a:defRPr lang="en-US" sz="2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20725" indent="-263525"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defRPr lang="en-US" sz="2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defRPr lang="en-US" sz="2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defRPr lang="en-US" sz="2800" b="0" dirty="0" smtClean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algn="l" rtl="0" eaLnBrk="1" fontAlgn="base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defRPr lang="en-GB" sz="2800" b="0" dirty="0">
                <a:solidFill>
                  <a:schemeClr val="bg1">
                    <a:lumMod val="1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82034-BC17-4E8D-ABDA-FA7008BCAA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148E-5E0A-489E-AFC6-452F567385F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E5C6A-AEE2-43DB-A6FA-7BD3CDA52C8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509C-0848-4650-A318-D74DEE7CB5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AutoShape 6"/>
          <p:cNvSpPr>
            <a:spLocks noChangeArrowheads="1"/>
          </p:cNvSpPr>
          <p:nvPr userDrawn="1"/>
        </p:nvSpPr>
        <p:spPr bwMode="auto">
          <a:xfrm>
            <a:off x="3707904" y="2669930"/>
            <a:ext cx="2020224" cy="5818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>
            <a:solidFill>
              <a:srgbClr val="00B0F0"/>
            </a:solidFill>
            <a:round/>
            <a:headEnd/>
            <a:tailEnd/>
          </a:ln>
        </p:spPr>
        <p:txBody>
          <a:bodyPr vert="horz" wrap="square" lIns="91440" tIns="108000" rIns="91440" bIns="108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text</a:t>
            </a:r>
            <a:endParaRPr lang="en-US" sz="2000" b="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9F113-AB8E-4D2E-A22A-FD7E8DDBCD5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D7F9-CE1B-40AD-85BF-02122210C5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140E060-B8DA-4BD5-AEF9-58A0A3B72B7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baseline="0">
          <a:solidFill>
            <a:srgbClr val="0033CC"/>
          </a:solidFill>
          <a:latin typeface="Calibri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Franklin Gothic Heavy" pitchFamily="34" charset="0"/>
        </a:defRPr>
      </a:lvl9pPr>
    </p:titleStyle>
    <p:bodyStyle>
      <a:lvl1pPr marL="0" indent="0" algn="l" rtl="0" eaLnBrk="1" fontAlgn="base" hangingPunct="1">
        <a:spcBef>
          <a:spcPts val="1200"/>
        </a:spcBef>
        <a:spcAft>
          <a:spcPct val="0"/>
        </a:spcAft>
        <a:buFont typeface="Courier New" panose="02070309020205020404" pitchFamily="49" charset="0"/>
        <a:buNone/>
        <a:defRPr sz="2800" b="0">
          <a:solidFill>
            <a:schemeClr val="bg1">
              <a:lumMod val="10000"/>
            </a:schemeClr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defRPr sz="2800" b="0">
          <a:solidFill>
            <a:schemeClr val="bg1">
              <a:lumMod val="10000"/>
            </a:schemeClr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defRPr sz="2800" b="0">
          <a:solidFill>
            <a:schemeClr val="bg1">
              <a:lumMod val="10000"/>
            </a:schemeClr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defRPr sz="2800" b="0">
          <a:solidFill>
            <a:schemeClr val="bg1">
              <a:lumMod val="10000"/>
            </a:schemeClr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defRPr sz="2800" b="0">
          <a:solidFill>
            <a:schemeClr val="bg1">
              <a:lumMod val="10000"/>
            </a:schemeClr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476375" y="1124744"/>
            <a:ext cx="6118225" cy="2736304"/>
          </a:xfrm>
        </p:spPr>
        <p:txBody>
          <a:bodyPr/>
          <a:lstStyle/>
          <a:p>
            <a:pPr algn="l"/>
            <a:r>
              <a:rPr lang="en-GB" sz="2000" noProof="0" dirty="0" smtClean="0">
                <a:cs typeface="Arial" charset="0"/>
              </a:rPr>
              <a:t/>
            </a:r>
            <a:br>
              <a:rPr lang="en-GB" sz="2000" noProof="0" dirty="0" smtClean="0">
                <a:cs typeface="Arial" charset="0"/>
              </a:rPr>
            </a:br>
            <a:r>
              <a:rPr lang="en-GB" sz="2000" noProof="0" dirty="0" smtClean="0">
                <a:cs typeface="Arial" charset="0"/>
              </a:rPr>
              <a:t/>
            </a:r>
            <a:br>
              <a:rPr lang="en-GB" sz="2000" noProof="0" dirty="0" smtClean="0">
                <a:cs typeface="Arial" charset="0"/>
              </a:rPr>
            </a:br>
            <a:r>
              <a:rPr lang="en-GB" dirty="0"/>
              <a:t>Developing an action theory for intercultural communication: 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</a:rPr>
              <a:t>evidence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, applications and politics</a:t>
            </a:r>
            <a:r>
              <a:rPr lang="en-GB" sz="3200" noProof="0" dirty="0" smtClean="0"/>
              <a:t/>
            </a:r>
            <a:br>
              <a:rPr lang="en-GB" sz="3200" noProof="0" dirty="0" smtClean="0"/>
            </a:br>
            <a:endParaRPr lang="en-GB" noProof="0" dirty="0" smtClean="0">
              <a:solidFill>
                <a:schemeClr val="tx1">
                  <a:lumMod val="60000"/>
                  <a:lumOff val="40000"/>
                </a:schemeClr>
              </a:solidFill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861048"/>
            <a:ext cx="6400800" cy="766763"/>
          </a:xfrm>
        </p:spPr>
        <p:txBody>
          <a:bodyPr/>
          <a:lstStyle/>
          <a:p>
            <a:pPr algn="l" eaLnBrk="1" hangingPunct="1">
              <a:buNone/>
              <a:defRPr/>
            </a:pPr>
            <a:r>
              <a:rPr lang="en-GB" noProof="0" dirty="0" smtClean="0">
                <a:solidFill>
                  <a:schemeClr val="accent1">
                    <a:lumMod val="50000"/>
                  </a:schemeClr>
                </a:solidFill>
              </a:rPr>
              <a:t>Adrian Holliday</a:t>
            </a:r>
            <a:endParaRPr lang="en-GB" noProof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2" name="Picture 7" descr="CCCU-logo-2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5214938"/>
            <a:ext cx="2803525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048"/>
            <a:ext cx="7772400" cy="533400"/>
          </a:xfrm>
        </p:spPr>
        <p:txBody>
          <a:bodyPr/>
          <a:lstStyle/>
          <a:p>
            <a:r>
              <a:rPr lang="en-GB" dirty="0" smtClean="0"/>
              <a:t>‘Respecting freedom’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83010"/>
            <a:ext cx="6120680" cy="630932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This response puzzled </a:t>
            </a:r>
            <a:r>
              <a:rPr lang="en-GB" b="1" dirty="0"/>
              <a:t>Jenna</a:t>
            </a:r>
            <a:r>
              <a:rPr lang="en-GB" dirty="0"/>
              <a:t> because the point she was making was that there was </a:t>
            </a:r>
            <a:r>
              <a:rPr lang="en-GB" dirty="0">
                <a:solidFill>
                  <a:srgbClr val="FF0000"/>
                </a:solidFill>
              </a:rPr>
              <a:t>room for variation </a:t>
            </a:r>
            <a:r>
              <a:rPr lang="en-GB" dirty="0"/>
              <a:t>in both cultures. </a:t>
            </a:r>
            <a:r>
              <a:rPr lang="en-GB" b="1" dirty="0"/>
              <a:t>Bekka</a:t>
            </a:r>
            <a:r>
              <a:rPr lang="en-GB" dirty="0"/>
              <a:t> explained that individualist cultures were different because they were based on </a:t>
            </a:r>
            <a:r>
              <a:rPr lang="en-GB" dirty="0">
                <a:solidFill>
                  <a:srgbClr val="FF0000"/>
                </a:solidFill>
              </a:rPr>
              <a:t>valuing self-expression and determination </a:t>
            </a:r>
            <a:r>
              <a:rPr lang="en-GB" dirty="0"/>
              <a:t>and therefore there could be a lot more variation of behaviour and people were </a:t>
            </a:r>
            <a:r>
              <a:rPr lang="en-GB" dirty="0">
                <a:solidFill>
                  <a:srgbClr val="FF0000"/>
                </a:solidFill>
              </a:rPr>
              <a:t>free to not be on time if they wished</a:t>
            </a:r>
            <a:r>
              <a:rPr lang="en-GB" dirty="0"/>
              <a:t>, and that that </a:t>
            </a:r>
            <a:r>
              <a:rPr lang="en-GB" dirty="0">
                <a:solidFill>
                  <a:srgbClr val="FF0000"/>
                </a:solidFill>
              </a:rPr>
              <a:t>would be respected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/>
              <a:t>As time went on </a:t>
            </a:r>
            <a:r>
              <a:rPr lang="en-GB" b="1" dirty="0"/>
              <a:t>Jenna</a:t>
            </a:r>
            <a:r>
              <a:rPr lang="en-GB" dirty="0"/>
              <a:t> felt that her </a:t>
            </a:r>
            <a:r>
              <a:rPr lang="en-GB" dirty="0">
                <a:solidFill>
                  <a:srgbClr val="FF0000"/>
                </a:solidFill>
              </a:rPr>
              <a:t>relationship with </a:t>
            </a:r>
            <a:r>
              <a:rPr lang="en-GB" b="1" dirty="0">
                <a:solidFill>
                  <a:srgbClr val="FF0000"/>
                </a:solidFill>
              </a:rPr>
              <a:t>Bekka</a:t>
            </a:r>
            <a:r>
              <a:rPr lang="en-GB" dirty="0">
                <a:solidFill>
                  <a:srgbClr val="FF0000"/>
                </a:solidFill>
              </a:rPr>
              <a:t> soured</a:t>
            </a:r>
            <a:r>
              <a:rPr lang="en-GB" dirty="0"/>
              <a:t>. The more </a:t>
            </a:r>
            <a:r>
              <a:rPr lang="en-GB" b="1" dirty="0"/>
              <a:t>Jenna</a:t>
            </a:r>
            <a:r>
              <a:rPr lang="en-GB" dirty="0"/>
              <a:t> felt she was </a:t>
            </a:r>
            <a:r>
              <a:rPr lang="en-GB" dirty="0">
                <a:solidFill>
                  <a:srgbClr val="FF0000"/>
                </a:solidFill>
              </a:rPr>
              <a:t>coming out </a:t>
            </a:r>
            <a:r>
              <a:rPr lang="en-GB" dirty="0"/>
              <a:t>and asserting herself in front of local students and tutors, </a:t>
            </a:r>
            <a:r>
              <a:rPr lang="en-GB" dirty="0">
                <a:solidFill>
                  <a:srgbClr val="FF0000"/>
                </a:solidFill>
              </a:rPr>
              <a:t>the more </a:t>
            </a:r>
            <a:r>
              <a:rPr lang="en-GB" b="1" dirty="0">
                <a:solidFill>
                  <a:srgbClr val="FF0000"/>
                </a:solidFill>
              </a:rPr>
              <a:t>Bekka</a:t>
            </a:r>
            <a:r>
              <a:rPr lang="en-GB" dirty="0">
                <a:solidFill>
                  <a:srgbClr val="FF0000"/>
                </a:solidFill>
              </a:rPr>
              <a:t> went on</a:t>
            </a:r>
            <a:r>
              <a:rPr lang="en-GB" dirty="0"/>
              <a:t> about how different their cultures were.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580756" y="1087344"/>
            <a:ext cx="2023691" cy="1863469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‘Essentialist culture and language’ discourse on the defence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847331" y="4340828"/>
            <a:ext cx="1793082" cy="1693209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Cultural contestation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Taking ownership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438606" y="3056483"/>
            <a:ext cx="2307990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Global position and politics </a:t>
            </a:r>
          </a:p>
        </p:txBody>
      </p:sp>
    </p:spTree>
    <p:extLst>
      <p:ext uri="{BB962C8B-B14F-4D97-AF65-F5344CB8AC3E}">
        <p14:creationId xmlns:p14="http://schemas.microsoft.com/office/powerpoint/2010/main" val="174331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618"/>
            <a:ext cx="7772400" cy="533400"/>
          </a:xfrm>
        </p:spPr>
        <p:txBody>
          <a:bodyPr/>
          <a:lstStyle/>
          <a:p>
            <a:r>
              <a:rPr lang="en-GB" dirty="0" smtClean="0"/>
              <a:t>Being ‘Westernised’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5760640" cy="583264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Then</a:t>
            </a:r>
            <a:r>
              <a:rPr lang="en-GB" dirty="0"/>
              <a:t>, in one of their coffee sessions, </a:t>
            </a:r>
            <a:r>
              <a:rPr lang="en-GB" b="1" dirty="0"/>
              <a:t>Bekka</a:t>
            </a:r>
            <a:r>
              <a:rPr lang="en-GB" dirty="0"/>
              <a:t> announced that she had noticed a remarkable change in </a:t>
            </a:r>
            <a:r>
              <a:rPr lang="en-GB" b="1" dirty="0"/>
              <a:t>Jenna</a:t>
            </a:r>
            <a:r>
              <a:rPr lang="en-GB" dirty="0"/>
              <a:t> – that </a:t>
            </a:r>
            <a:r>
              <a:rPr lang="en-GB" dirty="0">
                <a:solidFill>
                  <a:srgbClr val="FF0000"/>
                </a:solidFill>
              </a:rPr>
              <a:t>she really had become so Westernised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Jenna</a:t>
            </a:r>
            <a:r>
              <a:rPr lang="en-GB" dirty="0" smtClean="0"/>
              <a:t> </a:t>
            </a:r>
            <a:r>
              <a:rPr lang="en-GB" dirty="0">
                <a:solidFill>
                  <a:srgbClr val="FF0000"/>
                </a:solidFill>
              </a:rPr>
              <a:t>wasn’t sure how to take this</a:t>
            </a:r>
            <a:r>
              <a:rPr lang="en-GB" dirty="0"/>
              <a:t>. She felt that </a:t>
            </a:r>
            <a:r>
              <a:rPr lang="en-GB" b="1" dirty="0"/>
              <a:t>Bekka</a:t>
            </a:r>
            <a:r>
              <a:rPr lang="en-GB" dirty="0"/>
              <a:t> was congratulating her; but </a:t>
            </a:r>
            <a:r>
              <a:rPr lang="en-GB" b="1" dirty="0">
                <a:solidFill>
                  <a:srgbClr val="FF0000"/>
                </a:solidFill>
              </a:rPr>
              <a:t>Malee</a:t>
            </a:r>
            <a:r>
              <a:rPr lang="en-GB" dirty="0">
                <a:solidFill>
                  <a:srgbClr val="FF0000"/>
                </a:solidFill>
              </a:rPr>
              <a:t> was horrified </a:t>
            </a:r>
            <a:r>
              <a:rPr lang="en-GB" dirty="0"/>
              <a:t>when she mentioned this to her and said that the </a:t>
            </a:r>
            <a:r>
              <a:rPr lang="en-GB" dirty="0">
                <a:solidFill>
                  <a:srgbClr val="FF0000"/>
                </a:solidFill>
              </a:rPr>
              <a:t>people here just couldn’t stand the idea </a:t>
            </a:r>
            <a:r>
              <a:rPr lang="en-GB" dirty="0"/>
              <a:t>that foreigners could be as expressive, independent and critical as they were </a:t>
            </a:r>
            <a:r>
              <a:rPr lang="en-GB" dirty="0">
                <a:solidFill>
                  <a:srgbClr val="FF0000"/>
                </a:solidFill>
              </a:rPr>
              <a:t>without having learnt it from them </a:t>
            </a:r>
            <a:r>
              <a:rPr lang="en-GB" dirty="0"/>
              <a:t>and having become assimilated into their ways.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642232" y="4776222"/>
            <a:ext cx="1562472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‘West as steward’ discourse 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616560" y="3506321"/>
            <a:ext cx="1562472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The critical insider friend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371286" y="2492896"/>
            <a:ext cx="2104364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Global position and politics </a:t>
            </a:r>
          </a:p>
        </p:txBody>
      </p:sp>
    </p:spTree>
    <p:extLst>
      <p:ext uri="{BB962C8B-B14F-4D97-AF65-F5344CB8AC3E}">
        <p14:creationId xmlns:p14="http://schemas.microsoft.com/office/powerpoint/2010/main" val="277728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07504" y="239797"/>
            <a:ext cx="1744141" cy="64228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50800">
            <a:solidFill>
              <a:schemeClr val="bg1">
                <a:lumMod val="65000"/>
              </a:schemeClr>
            </a:solidFill>
            <a:prstDash val="solid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Cultural resources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Global position &amp; politics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Statements about culture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n-GB" sz="2000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Underlying universal cultural processes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750912" y="1683304"/>
            <a:ext cx="4160007" cy="2033728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6699FF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Western culture values the right for individuals to be what they want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People from other cultures have and practice these values they must have become Westernised and be like us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904148" y="116632"/>
            <a:ext cx="2088232" cy="501394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Malee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50641" y="116632"/>
            <a:ext cx="2088232" cy="501394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6699FF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Bekka</a:t>
            </a:r>
            <a:r>
              <a:rPr lang="en-GB" sz="2000" dirty="0" smtClean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095761" y="4003942"/>
            <a:ext cx="3628367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6699FF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‘My culture is individualist and your culture is collectivist, authoritarian and hierarchical’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5910919" y="1556792"/>
            <a:ext cx="3103748" cy="2374247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My culture also values the right for individuals to be what they want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We do not have to be Westernised or assimilated to have these values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744591" y="4174200"/>
            <a:ext cx="3283768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‘My culture cannot be defined and pinned down in this way’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63474" y="5319303"/>
            <a:ext cx="5974953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Constructing cultural explanations to deal with high stake conflict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16759" y="6161216"/>
            <a:ext cx="3491534" cy="501394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chemeClr val="accent2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Resisting assimilation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095761" y="6161216"/>
            <a:ext cx="2836279" cy="501394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6699FF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Imagining assimilation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933056"/>
            <a:ext cx="9144000" cy="0"/>
          </a:xfrm>
          <a:prstGeom prst="line">
            <a:avLst/>
          </a:prstGeom>
          <a:ln w="76200" cmpd="sng">
            <a:solidFill>
              <a:schemeClr val="bg1">
                <a:lumMod val="65000"/>
              </a:schemeClr>
            </a:solidFill>
            <a:prstDash val="dash"/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5229200"/>
            <a:ext cx="9144000" cy="0"/>
          </a:xfrm>
          <a:prstGeom prst="line">
            <a:avLst/>
          </a:prstGeom>
          <a:ln w="76200" cmpd="sng">
            <a:solidFill>
              <a:schemeClr val="bg1">
                <a:lumMod val="65000"/>
              </a:schemeClr>
            </a:solidFill>
            <a:prstDash val="dash"/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 bwMode="auto">
          <a:xfrm>
            <a:off x="2200181" y="637130"/>
            <a:ext cx="6044227" cy="927042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6699FF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The right to behave as one wishes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Knowledge of collectivism and individualism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6873" y="1645249"/>
            <a:ext cx="9144000" cy="0"/>
          </a:xfrm>
          <a:prstGeom prst="line">
            <a:avLst/>
          </a:prstGeom>
          <a:ln w="76200" cmpd="sng">
            <a:solidFill>
              <a:schemeClr val="bg1">
                <a:lumMod val="65000"/>
              </a:schemeClr>
            </a:solidFill>
            <a:prstDash val="dash"/>
            <a:bevel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76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Observations 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251520" y="653470"/>
            <a:ext cx="2664296" cy="1863469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The ‘essentialist culture and language’ discourse provides the shared language for the encounter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215753" y="2132856"/>
            <a:ext cx="2304256" cy="1522950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The ‘critical cosmopolitan’ discourse is acted but not spoken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084168" y="1340768"/>
            <a:ext cx="2232248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Bekka is unaware of her ‘West as steward’ discourse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883605" y="4594249"/>
            <a:ext cx="2664296" cy="1863469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Underlying universal cultural processes can both encourage cultural travel and increase prejudice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6372200" y="2425258"/>
            <a:ext cx="2555776" cy="3306752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Assimilation therefore seems a harmless obvious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She doesn’t understand the patronising nature of ‘Westernisation’ even though its a ‘loss of culture’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355976" y="4062299"/>
            <a:ext cx="2088232" cy="2184722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Almost everything that Jenna and Malee think and do remains unrecognised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3212976"/>
            <a:ext cx="1964233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700" tIns="72000" rIns="12700" bIns="7200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Jenna and Malee are more critical than Bekka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6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73"/>
            <a:ext cx="7772400" cy="533400"/>
          </a:xfrm>
        </p:spPr>
        <p:txBody>
          <a:bodyPr/>
          <a:lstStyle/>
          <a:p>
            <a:r>
              <a:rPr lang="en-GB" dirty="0" smtClean="0"/>
              <a:t>Cosmopolitan complexity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90465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/>
              <a:t>Individuals can subscribe to, be ambivalent about, or reject </a:t>
            </a:r>
          </a:p>
          <a:p>
            <a:pPr marL="631825" indent="-268288">
              <a:lnSpc>
                <a:spcPct val="120000"/>
              </a:lnSpc>
            </a:pPr>
            <a:r>
              <a:rPr lang="en-GB" dirty="0">
                <a:solidFill>
                  <a:srgbClr val="0033CC"/>
                </a:solidFill>
              </a:rPr>
              <a:t>… several discourses at the same time</a:t>
            </a:r>
          </a:p>
          <a:p>
            <a:pPr marL="631825" indent="-268288">
              <a:lnSpc>
                <a:spcPct val="120000"/>
              </a:lnSpc>
            </a:pPr>
            <a:r>
              <a:rPr lang="en-GB" dirty="0">
                <a:solidFill>
                  <a:srgbClr val="0033CC"/>
                </a:solidFill>
              </a:rPr>
              <a:t>… different discourses at different times</a:t>
            </a:r>
          </a:p>
          <a:p>
            <a:pPr marL="631825" indent="-268288">
              <a:lnSpc>
                <a:spcPct val="120000"/>
              </a:lnSpc>
            </a:pPr>
            <a:r>
              <a:rPr lang="en-GB" dirty="0">
                <a:solidFill>
                  <a:srgbClr val="0033CC"/>
                </a:solidFill>
              </a:rPr>
              <a:t>… for all sorts of reasons</a:t>
            </a:r>
          </a:p>
          <a:p>
            <a:pPr marL="631825" indent="-268288">
              <a:lnSpc>
                <a:spcPct val="120000"/>
              </a:lnSpc>
            </a:pPr>
            <a:r>
              <a:rPr lang="en-GB" dirty="0">
                <a:solidFill>
                  <a:srgbClr val="0033CC"/>
                </a:solidFill>
              </a:rPr>
              <a:t>… without realising</a:t>
            </a:r>
          </a:p>
          <a:p>
            <a:pPr marL="631825" indent="-268288">
              <a:lnSpc>
                <a:spcPct val="120000"/>
              </a:lnSpc>
            </a:pPr>
            <a:r>
              <a:rPr lang="en-GB" dirty="0">
                <a:solidFill>
                  <a:srgbClr val="0033CC"/>
                </a:solidFill>
              </a:rPr>
              <a:t>… or very consciously (not necessarily calling them ‘discourses’) </a:t>
            </a:r>
          </a:p>
          <a:p>
            <a:pPr marL="457200" lvl="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/>
              <a:t>Governed by </a:t>
            </a:r>
            <a:r>
              <a:rPr lang="en-GB" b="1" dirty="0"/>
              <a:t>cultural resources </a:t>
            </a:r>
            <a:r>
              <a:rPr lang="en-GB" dirty="0"/>
              <a:t>and</a:t>
            </a:r>
            <a:r>
              <a:rPr lang="en-GB" b="1" dirty="0"/>
              <a:t> </a:t>
            </a:r>
            <a:r>
              <a:rPr lang="en-GB" b="1" dirty="0">
                <a:solidFill>
                  <a:schemeClr val="tx1"/>
                </a:solidFill>
              </a:rPr>
              <a:t>global position &amp; politics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/>
              <a:t>By means of </a:t>
            </a:r>
            <a:r>
              <a:rPr lang="en-GB" b="1" dirty="0"/>
              <a:t>underlying universal cultural processes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196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action model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683568" y="1060521"/>
            <a:ext cx="7532278" cy="5400600"/>
            <a:chOff x="395536" y="692696"/>
            <a:chExt cx="7532278" cy="540060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 flipH="1">
              <a:off x="395536" y="692696"/>
              <a:ext cx="2474086" cy="507948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vert="horz" wrap="square" lIns="45720" tIns="45720" rIns="4572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lang="en-GB" sz="1000" dirty="0" smtClean="0"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lang="en-GB" sz="1000" dirty="0" smtClean="0"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2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Social</a:t>
              </a:r>
              <a:r>
                <a:rPr kumimoji="0" lang="en-GB" sz="24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 structure </a:t>
              </a:r>
              <a:endParaRPr kumimoji="0" lang="en-GB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endPara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flipH="1">
              <a:off x="6300192" y="2038467"/>
              <a:ext cx="1627622" cy="17223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38100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vert="horz" wrap="square" lIns="45720" tIns="45720" rIns="4572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>
                  <a:latin typeface="Calibri" panose="020F0502020204030204" pitchFamily="34" charset="0"/>
                  <a:cs typeface="Arial" pitchFamily="34" charset="0"/>
                </a:rPr>
                <a:t>Culture</a:t>
              </a:r>
              <a:endParaRPr lang="en-US" sz="24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>
              <a:off x="1506991" y="2897698"/>
              <a:ext cx="4865209" cy="1946"/>
            </a:xfrm>
            <a:prstGeom prst="straightConnector1">
              <a:avLst/>
            </a:prstGeom>
            <a:noFill/>
            <a:ln w="101600">
              <a:solidFill>
                <a:srgbClr val="00B0F0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 flipH="1">
              <a:off x="4211960" y="1866232"/>
              <a:ext cx="1348816" cy="2066824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52000"/>
              </a:srgbClr>
            </a:solidFill>
            <a:ln w="38100">
              <a:solidFill>
                <a:srgbClr val="FF9900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square" lIns="45720" tIns="45720" rIns="4572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>
                  <a:latin typeface="Calibri" panose="020F0502020204030204" pitchFamily="34" charset="0"/>
                  <a:cs typeface="Arial" pitchFamily="34" charset="0"/>
                </a:rPr>
                <a:t>Social action</a:t>
              </a:r>
              <a:endParaRPr lang="en-US" sz="24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 flipH="1">
              <a:off x="1318609" y="2897698"/>
              <a:ext cx="2335939" cy="319559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50999"/>
              </a:srgbClr>
            </a:solidFill>
            <a:ln w="38100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vert="horz" wrap="square" lIns="45720" tIns="45720" rIns="45720" bIns="45720" numCol="1" anchor="ctr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400" dirty="0" smtClean="0">
                <a:latin typeface="+mn-lt"/>
                <a:cs typeface="Arial" pitchFamily="34" charset="0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400" dirty="0" smtClean="0">
                <a:latin typeface="+mn-lt"/>
                <a:cs typeface="Arial" pitchFamily="34" charset="0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>
                  <a:latin typeface="Calibri" panose="020F0502020204030204" pitchFamily="34" charset="0"/>
                  <a:cs typeface="Arial" pitchFamily="34" charset="0"/>
                </a:rPr>
                <a:t>Politics, ideology, religion, economy etc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 flipH="1">
              <a:off x="1794588" y="2233107"/>
              <a:ext cx="1473149" cy="163937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56000"/>
              </a:srgbClr>
            </a:solidFill>
            <a:ln w="38100">
              <a:solidFill>
                <a:srgbClr val="00B0F0"/>
              </a:solidFill>
              <a:round/>
              <a:headEnd/>
              <a:tailEnd/>
            </a:ln>
            <a:effectLst/>
          </p:spPr>
          <p:txBody>
            <a:bodyPr vert="horz" wrap="square" lIns="45720" tIns="45720" rIns="4572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400" dirty="0" smtClean="0">
                <a:latin typeface="Calibri" panose="020F0502020204030204" pitchFamily="34" charset="0"/>
                <a:cs typeface="Arial" pitchFamily="34" charset="0"/>
              </a:endParaRP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>
                  <a:latin typeface="Calibri" panose="020F0502020204030204" pitchFamily="34" charset="0"/>
                  <a:cs typeface="Arial" pitchFamily="34" charset="0"/>
                </a:rPr>
                <a:t>Culture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4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129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notion of linguaculture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556792"/>
            <a:ext cx="6768752" cy="453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33CC"/>
                </a:solidFill>
              </a:rPr>
              <a:t>When I </a:t>
            </a:r>
            <a:r>
              <a:rPr lang="en-GB" dirty="0">
                <a:solidFill>
                  <a:srgbClr val="0033CC"/>
                </a:solidFill>
              </a:rPr>
              <a:t>as a Dane move around the world, I tend to build on my Danish linguaculture, when I speak English, French or German. I therefore contribute to </a:t>
            </a:r>
            <a:r>
              <a:rPr lang="en-GB" b="1" dirty="0">
                <a:solidFill>
                  <a:srgbClr val="0033CC"/>
                </a:solidFill>
              </a:rPr>
              <a:t>the flow of Danish linguaculture across languages</a:t>
            </a:r>
            <a:r>
              <a:rPr lang="en-GB" dirty="0" smtClean="0">
                <a:solidFill>
                  <a:srgbClr val="0033CC"/>
                </a:solidFill>
              </a:rPr>
              <a:t>.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(Risager 2011: 110)</a:t>
            </a:r>
          </a:p>
          <a:p>
            <a:pPr marL="1528763" indent="-457200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chemeClr val="tx1"/>
                </a:solidFill>
              </a:rPr>
              <a:t>Small and personal </a:t>
            </a:r>
          </a:p>
        </p:txBody>
      </p:sp>
    </p:spTree>
    <p:extLst>
      <p:ext uri="{BB962C8B-B14F-4D97-AF65-F5344CB8AC3E}">
        <p14:creationId xmlns:p14="http://schemas.microsoft.com/office/powerpoint/2010/main" val="816333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6105" y="3473"/>
            <a:ext cx="7772400" cy="533400"/>
          </a:xfrm>
        </p:spPr>
        <p:txBody>
          <a:bodyPr/>
          <a:lstStyle/>
          <a:p>
            <a:r>
              <a:rPr lang="en-GB" dirty="0" smtClean="0"/>
              <a:t>Multiple worlds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1228413" y="823665"/>
            <a:ext cx="6622704" cy="5549136"/>
            <a:chOff x="1357290" y="1000108"/>
            <a:chExt cx="6622704" cy="5549136"/>
          </a:xfrm>
        </p:grpSpPr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2265565" y="1162787"/>
              <a:ext cx="5714429" cy="5386457"/>
            </a:xfrm>
            <a:prstGeom prst="ellipse">
              <a:avLst/>
            </a:prstGeom>
            <a:noFill/>
            <a:ln w="63500">
              <a:solidFill>
                <a:srgbClr val="00B0F0"/>
              </a:solidFill>
              <a:prstDash val="dash"/>
              <a:round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endParaRPr lang="en-GB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323576" y="1934665"/>
              <a:ext cx="2674274" cy="416076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63500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800" b="1" dirty="0">
                  <a:latin typeface="Calibri" panose="020F0502020204030204" pitchFamily="34" charset="0"/>
                  <a:cs typeface="Arial" pitchFamily="34" charset="0"/>
                </a:rPr>
                <a:t>Emergent world 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b="1" dirty="0">
                  <a:latin typeface="Calibri" panose="020F0502020204030204" pitchFamily="34" charset="0"/>
                  <a:cs typeface="Arial" pitchFamily="34" charset="0"/>
                </a:rPr>
                <a:t>The margins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All the things the imagined world cannot imagine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The prejudice created by the structures and discourses of the imagined world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Dealing with the discourses of prejudice</a:t>
              </a:r>
              <a:endParaRPr lang="en-US" sz="1800" dirty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1357290" y="1000108"/>
              <a:ext cx="3260606" cy="3177500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Established world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Dominant Centre-Western discourse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Arial" pitchFamily="34" charset="0"/>
                </a:rPr>
                <a:t>Normalised (‘neutral’) descriptions of national cultures   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506086" y="3501008"/>
              <a:ext cx="2910885" cy="2888635"/>
            </a:xfrm>
            <a:prstGeom prst="upArrowCallout">
              <a:avLst>
                <a:gd name="adj1" fmla="val 19037"/>
                <a:gd name="adj2" fmla="val 18440"/>
                <a:gd name="adj3" fmla="val 19693"/>
                <a:gd name="adj4" fmla="val 72810"/>
              </a:avLst>
            </a:prstGeom>
            <a:solidFill>
              <a:schemeClr val="bg1">
                <a:alpha val="65000"/>
              </a:schemeClr>
            </a:solidFill>
            <a:ln w="63500" cap="rnd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1800" b="1" dirty="0">
                  <a:latin typeface="Calibri" panose="020F0502020204030204" pitchFamily="34" charset="0"/>
                  <a:cs typeface="Arial" pitchFamily="34" charset="0"/>
                </a:rPr>
                <a:t>Imagined world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An </a:t>
              </a:r>
              <a:r>
                <a:rPr lang="en-GB" sz="1800" dirty="0" smtClean="0">
                  <a:latin typeface="Calibri" panose="020F0502020204030204" pitchFamily="34" charset="0"/>
                  <a:cs typeface="Arial" pitchFamily="34" charset="0"/>
                </a:rPr>
                <a:t>idealised </a:t>
              </a: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Self and </a:t>
              </a:r>
              <a:r>
                <a:rPr lang="en-GB" sz="1800" dirty="0" smtClean="0">
                  <a:latin typeface="Calibri" panose="020F0502020204030204" pitchFamily="34" charset="0"/>
                  <a:cs typeface="Arial" pitchFamily="34" charset="0"/>
                </a:rPr>
                <a:t>demonised </a:t>
              </a: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Other </a:t>
              </a:r>
            </a:p>
            <a:p>
              <a:pPr algn="ctr">
                <a:spcAft>
                  <a:spcPts val="600"/>
                </a:spcAft>
              </a:pPr>
              <a:r>
                <a:rPr lang="en-GB" sz="1800" dirty="0">
                  <a:latin typeface="Calibri" panose="020F0502020204030204" pitchFamily="34" charset="0"/>
                  <a:cs typeface="Arial" pitchFamily="34" charset="0"/>
                </a:rPr>
                <a:t>Structures and discourses to imagine, dominate and ‘help’ the Other 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66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747936"/>
          </a:xfrm>
        </p:spPr>
        <p:txBody>
          <a:bodyPr/>
          <a:lstStyle/>
          <a:p>
            <a:pPr marL="457200" indent="-457200"/>
            <a:r>
              <a:rPr lang="en-GB" dirty="0" smtClean="0"/>
              <a:t>Research 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764704"/>
            <a:ext cx="7272808" cy="597666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b="1" dirty="0" smtClean="0"/>
              <a:t>Possibly: </a:t>
            </a:r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How </a:t>
            </a:r>
            <a:r>
              <a:rPr lang="en-GB" dirty="0"/>
              <a:t>people draw on existing </a:t>
            </a:r>
            <a:r>
              <a:rPr lang="en-GB" dirty="0" smtClean="0"/>
              <a:t>cultural experience and structures 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How this </a:t>
            </a:r>
            <a:r>
              <a:rPr lang="en-GB" dirty="0"/>
              <a:t>experience becomes the resource for engaging with the </a:t>
            </a:r>
            <a:r>
              <a:rPr lang="en-GB" dirty="0" smtClean="0"/>
              <a:t>new 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How (e.g.) linguaculture is carried into new languages</a:t>
            </a:r>
          </a:p>
          <a:p>
            <a:pPr>
              <a:lnSpc>
                <a:spcPct val="120000"/>
              </a:lnSpc>
            </a:pPr>
            <a:r>
              <a:rPr lang="en-GB" b="1" dirty="0" smtClean="0"/>
              <a:t>The role of discourses </a:t>
            </a:r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How they perpetuate stereotypes, myths, prejudices, ‘values’</a:t>
            </a:r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The strategies underpinning everyday statements </a:t>
            </a:r>
            <a:r>
              <a:rPr lang="en-GB" dirty="0"/>
              <a:t>about </a:t>
            </a:r>
            <a:r>
              <a:rPr lang="en-GB" dirty="0" smtClean="0"/>
              <a:t>culture</a:t>
            </a:r>
            <a:endParaRPr lang="en-GB" dirty="0"/>
          </a:p>
          <a:p>
            <a:pPr marL="457200" indent="-457200">
              <a:lnSpc>
                <a:spcPct val="120000"/>
              </a:lnSpc>
              <a:buFont typeface="Courier New" pitchFamily="49" charset="0"/>
              <a:buChar char="o"/>
            </a:pPr>
            <a:r>
              <a:rPr lang="en-GB" dirty="0" smtClean="0"/>
              <a:t>The complexities </a:t>
            </a:r>
            <a:r>
              <a:rPr lang="en-GB" dirty="0"/>
              <a:t>of ‘truth’ and ‘fiction</a:t>
            </a:r>
            <a:r>
              <a:rPr lang="en-GB" dirty="0" smtClean="0"/>
              <a:t>’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2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927"/>
            <a:ext cx="7772400" cy="533400"/>
          </a:xfrm>
        </p:spPr>
        <p:txBody>
          <a:bodyPr/>
          <a:lstStyle/>
          <a:p>
            <a:r>
              <a:rPr lang="en-GB" sz="2000" dirty="0" smtClean="0"/>
              <a:t>References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6309320"/>
          </a:xfrm>
        </p:spPr>
        <p:txBody>
          <a:bodyPr>
            <a:normAutofit fontScale="55000" lnSpcReduction="20000"/>
          </a:bodyPr>
          <a:lstStyle/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smtClean="0"/>
              <a:t>Delanty</a:t>
            </a:r>
            <a:r>
              <a:rPr lang="en-GB" sz="3600" b="1" dirty="0"/>
              <a:t>, Wodak, et al (Eds.). (2008). </a:t>
            </a:r>
            <a:r>
              <a:rPr lang="en-GB" sz="3600" i="1" dirty="0"/>
              <a:t>Identity, belonging and migration</a:t>
            </a:r>
            <a:r>
              <a:rPr lang="en-GB" sz="3600" dirty="0"/>
              <a:t>. Liverpool University Press</a:t>
            </a:r>
            <a:r>
              <a:rPr lang="en-GB" sz="3600" dirty="0" smtClean="0"/>
              <a:t>.</a:t>
            </a:r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err="1"/>
              <a:t>Dervin</a:t>
            </a:r>
            <a:r>
              <a:rPr lang="en-GB" sz="3600" b="1" dirty="0"/>
              <a:t> (2011). </a:t>
            </a:r>
            <a:r>
              <a:rPr lang="en-GB" sz="3600" dirty="0"/>
              <a:t>A plea for change in research on intercultural discourses: A ‘liquid’ approach to the study of the acculturation of Chinese students. </a:t>
            </a:r>
            <a:r>
              <a:rPr lang="en-GB" sz="3600" i="1" dirty="0"/>
              <a:t>Journal of Multicultural Discourses </a:t>
            </a:r>
            <a:r>
              <a:rPr lang="en-GB" sz="3600" dirty="0"/>
              <a:t>6/1: 37-52.</a:t>
            </a:r>
            <a:endParaRPr lang="en-GB" sz="3600" b="1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smtClean="0"/>
              <a:t>Hall </a:t>
            </a:r>
            <a:r>
              <a:rPr lang="en-GB" sz="3600" b="1" dirty="0"/>
              <a:t>(1991)</a:t>
            </a:r>
            <a:r>
              <a:rPr lang="en-GB" sz="3600" dirty="0"/>
              <a:t>. Old and new identities, old and new ethnicities. In King (Ed.), </a:t>
            </a:r>
            <a:r>
              <a:rPr lang="en-GB" sz="3600" i="1" dirty="0"/>
              <a:t>Culture, globalization and the world-system</a:t>
            </a:r>
            <a:r>
              <a:rPr lang="en-GB" sz="3600" dirty="0"/>
              <a:t>. Palgrave: 40-68. </a:t>
            </a:r>
            <a:endParaRPr lang="en-GB" sz="3600" b="1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smtClean="0"/>
              <a:t>Holliday (2007). </a:t>
            </a:r>
            <a:r>
              <a:rPr lang="en-GB" sz="3600" i="1" dirty="0" smtClean="0"/>
              <a:t>Doing &amp; writing qualitative research. </a:t>
            </a:r>
            <a:r>
              <a:rPr lang="en-GB" sz="3600" dirty="0" smtClean="0"/>
              <a:t>Sage.</a:t>
            </a:r>
            <a:endParaRPr lang="en-GB" sz="3600" b="1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/>
              <a:t>––</a:t>
            </a:r>
            <a:r>
              <a:rPr lang="en-GB" sz="3600" b="1" dirty="0" smtClean="0"/>
              <a:t> (</a:t>
            </a:r>
            <a:r>
              <a:rPr lang="en-GB" sz="3600" b="1" dirty="0"/>
              <a:t>2011). </a:t>
            </a:r>
            <a:r>
              <a:rPr lang="en-GB" sz="3600" i="1" dirty="0"/>
              <a:t>Intercultural communication &amp; ideology</a:t>
            </a:r>
            <a:r>
              <a:rPr lang="en-GB" sz="3600" dirty="0"/>
              <a:t>. </a:t>
            </a:r>
            <a:r>
              <a:rPr lang="en-GB" sz="3600" dirty="0" smtClean="0"/>
              <a:t>Sage</a:t>
            </a:r>
            <a:r>
              <a:rPr lang="en-GB" sz="3600" dirty="0"/>
              <a:t>. </a:t>
            </a:r>
            <a:endParaRPr lang="en-GB" sz="3600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smtClean="0"/>
              <a:t>–– (2013). </a:t>
            </a:r>
            <a:r>
              <a:rPr lang="en-GB" sz="3600" i="1" dirty="0"/>
              <a:t>Understanding intercultural communication: negotiating a grammar of culture</a:t>
            </a:r>
            <a:r>
              <a:rPr lang="en-GB" sz="3600" dirty="0"/>
              <a:t>. </a:t>
            </a:r>
            <a:r>
              <a:rPr lang="en-GB" sz="3600" dirty="0" smtClean="0"/>
              <a:t>Routledge</a:t>
            </a:r>
            <a:r>
              <a:rPr lang="en-GB" sz="3600" dirty="0"/>
              <a:t>.</a:t>
            </a:r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/>
              <a:t>Honarbin-Holliday (2009).</a:t>
            </a:r>
            <a:r>
              <a:rPr lang="en-GB" sz="3600" dirty="0"/>
              <a:t> </a:t>
            </a:r>
            <a:r>
              <a:rPr lang="en-GB" sz="3600" i="1" dirty="0"/>
              <a:t>Becoming visible in Iran: women in contemporary Iranian society</a:t>
            </a:r>
            <a:r>
              <a:rPr lang="en-GB" sz="3600" dirty="0"/>
              <a:t>. I B Tauris. </a:t>
            </a:r>
            <a:endParaRPr lang="en-GB" sz="3600" b="1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/>
              <a:t>Kumaravadivelu (2007).</a:t>
            </a:r>
            <a:r>
              <a:rPr lang="en-GB" sz="3600" dirty="0"/>
              <a:t> </a:t>
            </a:r>
            <a:r>
              <a:rPr lang="en-GB" sz="3600" i="1" dirty="0"/>
              <a:t>Cultural globalization &amp; language education</a:t>
            </a:r>
            <a:r>
              <a:rPr lang="en-GB" sz="3600" dirty="0"/>
              <a:t>. Yale University Press. </a:t>
            </a:r>
            <a:endParaRPr lang="en-GB" sz="3600" b="1" dirty="0" smtClean="0"/>
          </a:p>
          <a:p>
            <a:pPr marL="538163" indent="-538163">
              <a:lnSpc>
                <a:spcPct val="120000"/>
              </a:lnSpc>
              <a:spcBef>
                <a:spcPts val="600"/>
              </a:spcBef>
            </a:pPr>
            <a:r>
              <a:rPr lang="en-GB" sz="3600" b="1" dirty="0" smtClean="0"/>
              <a:t>Risager </a:t>
            </a:r>
            <a:r>
              <a:rPr lang="en-GB" sz="3600" b="1" dirty="0"/>
              <a:t>(2011).</a:t>
            </a:r>
            <a:r>
              <a:rPr lang="en-GB" sz="3600" dirty="0"/>
              <a:t> Linguaculture and transnationality. In </a:t>
            </a:r>
            <a:r>
              <a:rPr lang="en-GB" sz="3600" dirty="0" smtClean="0"/>
              <a:t>Jackson </a:t>
            </a:r>
            <a:r>
              <a:rPr lang="en-GB" sz="3600" dirty="0"/>
              <a:t>(Ed.), </a:t>
            </a:r>
            <a:r>
              <a:rPr lang="en-GB" sz="3600" i="1" dirty="0"/>
              <a:t>Routledge handbook of language </a:t>
            </a:r>
            <a:r>
              <a:rPr lang="en-GB" sz="3600" i="1" dirty="0" smtClean="0"/>
              <a:t>&amp; </a:t>
            </a:r>
            <a:r>
              <a:rPr lang="en-GB" sz="3600" i="1" dirty="0"/>
              <a:t>intercultural communication</a:t>
            </a:r>
            <a:r>
              <a:rPr lang="en-GB" sz="3600" dirty="0"/>
              <a:t>. </a:t>
            </a:r>
            <a:r>
              <a:rPr lang="en-GB" sz="3600" dirty="0" smtClean="0"/>
              <a:t>Routledge</a:t>
            </a:r>
            <a:r>
              <a:rPr lang="en-GB" sz="3600" dirty="0"/>
              <a:t>: 101-5. </a:t>
            </a:r>
            <a:endParaRPr lang="en-GB" sz="3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75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18331"/>
            <a:ext cx="7772400" cy="533400"/>
          </a:xfrm>
        </p:spPr>
        <p:txBody>
          <a:bodyPr/>
          <a:lstStyle/>
          <a:p>
            <a:r>
              <a:rPr lang="en-GB" dirty="0" smtClean="0"/>
              <a:t>Social action grammar of culture 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107504" y="548680"/>
            <a:ext cx="8928992" cy="6120680"/>
            <a:chOff x="133618" y="-80886"/>
            <a:chExt cx="4811762" cy="2595377"/>
          </a:xfrm>
          <a:solidFill>
            <a:srgbClr val="FFFFFF"/>
          </a:solidFill>
        </p:grpSpPr>
        <p:sp>
          <p:nvSpPr>
            <p:cNvPr id="6" name="AutoShape 45"/>
            <p:cNvSpPr>
              <a:spLocks noChangeArrowheads="1"/>
            </p:cNvSpPr>
            <p:nvPr/>
          </p:nvSpPr>
          <p:spPr bwMode="auto">
            <a:xfrm>
              <a:off x="133618" y="228679"/>
              <a:ext cx="1332321" cy="2041542"/>
            </a:xfrm>
            <a:prstGeom prst="roundRect">
              <a:avLst>
                <a:gd name="adj" fmla="val 16667"/>
              </a:avLst>
            </a:prstGeom>
            <a:grp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>
                  <a:effectLst/>
                  <a:latin typeface="Calibri"/>
                  <a:ea typeface="Times New Roman"/>
                  <a:cs typeface="Times New Roman"/>
                </a:rPr>
                <a:t>Particular social &amp; political structures</a:t>
              </a:r>
              <a:endParaRPr lang="en-GB" sz="2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100" b="1" dirty="0">
                  <a:solidFill>
                    <a:srgbClr val="0033CC"/>
                  </a:solidFill>
                  <a:effectLst/>
                  <a:latin typeface="Calibri"/>
                  <a:ea typeface="Times New Roman"/>
                  <a:cs typeface="Times New Roman"/>
                </a:rPr>
                <a:t>Cultural resources: </a:t>
              </a:r>
              <a:r>
                <a:rPr lang="en-GB" sz="2000" dirty="0" smtClean="0">
                  <a:effectLst/>
                  <a:latin typeface="Calibri"/>
                  <a:ea typeface="Times New Roman"/>
                  <a:cs typeface="Times New Roman"/>
                </a:rPr>
                <a:t>Education</a:t>
              </a:r>
              <a:r>
                <a:rPr lang="en-GB" sz="2000" dirty="0">
                  <a:effectLst/>
                  <a:latin typeface="Calibri"/>
                  <a:ea typeface="Times New Roman"/>
                  <a:cs typeface="Times New Roman"/>
                </a:rPr>
                <a:t>, language, religion, tradition etc</a:t>
              </a:r>
              <a:r>
                <a:rPr lang="en-GB" sz="2000" dirty="0" smtClean="0">
                  <a:effectLst/>
                  <a:latin typeface="Calibri"/>
                  <a:ea typeface="Times New Roman"/>
                  <a:cs typeface="Times New Roman"/>
                </a:rPr>
                <a:t>.</a:t>
              </a:r>
              <a:endParaRPr lang="en-GB" sz="20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100" b="1" dirty="0">
                  <a:solidFill>
                    <a:srgbClr val="0033CC"/>
                  </a:solidFill>
                  <a:latin typeface="Calibri"/>
                  <a:ea typeface="Times New Roman"/>
                  <a:cs typeface="Times New Roman"/>
                </a:rPr>
                <a:t>Global position &amp; politics: </a:t>
              </a:r>
              <a:r>
                <a:rPr lang="en-GB" sz="2000" dirty="0" smtClean="0">
                  <a:effectLst/>
                  <a:latin typeface="Calibri"/>
                  <a:ea typeface="Times New Roman"/>
                  <a:cs typeface="Times New Roman"/>
                </a:rPr>
                <a:t>Constructing </a:t>
              </a:r>
              <a:r>
                <a:rPr lang="en-GB" sz="2000" dirty="0">
                  <a:effectLst/>
                  <a:latin typeface="Calibri"/>
                  <a:ea typeface="Times New Roman"/>
                  <a:cs typeface="Times New Roman"/>
                </a:rPr>
                <a:t>Self &amp; </a:t>
              </a:r>
              <a:r>
                <a:rPr lang="en-GB" sz="2000" dirty="0" smtClean="0">
                  <a:effectLst/>
                  <a:latin typeface="Calibri"/>
                  <a:ea typeface="Times New Roman"/>
                  <a:cs typeface="Times New Roman"/>
                </a:rPr>
                <a:t>Other</a:t>
              </a:r>
              <a:endParaRPr lang="en-GB" sz="21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7" name="AutoShape 46"/>
            <p:cNvSpPr>
              <a:spLocks noChangeArrowheads="1"/>
            </p:cNvSpPr>
            <p:nvPr/>
          </p:nvSpPr>
          <p:spPr bwMode="auto">
            <a:xfrm>
              <a:off x="2290412" y="517338"/>
              <a:ext cx="1260508" cy="1428908"/>
            </a:xfrm>
            <a:prstGeom prst="roundRect">
              <a:avLst>
                <a:gd name="adj" fmla="val 16667"/>
              </a:avLst>
            </a:prstGeom>
            <a:grpFill/>
            <a:ln w="25400">
              <a:solidFill>
                <a:srgbClr val="0033CC"/>
              </a:solidFill>
              <a:round/>
              <a:headEnd/>
              <a:tailEnd/>
            </a:ln>
          </p:spPr>
          <p:txBody>
            <a:bodyPr rot="0" vert="horz" wrap="square" lIns="12700" tIns="12700" rIns="12700" bIns="12700" anchor="ctr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>
                  <a:effectLst/>
                  <a:latin typeface="Calibri"/>
                  <a:ea typeface="Times New Roman"/>
                  <a:cs typeface="Times New Roman"/>
                </a:rPr>
                <a:t>Underlying universal cultural processes </a:t>
              </a:r>
              <a:endParaRPr lang="en-GB" sz="21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100" b="1" dirty="0">
                  <a:solidFill>
                    <a:srgbClr val="0033CC"/>
                  </a:solidFill>
                  <a:latin typeface="Calibri"/>
                  <a:ea typeface="Times New Roman"/>
                  <a:cs typeface="Times New Roman"/>
                </a:rPr>
                <a:t>Small culture formation: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Constructing </a:t>
              </a:r>
              <a:r>
                <a:rPr lang="en-GB" sz="2000" dirty="0">
                  <a:latin typeface="Calibri"/>
                  <a:ea typeface="Times New Roman"/>
                  <a:cs typeface="Times New Roman"/>
                </a:rPr>
                <a:t>and engaging with social rules and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relationships</a:t>
              </a:r>
              <a:endParaRPr lang="en-GB" sz="2000" dirty="0"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8" name="AutoShape 48"/>
            <p:cNvSpPr>
              <a:spLocks noChangeArrowheads="1"/>
            </p:cNvSpPr>
            <p:nvPr/>
          </p:nvSpPr>
          <p:spPr bwMode="auto">
            <a:xfrm>
              <a:off x="1356731" y="708661"/>
              <a:ext cx="933681" cy="1103551"/>
            </a:xfrm>
            <a:prstGeom prst="roundRect">
              <a:avLst>
                <a:gd name="adj" fmla="val 16667"/>
              </a:avLst>
            </a:prstGeom>
            <a:grpFill/>
            <a:ln w="25400">
              <a:solidFill>
                <a:srgbClr val="0033CC"/>
              </a:solidFill>
              <a:round/>
              <a:headEnd/>
              <a:tailEnd/>
            </a:ln>
          </p:spPr>
          <p:txBody>
            <a:bodyPr rot="0" vert="horz" wrap="square" lIns="12700" tIns="12700" rIns="12700" bIns="12700" anchor="ctr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>
                  <a:effectLst/>
                  <a:latin typeface="Calibri"/>
                  <a:ea typeface="Times New Roman"/>
                  <a:cs typeface="Times New Roman"/>
                </a:rPr>
                <a:t>Personal trajectories</a:t>
              </a:r>
              <a:r>
                <a:rPr lang="en-GB" sz="2100" dirty="0">
                  <a:effectLst/>
                  <a:latin typeface="Calibri"/>
                  <a:ea typeface="Times New Roman"/>
                  <a:cs typeface="Times New Roman"/>
                </a:rPr>
                <a:t>: </a:t>
              </a:r>
            </a:p>
            <a:p>
              <a:pPr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Family</a:t>
              </a:r>
              <a:r>
                <a:rPr lang="en-GB" sz="2000" dirty="0">
                  <a:latin typeface="Calibri"/>
                  <a:ea typeface="Times New Roman"/>
                  <a:cs typeface="Times New Roman"/>
                </a:rPr>
                <a:t>, ancestry, peers, profession etc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.</a:t>
              </a:r>
              <a:endParaRPr lang="en-GB" sz="2000" dirty="0"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3550920" y="132851"/>
              <a:ext cx="1394460" cy="2015235"/>
            </a:xfrm>
            <a:prstGeom prst="roundRect">
              <a:avLst>
                <a:gd name="adj" fmla="val 16667"/>
              </a:avLst>
            </a:prstGeom>
            <a:grp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600"/>
                </a:spcAft>
              </a:pPr>
              <a:endParaRPr lang="en-GB" sz="2100" b="1" dirty="0" smtClean="0">
                <a:latin typeface="Calibri"/>
                <a:ea typeface="Times New Roman"/>
                <a:cs typeface="Times New Roman"/>
              </a:endParaRPr>
            </a:p>
            <a:p>
              <a:pPr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 smtClean="0">
                  <a:latin typeface="Calibri"/>
                  <a:ea typeface="Times New Roman"/>
                  <a:cs typeface="Times New Roman"/>
                </a:rPr>
                <a:t>Particular </a:t>
              </a:r>
              <a:r>
                <a:rPr lang="en-GB" sz="2100" b="1" dirty="0">
                  <a:latin typeface="Calibri"/>
                  <a:ea typeface="Times New Roman"/>
                  <a:cs typeface="Times New Roman"/>
                </a:rPr>
                <a:t>cultural products </a:t>
              </a:r>
            </a:p>
            <a:p>
              <a:pPr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100" b="1" dirty="0">
                  <a:solidFill>
                    <a:srgbClr val="0033CC"/>
                  </a:solidFill>
                  <a:latin typeface="Calibri"/>
                  <a:ea typeface="Times New Roman"/>
                  <a:cs typeface="Times New Roman"/>
                </a:rPr>
                <a:t>Artefacts:</a:t>
              </a:r>
              <a:r>
                <a:rPr lang="en-GB" sz="2100" dirty="0">
                  <a:solidFill>
                    <a:srgbClr val="0033CC"/>
                  </a:solidFill>
                  <a:effectLst/>
                  <a:latin typeface="Calibri"/>
                  <a:ea typeface="Times New Roman"/>
                  <a:cs typeface="Times New Roman"/>
                </a:rPr>
                <a:t>             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Art</a:t>
              </a:r>
              <a:r>
                <a:rPr lang="en-GB" sz="2000" dirty="0">
                  <a:latin typeface="Calibri"/>
                  <a:ea typeface="Times New Roman"/>
                  <a:cs typeface="Times New Roman"/>
                </a:rPr>
                <a:t>, literature etc., cultural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practices</a:t>
              </a:r>
              <a:endParaRPr lang="en-GB" sz="2000" dirty="0">
                <a:latin typeface="Calibri"/>
                <a:ea typeface="Times New Roman"/>
                <a:cs typeface="Times New Roman"/>
              </a:endParaRPr>
            </a:p>
            <a:p>
              <a:pPr algn="ctr" hangingPunct="0">
                <a:spcBef>
                  <a:spcPts val="1200"/>
                </a:spcBef>
                <a:spcAft>
                  <a:spcPts val="600"/>
                </a:spcAft>
              </a:pPr>
              <a:r>
                <a:rPr lang="en-GB" sz="2100" b="1" dirty="0">
                  <a:solidFill>
                    <a:srgbClr val="0033CC"/>
                  </a:solidFill>
                  <a:latin typeface="Calibri"/>
                  <a:ea typeface="Times New Roman"/>
                  <a:cs typeface="Times New Roman"/>
                </a:rPr>
                <a:t>Statements about culture:    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Discourses </a:t>
              </a:r>
              <a:r>
                <a:rPr lang="en-GB" sz="2000" dirty="0">
                  <a:latin typeface="Calibri"/>
                  <a:ea typeface="Times New Roman"/>
                  <a:cs typeface="Times New Roman"/>
                </a:rPr>
                <a:t>of and about ‘culture’, ideology, prejudice, outward expression of Self &amp; </a:t>
              </a:r>
              <a:r>
                <a:rPr lang="en-GB" sz="2000" dirty="0" smtClean="0">
                  <a:latin typeface="Calibri"/>
                  <a:ea typeface="Times New Roman"/>
                  <a:cs typeface="Times New Roman"/>
                </a:rPr>
                <a:t>Other</a:t>
              </a:r>
              <a:endParaRPr lang="en-GB" sz="2000" dirty="0">
                <a:latin typeface="Calibri"/>
                <a:ea typeface="Times New Roman"/>
                <a:cs typeface="Times New Roman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10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1000" i="1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GB" sz="1000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0" name="AutoShape 49"/>
            <p:cNvSpPr>
              <a:spLocks noChangeArrowheads="1"/>
            </p:cNvSpPr>
            <p:nvPr/>
          </p:nvSpPr>
          <p:spPr bwMode="auto">
            <a:xfrm>
              <a:off x="1297754" y="1895366"/>
              <a:ext cx="2834640" cy="619125"/>
            </a:xfrm>
            <a:prstGeom prst="stripedRightArrow">
              <a:avLst>
                <a:gd name="adj1" fmla="val 50000"/>
                <a:gd name="adj2" fmla="val 106830"/>
              </a:avLst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rot="0" vert="horz" wrap="square" lIns="12700" tIns="12700" rIns="12700" bIns="12700" anchor="ctr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 smtClean="0">
                  <a:effectLst/>
                  <a:latin typeface="Calibri"/>
                  <a:ea typeface="Times New Roman"/>
                  <a:cs typeface="Times New Roman"/>
                </a:rPr>
                <a:t>Negotiating action</a:t>
              </a:r>
              <a:endParaRPr lang="en-GB" sz="2100" b="1" dirty="0"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1" name="AutoShape 50"/>
            <p:cNvSpPr>
              <a:spLocks noChangeArrowheads="1"/>
            </p:cNvSpPr>
            <p:nvPr/>
          </p:nvSpPr>
          <p:spPr bwMode="auto">
            <a:xfrm flipH="1">
              <a:off x="948513" y="-80886"/>
              <a:ext cx="2678430" cy="567690"/>
            </a:xfrm>
            <a:prstGeom prst="stripedRightArrow">
              <a:avLst>
                <a:gd name="adj1" fmla="val 50000"/>
                <a:gd name="adj2" fmla="val 119632"/>
              </a:avLst>
            </a:prstGeom>
            <a:solidFill>
              <a:schemeClr val="bg1">
                <a:lumMod val="75000"/>
              </a:schemeClr>
            </a:solidFill>
            <a:ln w="25400">
              <a:noFill/>
              <a:miter lim="800000"/>
              <a:headEnd/>
              <a:tailEnd/>
            </a:ln>
          </p:spPr>
          <p:txBody>
            <a:bodyPr rot="0" vert="horz" wrap="square" lIns="12700" tIns="12700" rIns="12700" bIns="12700" anchor="ctr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600"/>
                </a:spcAft>
              </a:pPr>
              <a:r>
                <a:rPr lang="en-GB" sz="2100" b="1" dirty="0">
                  <a:effectLst/>
                  <a:latin typeface="Calibri"/>
                  <a:ea typeface="Times New Roman"/>
                  <a:cs typeface="Times New Roman"/>
                </a:rPr>
                <a:t>Action inhibited by structures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145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Observation, evidence and model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755576" y="1268760"/>
            <a:ext cx="7675066" cy="5343608"/>
            <a:chOff x="755576" y="1268760"/>
            <a:chExt cx="7675066" cy="5343608"/>
          </a:xfrm>
        </p:grpSpPr>
        <p:sp>
          <p:nvSpPr>
            <p:cNvPr id="5" name="Oval 4"/>
            <p:cNvSpPr/>
            <p:nvPr/>
          </p:nvSpPr>
          <p:spPr bwMode="auto">
            <a:xfrm>
              <a:off x="5694338" y="1503074"/>
              <a:ext cx="2736304" cy="4272715"/>
            </a:xfrm>
            <a:prstGeom prst="ellipse">
              <a:avLst/>
            </a:prstGeom>
            <a:solidFill>
              <a:srgbClr val="FFFFFF">
                <a:alpha val="75000"/>
              </a:srgbClr>
            </a:solidFill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2700" tIns="72000" rIns="127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b="1" dirty="0" smtClean="0">
                  <a:latin typeface="Calibri" pitchFamily="34" charset="0"/>
                  <a:cs typeface="Calibri" pitchFamily="34" charset="0"/>
                </a:rPr>
                <a:t>Developing the grammar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Connections &amp; complexities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Caution about being too specific</a:t>
              </a: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755576" y="1268760"/>
              <a:ext cx="2051968" cy="5343608"/>
            </a:xfrm>
            <a:prstGeom prst="roundRect">
              <a:avLst/>
            </a:prstGeom>
            <a:solidFill>
              <a:srgbClr val="FFFFFF">
                <a:alpha val="75000"/>
              </a:srgbClr>
            </a:solidFill>
            <a:ln w="38100"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2700" tIns="72000" rIns="127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b="1" dirty="0" smtClean="0">
                  <a:latin typeface="Calibri" pitchFamily="34" charset="0"/>
                  <a:cs typeface="Calibri" pitchFamily="34" charset="0"/>
                </a:rPr>
                <a:t>Ethnographic disciplines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Submission, emergence, personal knowledge 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b="1" dirty="0" smtClean="0">
                  <a:latin typeface="Calibri" pitchFamily="34" charset="0"/>
                  <a:cs typeface="Calibri" pitchFamily="34" charset="0"/>
                </a:rPr>
                <a:t>Everyday </a:t>
              </a:r>
              <a:r>
                <a:rPr lang="en-GB" sz="2400" b="1" dirty="0">
                  <a:latin typeface="Calibri" pitchFamily="34" charset="0"/>
                  <a:cs typeface="Calibri" pitchFamily="34" charset="0"/>
                </a:rPr>
                <a:t>life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>
                  <a:latin typeface="Calibri" pitchFamily="34" charset="0"/>
                  <a:cs typeface="Calibri" pitchFamily="34" charset="0"/>
                </a:rPr>
                <a:t>Conversations, interviews, </a:t>
              </a: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behaviour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b="1" dirty="0" smtClean="0">
                  <a:latin typeface="Calibri" pitchFamily="34" charset="0"/>
                  <a:cs typeface="Calibri" pitchFamily="34" charset="0"/>
                </a:rPr>
                <a:t>Other </a:t>
              </a:r>
              <a:r>
                <a:rPr lang="en-GB" sz="2400" b="1" dirty="0">
                  <a:latin typeface="Calibri" pitchFamily="34" charset="0"/>
                  <a:cs typeface="Calibri" pitchFamily="34" charset="0"/>
                </a:rPr>
                <a:t>research </a:t>
              </a:r>
              <a:endParaRPr lang="en-GB" sz="2400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123804" y="2860931"/>
              <a:ext cx="2340818" cy="1557002"/>
            </a:xfrm>
            <a:prstGeom prst="roundRect">
              <a:avLst/>
            </a:prstGeom>
            <a:solidFill>
              <a:srgbClr val="FFFFFF">
                <a:alpha val="75000"/>
              </a:srgbClr>
            </a:solidFill>
            <a:ln w="38100"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2700" tIns="72000" rIns="127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b="1" dirty="0" smtClean="0">
                  <a:latin typeface="Calibri" pitchFamily="34" charset="0"/>
                  <a:cs typeface="Calibri" pitchFamily="34" charset="0"/>
                </a:rPr>
                <a:t>Reconstructions</a:t>
              </a: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 </a:t>
              </a:r>
            </a:p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en-GB" sz="2400" dirty="0" smtClean="0">
                  <a:latin typeface="Calibri" pitchFamily="34" charset="0"/>
                  <a:cs typeface="Calibri" pitchFamily="34" charset="0"/>
                </a:rPr>
                <a:t>that take on a life of their own</a:t>
              </a:r>
            </a:p>
          </p:txBody>
        </p:sp>
        <p:sp>
          <p:nvSpPr>
            <p:cNvPr id="11" name="Striped Right Arrow 10"/>
            <p:cNvSpPr/>
            <p:nvPr/>
          </p:nvSpPr>
          <p:spPr bwMode="auto">
            <a:xfrm>
              <a:off x="2993778" y="1852819"/>
              <a:ext cx="2864023" cy="576064"/>
            </a:xfrm>
            <a:prstGeom prst="stripedRightArrow">
              <a:avLst>
                <a:gd name="adj1" fmla="val 49999"/>
                <a:gd name="adj2" fmla="val 124406"/>
              </a:avLst>
            </a:prstGeom>
            <a:solidFill>
              <a:srgbClr val="FFFFFF">
                <a:alpha val="75000"/>
              </a:srgbClr>
            </a:solidFill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2700" tIns="72000" rIns="127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000" dirty="0" smtClean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Striped Right Arrow 11"/>
            <p:cNvSpPr/>
            <p:nvPr/>
          </p:nvSpPr>
          <p:spPr bwMode="auto">
            <a:xfrm flipH="1">
              <a:off x="2993778" y="4933958"/>
              <a:ext cx="2843161" cy="576064"/>
            </a:xfrm>
            <a:prstGeom prst="stripedRightArrow">
              <a:avLst>
                <a:gd name="adj1" fmla="val 49999"/>
                <a:gd name="adj2" fmla="val 124406"/>
              </a:avLst>
            </a:prstGeom>
            <a:solidFill>
              <a:srgbClr val="FFFFFF">
                <a:alpha val="75000"/>
              </a:srgbClr>
            </a:solidFill>
            <a:ln w="38100">
              <a:solidFill>
                <a:srgbClr val="00B0F0"/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12700" tIns="72000" rIns="12700" bIns="720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endParaRPr lang="en-GB" sz="2000" dirty="0" smtClean="0">
                <a:latin typeface="Calibri" pitchFamily="34" charset="0"/>
                <a:cs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538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32618"/>
            <a:ext cx="7772400" cy="533400"/>
          </a:xfrm>
        </p:spPr>
        <p:txBody>
          <a:bodyPr/>
          <a:lstStyle/>
          <a:p>
            <a:r>
              <a:rPr lang="en-GB" dirty="0" smtClean="0"/>
              <a:t>Characteristics of the narratives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692696"/>
            <a:ext cx="7488832" cy="6157342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Detail</a:t>
            </a:r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Several characters, one or more informing others, different voices</a:t>
            </a:r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Unexpected oppositions, juxtapositions, conflict</a:t>
            </a:r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Open to interpretation, unresolved</a:t>
            </a:r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b="1" dirty="0" smtClean="0"/>
              <a:t>Statements about culture </a:t>
            </a:r>
            <a:r>
              <a:rPr lang="en-GB" dirty="0" smtClean="0"/>
              <a:t>and </a:t>
            </a:r>
            <a:r>
              <a:rPr lang="en-GB" b="1" dirty="0" smtClean="0"/>
              <a:t>discourses</a:t>
            </a:r>
          </a:p>
          <a:p>
            <a:pPr marL="457200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Not data – cautious rationalisation of data </a:t>
            </a:r>
          </a:p>
          <a:p>
            <a:pPr>
              <a:lnSpc>
                <a:spcPct val="120000"/>
              </a:lnSpc>
            </a:pPr>
            <a:endParaRPr lang="en-GB" b="1" dirty="0" smtClean="0">
              <a:solidFill>
                <a:srgbClr val="0033CC"/>
              </a:solidFill>
            </a:endParaRPr>
          </a:p>
          <a:p>
            <a:pPr>
              <a:lnSpc>
                <a:spcPct val="120000"/>
              </a:lnSpc>
            </a:pPr>
            <a:r>
              <a:rPr lang="en-GB" b="1" dirty="0" smtClean="0">
                <a:solidFill>
                  <a:srgbClr val="0033CC"/>
                </a:solidFill>
              </a:rPr>
              <a:t>Far more than what individuals say</a:t>
            </a:r>
          </a:p>
          <a:p>
            <a:pPr>
              <a:lnSpc>
                <a:spcPct val="120000"/>
              </a:lnSpc>
            </a:pPr>
            <a:r>
              <a:rPr lang="en-GB" b="1" dirty="0" smtClean="0">
                <a:solidFill>
                  <a:srgbClr val="0033CC"/>
                </a:solidFill>
              </a:rPr>
              <a:t>Cannot be caught in traditional interviews </a:t>
            </a:r>
          </a:p>
          <a:p>
            <a:pPr marL="442913">
              <a:lnSpc>
                <a:spcPct val="120000"/>
              </a:lnSpc>
            </a:pPr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Kubota (2003).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Unfinished knowledge: the story of Barbara. </a:t>
            </a:r>
            <a:r>
              <a:rPr lang="en-GB" i="1" dirty="0">
                <a:solidFill>
                  <a:schemeClr val="bg2">
                    <a:lumMod val="25000"/>
                  </a:schemeClr>
                </a:solidFill>
              </a:rPr>
              <a:t>College ESL 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10/1-2: 84-92.</a:t>
            </a:r>
            <a:endParaRPr lang="en-GB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436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533400"/>
          </a:xfrm>
        </p:spPr>
        <p:txBody>
          <a:bodyPr/>
          <a:lstStyle/>
          <a:p>
            <a:r>
              <a:rPr lang="en-GB" dirty="0" smtClean="0"/>
              <a:t>Found discourses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20688"/>
            <a:ext cx="7414592" cy="62373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Ideal types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Ways of talking about things which influence how we think about the world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dirty="0" smtClean="0"/>
              <a:t>Normalised, between </a:t>
            </a:r>
            <a:r>
              <a:rPr lang="en-GB" dirty="0"/>
              <a:t>the lines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‘Essentialist culture and language’ </a:t>
            </a:r>
          </a:p>
          <a:p>
            <a:pPr marL="542925">
              <a:lnSpc>
                <a:spcPct val="120000"/>
              </a:lnSpc>
              <a:spcBef>
                <a:spcPts val="1200"/>
              </a:spcBef>
            </a:pPr>
            <a:r>
              <a:rPr lang="en-GB" dirty="0">
                <a:solidFill>
                  <a:srgbClr val="0033CC"/>
                </a:solidFill>
              </a:rPr>
              <a:t>Our behaviour and values are determined by national cultures and their languages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‘Critical cosmopolitan’ </a:t>
            </a:r>
          </a:p>
          <a:p>
            <a:pPr marL="542925">
              <a:lnSpc>
                <a:spcPct val="120000"/>
              </a:lnSpc>
              <a:spcBef>
                <a:spcPts val="1200"/>
              </a:spcBef>
            </a:pPr>
            <a:r>
              <a:rPr lang="en-GB" sz="2900" dirty="0">
                <a:solidFill>
                  <a:srgbClr val="0033CC"/>
                </a:solidFill>
              </a:rPr>
              <a:t>We can find ourselves in other cultural environments</a:t>
            </a:r>
          </a:p>
          <a:p>
            <a:pPr marL="542925">
              <a:lnSpc>
                <a:spcPct val="120000"/>
              </a:lnSpc>
              <a:spcBef>
                <a:spcPts val="1200"/>
              </a:spcBef>
            </a:pPr>
            <a:r>
              <a:rPr lang="en-GB" sz="2900" dirty="0">
                <a:solidFill>
                  <a:srgbClr val="0033CC"/>
                </a:solidFill>
              </a:rPr>
              <a:t>Cultural travel, contestation and innovation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‘West as steward’</a:t>
            </a:r>
          </a:p>
          <a:p>
            <a:pPr marL="542925">
              <a:lnSpc>
                <a:spcPct val="120000"/>
              </a:lnSpc>
              <a:spcBef>
                <a:spcPts val="1200"/>
              </a:spcBef>
            </a:pPr>
            <a:r>
              <a:rPr lang="en-GB" dirty="0">
                <a:solidFill>
                  <a:srgbClr val="0033CC"/>
                </a:solidFill>
              </a:rPr>
              <a:t>The West is looking after the rest of the world</a:t>
            </a: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dirty="0"/>
              <a:t>‘West versus the rest’, ‘Third space’, ‘Liberal multicultural’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10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533400"/>
          </a:xfrm>
        </p:spPr>
        <p:txBody>
          <a:bodyPr/>
          <a:lstStyle/>
          <a:p>
            <a:r>
              <a:rPr lang="en-GB" dirty="0" smtClean="0"/>
              <a:t>Sample narrative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6309320"/>
          </a:xfrm>
        </p:spPr>
        <p:txBody>
          <a:bodyPr>
            <a:normAutofit fontScale="55000" lnSpcReduction="20000"/>
          </a:bodyPr>
          <a:lstStyle/>
          <a:p>
            <a:r>
              <a:rPr lang="en-GB" sz="3600" b="1" dirty="0" smtClean="0"/>
              <a:t>Jenna</a:t>
            </a:r>
            <a:r>
              <a:rPr lang="en-GB" sz="3600" b="1" dirty="0"/>
              <a:t>, Bekka and </a:t>
            </a:r>
            <a:r>
              <a:rPr lang="en-GB" sz="3600" b="1" dirty="0" smtClean="0"/>
              <a:t>Malee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Holliday, A. R. (2013). </a:t>
            </a:r>
            <a:r>
              <a:rPr lang="en-GB" sz="29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Understanding intercultural communication: negotiating a grammar of culture</a:t>
            </a:r>
            <a:r>
              <a:rPr lang="en-GB" sz="2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London: Routledge, p.70</a:t>
            </a:r>
          </a:p>
          <a:p>
            <a:pPr>
              <a:lnSpc>
                <a:spcPct val="120000"/>
              </a:lnSpc>
            </a:pPr>
            <a:r>
              <a:rPr lang="en-GB" sz="2900" dirty="0" smtClean="0"/>
              <a:t>‘This </a:t>
            </a:r>
            <a:r>
              <a:rPr lang="en-GB" sz="2900" dirty="0"/>
              <a:t>is based on a number of conversations with students and colleagues from a variety of backgrounds, and on research into the experiences of British and international students in British and Australian </a:t>
            </a:r>
            <a:r>
              <a:rPr lang="en-GB" sz="2900" dirty="0" smtClean="0"/>
              <a:t>universities</a:t>
            </a: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 smtClean="0">
                <a:solidFill>
                  <a:srgbClr val="0033CC"/>
                </a:solidFill>
              </a:rPr>
              <a:t>Caruana </a:t>
            </a:r>
            <a:r>
              <a:rPr lang="en-GB" sz="2900" b="1" dirty="0">
                <a:solidFill>
                  <a:srgbClr val="0033CC"/>
                </a:solidFill>
              </a:rPr>
              <a:t>&amp; Spurling (2006). </a:t>
            </a:r>
            <a:r>
              <a:rPr lang="en-GB" sz="2900" dirty="0">
                <a:solidFill>
                  <a:srgbClr val="0033CC"/>
                </a:solidFill>
              </a:rPr>
              <a:t>The internationalisation of UK higher education: a review of selected material. </a:t>
            </a:r>
            <a:r>
              <a:rPr lang="en-GB" sz="2900" i="1" dirty="0">
                <a:solidFill>
                  <a:srgbClr val="0033CC"/>
                </a:solidFill>
              </a:rPr>
              <a:t>The Higher Education Academy</a:t>
            </a:r>
            <a:r>
              <a:rPr lang="en-GB" sz="2900" dirty="0">
                <a:solidFill>
                  <a:srgbClr val="0033CC"/>
                </a:solidFill>
              </a:rPr>
              <a:t>. </a:t>
            </a:r>
            <a:endParaRPr lang="en-GB" sz="2900" dirty="0" smtClean="0">
              <a:solidFill>
                <a:srgbClr val="0033CC"/>
              </a:solidFill>
            </a:endParaRP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Clifford &amp; Montgomery (Eds.). (2011). </a:t>
            </a:r>
            <a:r>
              <a:rPr lang="en-GB" sz="2900" i="1" dirty="0">
                <a:solidFill>
                  <a:srgbClr val="0033CC"/>
                </a:solidFill>
              </a:rPr>
              <a:t>Moving towards internationalisation of the curriculum for global citizenship in Higher Education</a:t>
            </a:r>
            <a:r>
              <a:rPr lang="en-GB" sz="2900" dirty="0">
                <a:solidFill>
                  <a:srgbClr val="0033CC"/>
                </a:solidFill>
              </a:rPr>
              <a:t>. OCSLD &amp; CICIN (Centre for International Curriculum Inquiry &amp; Networking), Oxford Brookes University </a:t>
            </a:r>
            <a:endParaRPr lang="en-GB" sz="2900" dirty="0" smtClean="0">
              <a:solidFill>
                <a:srgbClr val="0033CC"/>
              </a:solidFill>
            </a:endParaRP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 smtClean="0">
                <a:solidFill>
                  <a:srgbClr val="0033CC"/>
                </a:solidFill>
              </a:rPr>
              <a:t>Grimshaw</a:t>
            </a:r>
            <a:r>
              <a:rPr lang="en-GB" sz="2900" dirty="0" smtClean="0">
                <a:solidFill>
                  <a:srgbClr val="0033CC"/>
                </a:solidFill>
              </a:rPr>
              <a:t> </a:t>
            </a:r>
            <a:r>
              <a:rPr lang="en-GB" sz="2900" b="1" dirty="0">
                <a:solidFill>
                  <a:srgbClr val="0033CC"/>
                </a:solidFill>
              </a:rPr>
              <a:t>(2010). </a:t>
            </a:r>
            <a:r>
              <a:rPr lang="en-GB" sz="2900" i="1" dirty="0">
                <a:solidFill>
                  <a:srgbClr val="0033CC"/>
                </a:solidFill>
              </a:rPr>
              <a:t>Stereotypes as cultural capital: international students negotiating identities in British HE</a:t>
            </a:r>
            <a:r>
              <a:rPr lang="en-GB" sz="2900" dirty="0">
                <a:solidFill>
                  <a:srgbClr val="0033CC"/>
                </a:solidFill>
              </a:rPr>
              <a:t>. Paper presented at the British Association of Applied Linguistics Annual Conference: Applied Linguistics: Global and Local, University of Aberdeen. </a:t>
            </a:r>
            <a:endParaRPr lang="en-GB" sz="2900" dirty="0" smtClean="0">
              <a:solidFill>
                <a:srgbClr val="0033CC"/>
              </a:solidFill>
            </a:endParaRP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Harrison &amp; Peacock </a:t>
            </a:r>
            <a:r>
              <a:rPr lang="en-GB" sz="2900" b="1" dirty="0" smtClean="0">
                <a:solidFill>
                  <a:srgbClr val="0033CC"/>
                </a:solidFill>
              </a:rPr>
              <a:t>(2009). </a:t>
            </a:r>
            <a:r>
              <a:rPr lang="en-GB" sz="2900" dirty="0" smtClean="0">
                <a:solidFill>
                  <a:srgbClr val="0033CC"/>
                </a:solidFill>
              </a:rPr>
              <a:t>Interactions </a:t>
            </a:r>
            <a:r>
              <a:rPr lang="en-GB" sz="2900" dirty="0">
                <a:solidFill>
                  <a:srgbClr val="0033CC"/>
                </a:solidFill>
              </a:rPr>
              <a:t>in the international classroom: the UK perspective. In Jones (Ed.), </a:t>
            </a:r>
            <a:r>
              <a:rPr lang="en-GB" sz="2900" i="1" dirty="0">
                <a:solidFill>
                  <a:srgbClr val="0033CC"/>
                </a:solidFill>
              </a:rPr>
              <a:t>Internationalisation and the student voice: higher education perspectives</a:t>
            </a:r>
            <a:r>
              <a:rPr lang="en-GB" sz="2900" dirty="0">
                <a:solidFill>
                  <a:srgbClr val="0033CC"/>
                </a:solidFill>
              </a:rPr>
              <a:t>. Routledge: 125-42. </a:t>
            </a:r>
            <a:endParaRPr lang="en-GB" sz="2900" dirty="0" smtClean="0">
              <a:solidFill>
                <a:srgbClr val="0033CC"/>
              </a:solidFill>
            </a:endParaRP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Jones (Ed.). (2009). </a:t>
            </a:r>
            <a:r>
              <a:rPr lang="en-GB" sz="2900" i="1" dirty="0">
                <a:solidFill>
                  <a:srgbClr val="0033CC"/>
                </a:solidFill>
              </a:rPr>
              <a:t>Internationalisation and the student voice: higher education perspectives</a:t>
            </a:r>
            <a:r>
              <a:rPr lang="en-GB" sz="2900" dirty="0">
                <a:solidFill>
                  <a:srgbClr val="0033CC"/>
                </a:solidFill>
              </a:rPr>
              <a:t>. Routledge.</a:t>
            </a: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Montgomery (2010). </a:t>
            </a:r>
            <a:r>
              <a:rPr lang="en-GB" sz="2900" i="1" dirty="0">
                <a:solidFill>
                  <a:srgbClr val="0033CC"/>
                </a:solidFill>
              </a:rPr>
              <a:t>Understanding the international student</a:t>
            </a:r>
            <a:r>
              <a:rPr lang="en-GB" sz="2900" dirty="0">
                <a:solidFill>
                  <a:srgbClr val="0033CC"/>
                </a:solidFill>
              </a:rPr>
              <a:t>. Palgrave Macmillan. </a:t>
            </a:r>
            <a:endParaRPr lang="en-GB" sz="2900" dirty="0" smtClean="0">
              <a:solidFill>
                <a:srgbClr val="0033CC"/>
              </a:solidFill>
            </a:endParaRP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Ryan &amp; Louie (2007). </a:t>
            </a:r>
            <a:r>
              <a:rPr lang="en-GB" sz="2900" dirty="0">
                <a:solidFill>
                  <a:srgbClr val="0033CC"/>
                </a:solidFill>
              </a:rPr>
              <a:t>False dichotomy? 'Western' and 'Confucian' concepts of scholarship and learning. </a:t>
            </a:r>
            <a:r>
              <a:rPr lang="en-GB" sz="2900" i="1" dirty="0">
                <a:solidFill>
                  <a:srgbClr val="0033CC"/>
                </a:solidFill>
              </a:rPr>
              <a:t>Educational Philosophy &amp; Theory </a:t>
            </a:r>
            <a:r>
              <a:rPr lang="en-GB" sz="2900" dirty="0">
                <a:solidFill>
                  <a:srgbClr val="0033CC"/>
                </a:solidFill>
              </a:rPr>
              <a:t>39/4: 404-17</a:t>
            </a:r>
            <a:r>
              <a:rPr lang="en-GB" sz="2900" dirty="0" smtClean="0">
                <a:solidFill>
                  <a:srgbClr val="0033CC"/>
                </a:solidFill>
              </a:rPr>
              <a:t>.</a:t>
            </a:r>
          </a:p>
          <a:p>
            <a:pPr marL="800100" indent="-357188">
              <a:lnSpc>
                <a:spcPct val="120000"/>
              </a:lnSpc>
              <a:spcBef>
                <a:spcPts val="0"/>
              </a:spcBef>
            </a:pPr>
            <a:r>
              <a:rPr lang="en-GB" sz="2900" b="1" dirty="0">
                <a:solidFill>
                  <a:srgbClr val="0033CC"/>
                </a:solidFill>
              </a:rPr>
              <a:t>Ryan &amp; Viete (2009). </a:t>
            </a:r>
            <a:r>
              <a:rPr lang="en-GB" sz="2900" dirty="0">
                <a:solidFill>
                  <a:srgbClr val="0033CC"/>
                </a:solidFill>
              </a:rPr>
              <a:t>Respectful interactions: learning with international students in the English-speaking academy. </a:t>
            </a:r>
            <a:r>
              <a:rPr lang="en-GB" sz="2900" i="1" dirty="0">
                <a:solidFill>
                  <a:srgbClr val="0033CC"/>
                </a:solidFill>
              </a:rPr>
              <a:t>Teaching in Higher Education </a:t>
            </a:r>
            <a:r>
              <a:rPr lang="en-GB" sz="2900" dirty="0">
                <a:solidFill>
                  <a:srgbClr val="0033CC"/>
                </a:solidFill>
              </a:rPr>
              <a:t>14/3: 303-14</a:t>
            </a:r>
            <a:r>
              <a:rPr lang="en-GB" sz="2900" dirty="0" smtClean="0">
                <a:solidFill>
                  <a:srgbClr val="0033CC"/>
                </a:solidFill>
              </a:rPr>
              <a:t>.’</a:t>
            </a:r>
            <a:endParaRPr lang="en-GB" sz="29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40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Meeting Bekka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6048672" cy="4608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GB" b="1" dirty="0"/>
              <a:t>Jenna</a:t>
            </a:r>
            <a:r>
              <a:rPr lang="en-GB" dirty="0"/>
              <a:t> felt a sense of </a:t>
            </a:r>
            <a:r>
              <a:rPr lang="en-GB" dirty="0">
                <a:solidFill>
                  <a:srgbClr val="FF0000"/>
                </a:solidFill>
              </a:rPr>
              <a:t>liberation</a:t>
            </a:r>
            <a:r>
              <a:rPr lang="en-GB" dirty="0"/>
              <a:t> after her discussions with </a:t>
            </a:r>
            <a:r>
              <a:rPr lang="en-GB" b="1" dirty="0"/>
              <a:t>Malee</a:t>
            </a:r>
            <a:r>
              <a:rPr lang="en-GB" dirty="0"/>
              <a:t> and her friend from school. She had found it </a:t>
            </a:r>
            <a:r>
              <a:rPr lang="en-GB" dirty="0">
                <a:solidFill>
                  <a:srgbClr val="FF0000"/>
                </a:solidFill>
              </a:rPr>
              <a:t>hard to make friends </a:t>
            </a:r>
            <a:r>
              <a:rPr lang="en-GB" dirty="0"/>
              <a:t>with local students and was surprised when </a:t>
            </a:r>
            <a:r>
              <a:rPr lang="en-GB" b="1" dirty="0"/>
              <a:t>Bekka</a:t>
            </a:r>
            <a:r>
              <a:rPr lang="en-GB" dirty="0"/>
              <a:t> began </a:t>
            </a:r>
            <a:r>
              <a:rPr lang="en-GB" dirty="0">
                <a:solidFill>
                  <a:srgbClr val="FF0000"/>
                </a:solidFill>
              </a:rPr>
              <a:t>to take notice of her </a:t>
            </a:r>
            <a:r>
              <a:rPr lang="en-GB" dirty="0"/>
              <a:t>and wanted to have coffee after class.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She </a:t>
            </a:r>
            <a:r>
              <a:rPr lang="en-GB" dirty="0"/>
              <a:t>wondered if it had anything to do with her </a:t>
            </a:r>
            <a:r>
              <a:rPr lang="en-GB" dirty="0">
                <a:solidFill>
                  <a:srgbClr val="FF0000"/>
                </a:solidFill>
              </a:rPr>
              <a:t>having joined in a classroom discussion </a:t>
            </a:r>
            <a:r>
              <a:rPr lang="en-GB" dirty="0"/>
              <a:t>and talked about how at home there was a tradition of voting out figures of authority in extreme circumstances.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6732240" y="3861048"/>
            <a:ext cx="1800200" cy="1522950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Using cultural resources to engage with culture </a:t>
            </a:r>
            <a:endParaRPr lang="en-GB" sz="20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76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533400"/>
          </a:xfrm>
        </p:spPr>
        <p:txBody>
          <a:bodyPr/>
          <a:lstStyle/>
          <a:p>
            <a:r>
              <a:rPr lang="en-GB" dirty="0" smtClean="0"/>
              <a:t>Being 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835" y="836712"/>
            <a:ext cx="5688632" cy="56025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When they had coffee </a:t>
            </a:r>
            <a:r>
              <a:rPr lang="en-GB" b="1" dirty="0"/>
              <a:t>Bekka</a:t>
            </a:r>
            <a:r>
              <a:rPr lang="en-GB" dirty="0"/>
              <a:t> said that she was interested in what Jenna had been talking about and very </a:t>
            </a:r>
            <a:r>
              <a:rPr lang="en-GB" dirty="0">
                <a:solidFill>
                  <a:srgbClr val="FF0000"/>
                </a:solidFill>
              </a:rPr>
              <a:t>surprised</a:t>
            </a:r>
            <a:r>
              <a:rPr lang="en-GB" dirty="0"/>
              <a:t> because she had heard that </a:t>
            </a:r>
            <a:r>
              <a:rPr lang="en-GB" dirty="0">
                <a:solidFill>
                  <a:srgbClr val="FF0000"/>
                </a:solidFill>
              </a:rPr>
              <a:t>her culture </a:t>
            </a:r>
            <a:r>
              <a:rPr lang="en-GB" dirty="0"/>
              <a:t>was very </a:t>
            </a:r>
            <a:r>
              <a:rPr lang="en-GB" dirty="0">
                <a:solidFill>
                  <a:srgbClr val="FF0000"/>
                </a:solidFill>
              </a:rPr>
              <a:t>hierarchical and authoritarian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b="1" dirty="0" smtClean="0"/>
              <a:t>Jenna</a:t>
            </a:r>
            <a:r>
              <a:rPr lang="en-GB" dirty="0" smtClean="0"/>
              <a:t> </a:t>
            </a:r>
            <a:r>
              <a:rPr lang="en-GB" dirty="0"/>
              <a:t>replied that she had heard so many things about the local culture which did not seem to be true, like people always </a:t>
            </a:r>
            <a:r>
              <a:rPr lang="en-GB" dirty="0">
                <a:solidFill>
                  <a:srgbClr val="FF0000"/>
                </a:solidFill>
              </a:rPr>
              <a:t>being on time</a:t>
            </a:r>
            <a:r>
              <a:rPr lang="en-GB" dirty="0"/>
              <a:t>. She had noticed so many students </a:t>
            </a:r>
            <a:r>
              <a:rPr lang="en-GB" dirty="0">
                <a:solidFill>
                  <a:srgbClr val="FF0000"/>
                </a:solidFill>
              </a:rPr>
              <a:t>turning up late</a:t>
            </a:r>
            <a:r>
              <a:rPr lang="en-GB" dirty="0"/>
              <a:t>. </a:t>
            </a:r>
            <a:r>
              <a:rPr lang="en-GB" b="1" dirty="0"/>
              <a:t>Bekka</a:t>
            </a:r>
            <a:r>
              <a:rPr lang="en-GB" dirty="0"/>
              <a:t> said that from what she had read this would be </a:t>
            </a:r>
            <a:r>
              <a:rPr lang="en-GB" dirty="0">
                <a:solidFill>
                  <a:srgbClr val="FF0000"/>
                </a:solidFill>
              </a:rPr>
              <a:t>explained by Jenna’s culture</a:t>
            </a:r>
            <a:r>
              <a:rPr lang="en-GB" dirty="0"/>
              <a:t> being </a:t>
            </a:r>
            <a:r>
              <a:rPr lang="en-GB" dirty="0">
                <a:solidFill>
                  <a:srgbClr val="FF0000"/>
                </a:solidFill>
              </a:rPr>
              <a:t>collectivist</a:t>
            </a:r>
            <a:r>
              <a:rPr lang="en-GB" dirty="0"/>
              <a:t> while hers was </a:t>
            </a:r>
            <a:r>
              <a:rPr lang="en-GB" dirty="0">
                <a:solidFill>
                  <a:srgbClr val="FF0000"/>
                </a:solidFill>
              </a:rPr>
              <a:t>individualist</a:t>
            </a:r>
            <a:r>
              <a:rPr lang="en-GB" dirty="0"/>
              <a:t>.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084168" y="671766"/>
            <a:ext cx="2592288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‘Essentialist culture and language’ discourse 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6084168" y="2615982"/>
            <a:ext cx="1762459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Contesting statements about culture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6284155" y="5479276"/>
            <a:ext cx="1562472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Defensive response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284155" y="4024429"/>
            <a:ext cx="2495003" cy="1182431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Beginnings of a ‘critical cosmopolitan’ discourse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186870" y="1806868"/>
            <a:ext cx="1913522" cy="841913"/>
          </a:xfrm>
          <a:prstGeom prst="roundRect">
            <a:avLst/>
          </a:prstGeom>
          <a:solidFill>
            <a:srgbClr val="FFFFFF">
              <a:alpha val="75000"/>
            </a:srgbClr>
          </a:solidFill>
          <a:ln w="38100">
            <a:solidFill>
              <a:srgbClr val="00B0F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12700" tIns="72000" rIns="12700" bIns="7200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latin typeface="Calibri" pitchFamily="34" charset="0"/>
                <a:cs typeface="Calibri" pitchFamily="34" charset="0"/>
              </a:rPr>
              <a:t>Global position and politics </a:t>
            </a:r>
          </a:p>
        </p:txBody>
      </p:sp>
    </p:spTree>
    <p:extLst>
      <p:ext uri="{BB962C8B-B14F-4D97-AF65-F5344CB8AC3E}">
        <p14:creationId xmlns:p14="http://schemas.microsoft.com/office/powerpoint/2010/main" val="17348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academ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cademic">
      <a:majorFont>
        <a:latin typeface="Franklin Gothic Heavy"/>
        <a:ea typeface=""/>
        <a:cs typeface=""/>
      </a:majorFont>
      <a:minorFont>
        <a:latin typeface="Franklin Gothic Heav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>
            <a:alpha val="75000"/>
          </a:srgbClr>
        </a:solidFill>
        <a:ln w="38100">
          <a:solidFill>
            <a:srgbClr val="00B0F0"/>
          </a:solidFill>
          <a:headEnd/>
          <a:tailEnd/>
        </a:ln>
      </a:spPr>
      <a:bodyPr vert="horz" wrap="square" lIns="12700" tIns="72000" rIns="12700" bIns="72000" numCol="1" rtlCol="0" anchor="ctr" anchorCtr="0" compatLnSpc="1">
        <a:prstTxWarp prst="textNoShape">
          <a:avLst/>
        </a:prstTxWarp>
        <a:spAutoFit/>
      </a:bodyPr>
      <a:lstStyle>
        <a:defPPr algn="ctr">
          <a:spcBef>
            <a:spcPts val="600"/>
          </a:spcBef>
          <a:spcAft>
            <a:spcPts val="600"/>
          </a:spcAft>
          <a:defRPr sz="2000" dirty="0" smtClean="0">
            <a:latin typeface="Calibri" pitchFamily="34" charset="0"/>
            <a:cs typeface="Calibri" pitchFamily="34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  <a:lnDef>
      <a:spPr>
        <a:ln w="50800" cmpd="sng">
          <a:solidFill>
            <a:schemeClr val="bg1">
              <a:lumMod val="50000"/>
            </a:schemeClr>
          </a:solidFill>
          <a:prstDash val="solid"/>
          <a:bevel/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cademi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demi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8">
        <a:dk1>
          <a:srgbClr val="006699"/>
        </a:dk1>
        <a:lt1>
          <a:srgbClr val="CCFFFF"/>
        </a:lt1>
        <a:dk2>
          <a:srgbClr val="0099FF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E2FFFF"/>
        </a:accent3>
        <a:accent4>
          <a:srgbClr val="005682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ademic 9">
        <a:dk1>
          <a:srgbClr val="000066"/>
        </a:dk1>
        <a:lt1>
          <a:srgbClr val="D0EFFC"/>
        </a:lt1>
        <a:dk2>
          <a:srgbClr val="3366CC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E4F6FD"/>
        </a:accent3>
        <a:accent4>
          <a:srgbClr val="000056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54484</TotalTime>
  <Words>1814</Words>
  <Application>Microsoft Macintosh PowerPoint</Application>
  <PresentationFormat>On-screen Show (4:3)</PresentationFormat>
  <Paragraphs>201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academic</vt:lpstr>
      <vt:lpstr>  Developing an action theory for intercultural communication:  evidence, applications and politics </vt:lpstr>
      <vt:lpstr>Social action grammar of culture </vt:lpstr>
      <vt:lpstr>Observation, evidence and model</vt:lpstr>
      <vt:lpstr>Characteristics of the narratives</vt:lpstr>
      <vt:lpstr>Found discourses </vt:lpstr>
      <vt:lpstr>Sample narrative</vt:lpstr>
      <vt:lpstr>PowerPoint Presentation</vt:lpstr>
      <vt:lpstr>Meeting Bekka</vt:lpstr>
      <vt:lpstr>Being on time</vt:lpstr>
      <vt:lpstr>‘Respecting freedom’</vt:lpstr>
      <vt:lpstr>Being ‘Westernised’</vt:lpstr>
      <vt:lpstr>PowerPoint Presentation</vt:lpstr>
      <vt:lpstr>Observations </vt:lpstr>
      <vt:lpstr>Cosmopolitan complexity </vt:lpstr>
      <vt:lpstr>Social action model</vt:lpstr>
      <vt:lpstr>The notion of linguaculture </vt:lpstr>
      <vt:lpstr>Multiple worlds</vt:lpstr>
      <vt:lpstr>Research themes</vt:lpstr>
      <vt:lpstr>References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TESOL map</dc:title>
  <dc:creator>adrian</dc:creator>
  <cp:lastModifiedBy>Susan Dawson</cp:lastModifiedBy>
  <cp:revision>987</cp:revision>
  <cp:lastPrinted>2013-11-17T23:50:11Z</cp:lastPrinted>
  <dcterms:created xsi:type="dcterms:W3CDTF">2003-09-06T18:54:58Z</dcterms:created>
  <dcterms:modified xsi:type="dcterms:W3CDTF">2013-11-18T15:05:44Z</dcterms:modified>
</cp:coreProperties>
</file>