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0" r:id="rId2"/>
    <p:sldId id="275" r:id="rId3"/>
    <p:sldId id="256" r:id="rId4"/>
    <p:sldId id="263" r:id="rId5"/>
    <p:sldId id="274" r:id="rId6"/>
    <p:sldId id="280" r:id="rId7"/>
    <p:sldId id="281" r:id="rId8"/>
    <p:sldId id="282" r:id="rId9"/>
    <p:sldId id="283" r:id="rId10"/>
    <p:sldId id="278" r:id="rId11"/>
    <p:sldId id="273" r:id="rId12"/>
    <p:sldId id="279" r:id="rId13"/>
    <p:sldId id="277" r:id="rId14"/>
  </p:sldIdLst>
  <p:sldSz cx="9144000" cy="6858000" type="screen4x3"/>
  <p:notesSz cx="6797675" cy="992663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B9A670-A69D-45EE-8394-79769A424C9F}" type="datetimeFigureOut">
              <a:rPr lang="id-ID" smtClean="0"/>
              <a:t>04/02/2014</a:t>
            </a:fld>
            <a:endParaRPr lang="id-ID"/>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373893-AC14-43CB-A514-6AE8146410C6}" type="slidenum">
              <a:rPr lang="id-ID" smtClean="0"/>
              <a:t>‹#›</a:t>
            </a:fld>
            <a:endParaRPr lang="id-ID"/>
          </a:p>
        </p:txBody>
      </p:sp>
    </p:spTree>
    <p:extLst>
      <p:ext uri="{BB962C8B-B14F-4D97-AF65-F5344CB8AC3E}">
        <p14:creationId xmlns:p14="http://schemas.microsoft.com/office/powerpoint/2010/main" val="426536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1185F48-1CD0-4FF5-AFE2-3AEF6E957A98}" type="datetimeFigureOut">
              <a:rPr lang="id-ID" smtClean="0"/>
              <a:t>04/02/2014</a:t>
            </a:fld>
            <a:endParaRPr lang="id-ID"/>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4513C98-4F5E-4E60-9274-C9C60C7336B6}" type="slidenum">
              <a:rPr lang="id-ID" smtClean="0"/>
              <a:t>‹#›</a:t>
            </a:fld>
            <a:endParaRPr lang="id-ID"/>
          </a:p>
        </p:txBody>
      </p:sp>
    </p:spTree>
    <p:extLst>
      <p:ext uri="{BB962C8B-B14F-4D97-AF65-F5344CB8AC3E}">
        <p14:creationId xmlns:p14="http://schemas.microsoft.com/office/powerpoint/2010/main" val="215602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C4513C98-4F5E-4E60-9274-C9C60C7336B6}" type="slidenum">
              <a:rPr lang="id-ID" smtClean="0"/>
              <a:t>3</a:t>
            </a:fld>
            <a:endParaRPr lang="id-ID"/>
          </a:p>
        </p:txBody>
      </p:sp>
    </p:spTree>
    <p:extLst>
      <p:ext uri="{BB962C8B-B14F-4D97-AF65-F5344CB8AC3E}">
        <p14:creationId xmlns:p14="http://schemas.microsoft.com/office/powerpoint/2010/main" val="371401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513C98-4F5E-4E60-9274-C9C60C7336B6}" type="slidenum">
              <a:rPr lang="id-ID" smtClean="0"/>
              <a:t>6</a:t>
            </a:fld>
            <a:endParaRPr lang="id-ID"/>
          </a:p>
        </p:txBody>
      </p:sp>
    </p:spTree>
    <p:extLst>
      <p:ext uri="{BB962C8B-B14F-4D97-AF65-F5344CB8AC3E}">
        <p14:creationId xmlns:p14="http://schemas.microsoft.com/office/powerpoint/2010/main" val="138108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C4513C98-4F5E-4E60-9274-C9C60C7336B6}" type="slidenum">
              <a:rPr lang="id-ID" smtClean="0"/>
              <a:t>10</a:t>
            </a:fld>
            <a:endParaRPr lang="id-ID"/>
          </a:p>
        </p:txBody>
      </p:sp>
    </p:spTree>
    <p:extLst>
      <p:ext uri="{BB962C8B-B14F-4D97-AF65-F5344CB8AC3E}">
        <p14:creationId xmlns:p14="http://schemas.microsoft.com/office/powerpoint/2010/main" val="377161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B313FD0-C516-4ED6-9088-55F6745FDD9C}" type="datetimeFigureOut">
              <a:rPr lang="id-ID" smtClean="0"/>
              <a:t>04/02/2014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390363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B313FD0-C516-4ED6-9088-55F6745FDD9C}" type="datetimeFigureOut">
              <a:rPr lang="id-ID" smtClean="0"/>
              <a:t>04/02/2014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334210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B313FD0-C516-4ED6-9088-55F6745FDD9C}" type="datetimeFigureOut">
              <a:rPr lang="id-ID" smtClean="0"/>
              <a:t>04/02/2014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376743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B313FD0-C516-4ED6-9088-55F6745FDD9C}" type="datetimeFigureOut">
              <a:rPr lang="id-ID" smtClean="0"/>
              <a:t>04/02/2014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88119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13FD0-C516-4ED6-9088-55F6745FDD9C}" type="datetimeFigureOut">
              <a:rPr lang="id-ID" smtClean="0"/>
              <a:t>04/02/2014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64419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B313FD0-C516-4ED6-9088-55F6745FDD9C}" type="datetimeFigureOut">
              <a:rPr lang="id-ID" smtClean="0"/>
              <a:t>04/02/2014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135248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B313FD0-C516-4ED6-9088-55F6745FDD9C}" type="datetimeFigureOut">
              <a:rPr lang="id-ID" smtClean="0"/>
              <a:t>04/02/2014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328544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B313FD0-C516-4ED6-9088-55F6745FDD9C}" type="datetimeFigureOut">
              <a:rPr lang="id-ID" smtClean="0"/>
              <a:t>04/02/2014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91492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13FD0-C516-4ED6-9088-55F6745FDD9C}" type="datetimeFigureOut">
              <a:rPr lang="id-ID" smtClean="0"/>
              <a:t>04/02/2014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139566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13FD0-C516-4ED6-9088-55F6745FDD9C}" type="datetimeFigureOut">
              <a:rPr lang="id-ID" smtClean="0"/>
              <a:t>04/02/2014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44605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13FD0-C516-4ED6-9088-55F6745FDD9C}" type="datetimeFigureOut">
              <a:rPr lang="id-ID" smtClean="0"/>
              <a:t>04/02/2014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513DA13-A734-4917-B7BF-4AEB753CD636}" type="slidenum">
              <a:rPr lang="id-ID" smtClean="0"/>
              <a:t>‹#›</a:t>
            </a:fld>
            <a:endParaRPr lang="id-ID"/>
          </a:p>
        </p:txBody>
      </p:sp>
    </p:spTree>
    <p:extLst>
      <p:ext uri="{BB962C8B-B14F-4D97-AF65-F5344CB8AC3E}">
        <p14:creationId xmlns:p14="http://schemas.microsoft.com/office/powerpoint/2010/main" val="37296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13FD0-C516-4ED6-9088-55F6745FDD9C}" type="datetimeFigureOut">
              <a:rPr lang="id-ID" smtClean="0"/>
              <a:t>04/02/2014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3DA13-A734-4917-B7BF-4AEB753CD636}" type="slidenum">
              <a:rPr lang="id-ID" smtClean="0"/>
              <a:t>‹#›</a:t>
            </a:fld>
            <a:endParaRPr lang="id-ID"/>
          </a:p>
        </p:txBody>
      </p:sp>
    </p:spTree>
    <p:extLst>
      <p:ext uri="{BB962C8B-B14F-4D97-AF65-F5344CB8AC3E}">
        <p14:creationId xmlns:p14="http://schemas.microsoft.com/office/powerpoint/2010/main" val="261200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2291">
            <a:off x="549759" y="445958"/>
            <a:ext cx="8229600"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10419"/>
            <a:ext cx="2066640" cy="71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9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33" y="1916832"/>
            <a:ext cx="8350866" cy="369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429000"/>
            <a:ext cx="90011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9058" y="3800628"/>
            <a:ext cx="1665287"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847" y="692696"/>
            <a:ext cx="8909113" cy="8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0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05" y="995884"/>
            <a:ext cx="1364940" cy="109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05" y="2429481"/>
            <a:ext cx="2835527" cy="249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000501"/>
            <a:ext cx="2424270" cy="103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067944" y="3281436"/>
            <a:ext cx="410445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Technical Terms</a:t>
            </a:r>
            <a:endParaRPr lang="id-ID" sz="2400" dirty="0"/>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5598" y="908720"/>
            <a:ext cx="1696384" cy="163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4067944" y="4332379"/>
            <a:ext cx="410445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Events that I am not familiar with (Exams, Competitions, </a:t>
            </a:r>
            <a:r>
              <a:rPr lang="en-US" sz="2000" dirty="0" err="1" smtClean="0"/>
              <a:t>etc</a:t>
            </a:r>
            <a:r>
              <a:rPr lang="en-US" sz="2000" dirty="0" smtClean="0"/>
              <a:t>)</a:t>
            </a:r>
            <a:endParaRPr lang="id-ID" sz="2000" dirty="0"/>
          </a:p>
        </p:txBody>
      </p:sp>
      <p:sp>
        <p:nvSpPr>
          <p:cNvPr id="12" name="Rounded Rectangle 11"/>
          <p:cNvSpPr/>
          <p:nvPr/>
        </p:nvSpPr>
        <p:spPr>
          <a:xfrm>
            <a:off x="4067944" y="5360505"/>
            <a:ext cx="410445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TPD Foci and Activities</a:t>
            </a:r>
            <a:endParaRPr lang="id-ID" sz="2400" dirty="0"/>
          </a:p>
        </p:txBody>
      </p:sp>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3801" y="1124744"/>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705" y="5063989"/>
            <a:ext cx="3000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9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accent1">
                    <a:lumMod val="50000"/>
                  </a:schemeClr>
                </a:solidFill>
              </a:rPr>
              <a:t>Being an Interdisciplinary Researcher</a:t>
            </a:r>
            <a:endParaRPr lang="id-ID" i="1" dirty="0">
              <a:solidFill>
                <a:schemeClr val="accent1">
                  <a:lumMod val="50000"/>
                </a:schemeClr>
              </a:solidFill>
            </a:endParaRPr>
          </a:p>
        </p:txBody>
      </p:sp>
      <p:sp>
        <p:nvSpPr>
          <p:cNvPr id="3" name="Rounded Rectangle 2"/>
          <p:cNvSpPr/>
          <p:nvPr/>
        </p:nvSpPr>
        <p:spPr>
          <a:xfrm>
            <a:off x="827584" y="1988840"/>
            <a:ext cx="51845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 prepared with the unknown</a:t>
            </a:r>
            <a:endParaRPr lang="id-ID" dirty="0"/>
          </a:p>
        </p:txBody>
      </p:sp>
      <p:sp>
        <p:nvSpPr>
          <p:cNvPr id="5" name="Rounded Rectangle 4"/>
          <p:cNvSpPr/>
          <p:nvPr/>
        </p:nvSpPr>
        <p:spPr>
          <a:xfrm>
            <a:off x="1547664" y="3099994"/>
            <a:ext cx="51845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Prepare the </a:t>
            </a:r>
            <a:r>
              <a:rPr lang="en-US" dirty="0" err="1" smtClean="0"/>
              <a:t>amo</a:t>
            </a:r>
            <a:r>
              <a:rPr lang="en-US" dirty="0" smtClean="0"/>
              <a:t> to go cross the bridge </a:t>
            </a:r>
          </a:p>
        </p:txBody>
      </p:sp>
      <p:sp>
        <p:nvSpPr>
          <p:cNvPr id="6" name="Rounded Rectangle 5"/>
          <p:cNvSpPr/>
          <p:nvPr/>
        </p:nvSpPr>
        <p:spPr>
          <a:xfrm>
            <a:off x="2123728" y="4293096"/>
            <a:ext cx="51845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 more about the other part of the river</a:t>
            </a:r>
            <a:endParaRPr lang="id-ID" dirty="0"/>
          </a:p>
        </p:txBody>
      </p:sp>
    </p:spTree>
    <p:extLst>
      <p:ext uri="{BB962C8B-B14F-4D97-AF65-F5344CB8AC3E}">
        <p14:creationId xmlns:p14="http://schemas.microsoft.com/office/powerpoint/2010/main" val="218982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817009"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93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a:t>Introduction of Indonesian Interdisciplinary Curriculum</a:t>
            </a:r>
            <a:endParaRPr lang="id-ID" dirty="0"/>
          </a:p>
        </p:txBody>
      </p:sp>
      <p:sp>
        <p:nvSpPr>
          <p:cNvPr id="4" name="Content Placeholder 3"/>
          <p:cNvSpPr>
            <a:spLocks noGrp="1"/>
          </p:cNvSpPr>
          <p:nvPr>
            <p:ph sz="half"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id-ID"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3"/>
            <a:ext cx="5760640" cy="38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70117">
            <a:off x="800117" y="4164744"/>
            <a:ext cx="3034839" cy="234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228122" y="2132856"/>
            <a:ext cx="2898908" cy="20162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International Standard School </a:t>
            </a:r>
          </a:p>
          <a:p>
            <a:pPr algn="ctr"/>
            <a:r>
              <a:rPr lang="en-US" sz="2400" dirty="0" smtClean="0"/>
              <a:t>(ISS/ RSBI)</a:t>
            </a:r>
          </a:p>
          <a:p>
            <a:pPr algn="ctr"/>
            <a:r>
              <a:rPr lang="en-US" sz="2400" dirty="0" smtClean="0"/>
              <a:t>(2006)</a:t>
            </a:r>
            <a:endParaRPr lang="id-ID" sz="2400" dirty="0"/>
          </a:p>
        </p:txBody>
      </p:sp>
      <p:sp>
        <p:nvSpPr>
          <p:cNvPr id="5" name="Oval 4"/>
          <p:cNvSpPr/>
          <p:nvPr/>
        </p:nvSpPr>
        <p:spPr>
          <a:xfrm>
            <a:off x="3491880" y="4615320"/>
            <a:ext cx="3643504" cy="1603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English-medium Mathematics and Science Instructions</a:t>
            </a:r>
          </a:p>
          <a:p>
            <a:pPr algn="ctr"/>
            <a:r>
              <a:rPr lang="en-US" sz="2000" dirty="0" smtClean="0"/>
              <a:t>(EMI/ CLIL)</a:t>
            </a:r>
            <a:endParaRPr lang="id-ID" sz="2000" dirty="0"/>
          </a:p>
        </p:txBody>
      </p:sp>
      <p:sp>
        <p:nvSpPr>
          <p:cNvPr id="6" name="Rounded Rectangle 5"/>
          <p:cNvSpPr/>
          <p:nvPr/>
        </p:nvSpPr>
        <p:spPr>
          <a:xfrm>
            <a:off x="7393027" y="4668420"/>
            <a:ext cx="1790968" cy="15499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Reverted in 2013</a:t>
            </a:r>
            <a:endParaRPr lang="id-ID" dirty="0"/>
          </a:p>
        </p:txBody>
      </p:sp>
      <p:sp>
        <p:nvSpPr>
          <p:cNvPr id="7" name="Right Arrow 6"/>
          <p:cNvSpPr/>
          <p:nvPr/>
        </p:nvSpPr>
        <p:spPr>
          <a:xfrm>
            <a:off x="7135384" y="5339024"/>
            <a:ext cx="257643" cy="2502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7727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t/>
            </a:r>
            <a:br>
              <a:rPr lang="en-US" sz="3200" b="1" dirty="0" smtClean="0"/>
            </a:br>
            <a:r>
              <a:rPr lang="en-US" sz="3200" b="1" dirty="0"/>
              <a:t/>
            </a:r>
            <a:br>
              <a:rPr lang="en-US" sz="3200" b="1" dirty="0"/>
            </a:br>
            <a:r>
              <a:rPr lang="en-US" sz="3200" b="1" dirty="0" smtClean="0"/>
              <a:t/>
            </a:r>
            <a:br>
              <a:rPr lang="en-US" sz="3200" b="1" dirty="0" smtClean="0"/>
            </a:br>
            <a:endParaRPr lang="id-ID" sz="3200"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303029" cy="135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71945">
            <a:off x="4975012" y="3078952"/>
            <a:ext cx="3489321" cy="319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1043608" y="3573016"/>
            <a:ext cx="223224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Based on </a:t>
            </a:r>
            <a:r>
              <a:rPr lang="en-US" dirty="0" smtClean="0"/>
              <a:t>the initial </a:t>
            </a:r>
            <a:r>
              <a:rPr lang="en-US" dirty="0"/>
              <a:t>phase of my </a:t>
            </a:r>
            <a:r>
              <a:rPr lang="en-US" dirty="0" smtClean="0"/>
              <a:t>study  (Pilot Study)</a:t>
            </a:r>
            <a:endParaRPr lang="en-US" dirty="0"/>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5" y="16768"/>
            <a:ext cx="2980319" cy="126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1026" y="16768"/>
            <a:ext cx="4563453" cy="131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2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535486" y="1412776"/>
            <a:ext cx="43465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970" y="2829247"/>
            <a:ext cx="438943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67821">
            <a:off x="698655" y="1689615"/>
            <a:ext cx="32258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109548" y="2039141"/>
            <a:ext cx="2745198" cy="48589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European Commission (2012), Hansen-</a:t>
            </a:r>
            <a:r>
              <a:rPr lang="en-US" sz="1400" dirty="0" err="1" smtClean="0"/>
              <a:t>pauly</a:t>
            </a:r>
            <a:r>
              <a:rPr lang="en-US" sz="1400" dirty="0" smtClean="0"/>
              <a:t> (2008)</a:t>
            </a:r>
            <a:endParaRPr lang="id-ID" sz="1400" dirty="0"/>
          </a:p>
        </p:txBody>
      </p:sp>
      <p:sp>
        <p:nvSpPr>
          <p:cNvPr id="16" name="Rounded Rectangle 15"/>
          <p:cNvSpPr/>
          <p:nvPr/>
        </p:nvSpPr>
        <p:spPr>
          <a:xfrm>
            <a:off x="5964488" y="3597597"/>
            <a:ext cx="2890258" cy="4896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smtClean="0"/>
          </a:p>
          <a:p>
            <a:pPr algn="ctr"/>
            <a:r>
              <a:rPr lang="id-ID" sz="1400" dirty="0" smtClean="0"/>
              <a:t>Uys</a:t>
            </a:r>
            <a:r>
              <a:rPr lang="id-ID" sz="1400" dirty="0"/>
              <a:t>, et.al., 2007; Marsh, 2006; Kyeyune, 2003</a:t>
            </a:r>
          </a:p>
          <a:p>
            <a:pPr algn="ctr"/>
            <a:endParaRPr lang="id-ID" dirty="0"/>
          </a:p>
        </p:txBody>
      </p:sp>
      <p:sp>
        <p:nvSpPr>
          <p:cNvPr id="7" name="Oval 6"/>
          <p:cNvSpPr/>
          <p:nvPr/>
        </p:nvSpPr>
        <p:spPr>
          <a:xfrm>
            <a:off x="529614" y="404664"/>
            <a:ext cx="4536504" cy="7200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EMI/ CLIL Teachers</a:t>
            </a:r>
            <a:endParaRPr lang="en-US" dirty="0"/>
          </a:p>
        </p:txBody>
      </p:sp>
      <p:pic>
        <p:nvPicPr>
          <p:cNvPr id="410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947443"/>
            <a:ext cx="4770948"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462" y="4437112"/>
            <a:ext cx="3826027" cy="86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483768" y="6165180"/>
            <a:ext cx="2466692" cy="288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en-US" dirty="0" err="1" smtClean="0"/>
              <a:t>MoNE</a:t>
            </a:r>
            <a:r>
              <a:rPr lang="en-US" dirty="0" smtClean="0"/>
              <a:t>, 2009)</a:t>
            </a:r>
            <a:endParaRPr lang="id-ID" dirty="0"/>
          </a:p>
        </p:txBody>
      </p:sp>
    </p:spTree>
    <p:extLst>
      <p:ext uri="{BB962C8B-B14F-4D97-AF65-F5344CB8AC3E}">
        <p14:creationId xmlns:p14="http://schemas.microsoft.com/office/powerpoint/2010/main" val="80306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41538"/>
            <a:ext cx="7344816" cy="421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69" y="1070450"/>
            <a:ext cx="8183298" cy="88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67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3906" y="836712"/>
            <a:ext cx="7920880" cy="25202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solidFill>
                <a:srgbClr val="FFFF00"/>
              </a:solidFill>
            </a:endParaRPr>
          </a:p>
          <a:p>
            <a:pPr algn="ctr"/>
            <a:endParaRPr lang="en-US" dirty="0" smtClean="0">
              <a:solidFill>
                <a:schemeClr val="accent2">
                  <a:lumMod val="50000"/>
                </a:schemeClr>
              </a:solidFill>
            </a:endParaRPr>
          </a:p>
          <a:p>
            <a:pPr algn="ctr"/>
            <a:r>
              <a:rPr lang="en-US" sz="2000" dirty="0" smtClean="0">
                <a:solidFill>
                  <a:schemeClr val="accent2">
                    <a:lumMod val="50000"/>
                  </a:schemeClr>
                </a:solidFill>
              </a:rPr>
              <a:t>Challenges to learn English</a:t>
            </a:r>
          </a:p>
          <a:p>
            <a:pPr algn="ctr"/>
            <a:endParaRPr lang="en-US" dirty="0" smtClean="0">
              <a:solidFill>
                <a:srgbClr val="FFFF00"/>
              </a:solidFill>
            </a:endParaRPr>
          </a:p>
          <a:p>
            <a:pPr algn="ctr"/>
            <a:r>
              <a:rPr lang="en-US" i="1" dirty="0" smtClean="0"/>
              <a:t>‘We </a:t>
            </a:r>
            <a:r>
              <a:rPr lang="en-US" i="1" dirty="0"/>
              <a:t>prepared ourselves by learning from colleagues, especially the English teachers…and also with the lecturers from the university…It was not as easy as what we imagined, because of our limited time and English proficiency, we developed really </a:t>
            </a:r>
            <a:r>
              <a:rPr lang="en-US" i="1" dirty="0" smtClean="0"/>
              <a:t>slowly’</a:t>
            </a:r>
          </a:p>
          <a:p>
            <a:pPr algn="ctr"/>
            <a:endParaRPr lang="en-US" i="1" dirty="0"/>
          </a:p>
          <a:p>
            <a:pPr algn="ctr"/>
            <a:r>
              <a:rPr lang="en-US" i="1" dirty="0" smtClean="0"/>
              <a:t>‘I </a:t>
            </a:r>
            <a:r>
              <a:rPr lang="en-US" i="1" dirty="0"/>
              <a:t>was scared because of the language challenge. I did not like English at the time. I felt English was really </a:t>
            </a:r>
            <a:r>
              <a:rPr lang="en-US" i="1" dirty="0" smtClean="0"/>
              <a:t>difficult’</a:t>
            </a:r>
            <a:endParaRPr lang="en-US" i="1" dirty="0"/>
          </a:p>
          <a:p>
            <a:pPr algn="ctr"/>
            <a:endParaRPr lang="en-US" dirty="0"/>
          </a:p>
          <a:p>
            <a:pPr algn="ctr"/>
            <a:endParaRPr lang="id-ID" dirty="0"/>
          </a:p>
        </p:txBody>
      </p:sp>
      <p:sp>
        <p:nvSpPr>
          <p:cNvPr id="6" name="Rounded Rectangle 5"/>
          <p:cNvSpPr/>
          <p:nvPr/>
        </p:nvSpPr>
        <p:spPr>
          <a:xfrm>
            <a:off x="592290" y="3789040"/>
            <a:ext cx="7920880" cy="25202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solidFill>
                  <a:schemeClr val="accent2">
                    <a:lumMod val="50000"/>
                  </a:schemeClr>
                </a:solidFill>
              </a:rPr>
              <a:t>Excitement </a:t>
            </a:r>
            <a:r>
              <a:rPr lang="en-US" sz="2000" dirty="0">
                <a:solidFill>
                  <a:schemeClr val="accent2">
                    <a:lumMod val="50000"/>
                  </a:schemeClr>
                </a:solidFill>
              </a:rPr>
              <a:t>to learn English</a:t>
            </a:r>
          </a:p>
          <a:p>
            <a:pPr algn="ctr"/>
            <a:endParaRPr lang="en-US" dirty="0" smtClean="0">
              <a:solidFill>
                <a:srgbClr val="FFFF00"/>
              </a:solidFill>
            </a:endParaRPr>
          </a:p>
          <a:p>
            <a:pPr algn="ctr"/>
            <a:r>
              <a:rPr lang="en-US" i="1" dirty="0"/>
              <a:t>‘Teachers and students  alike were really motivated to improve their English proficiency, and the efforts to keep up with other countries had been on the track by the use of English in the lessons’</a:t>
            </a:r>
          </a:p>
          <a:p>
            <a:pPr algn="ctr"/>
            <a:endParaRPr lang="en-US" dirty="0"/>
          </a:p>
          <a:p>
            <a:pPr algn="ctr"/>
            <a:endParaRPr lang="id-ID" dirty="0"/>
          </a:p>
        </p:txBody>
      </p:sp>
    </p:spTree>
    <p:extLst>
      <p:ext uri="{BB962C8B-B14F-4D97-AF65-F5344CB8AC3E}">
        <p14:creationId xmlns:p14="http://schemas.microsoft.com/office/powerpoint/2010/main" val="362208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1675" y="476672"/>
            <a:ext cx="8408168" cy="27636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smtClean="0">
              <a:solidFill>
                <a:schemeClr val="accent2">
                  <a:lumMod val="50000"/>
                </a:schemeClr>
              </a:solidFill>
            </a:endParaRPr>
          </a:p>
          <a:p>
            <a:pPr algn="ctr"/>
            <a:endParaRPr lang="en-US" sz="2000" dirty="0">
              <a:solidFill>
                <a:schemeClr val="accent2">
                  <a:lumMod val="50000"/>
                </a:schemeClr>
              </a:solidFill>
            </a:endParaRPr>
          </a:p>
          <a:p>
            <a:pPr algn="ctr"/>
            <a:endParaRPr lang="en-US" sz="2000" dirty="0" smtClean="0">
              <a:solidFill>
                <a:schemeClr val="accent2">
                  <a:lumMod val="50000"/>
                </a:schemeClr>
              </a:solidFill>
            </a:endParaRPr>
          </a:p>
          <a:p>
            <a:pPr algn="ctr"/>
            <a:r>
              <a:rPr lang="en-US" sz="2000" dirty="0" smtClean="0">
                <a:solidFill>
                  <a:schemeClr val="accent2">
                    <a:lumMod val="50000"/>
                  </a:schemeClr>
                </a:solidFill>
              </a:rPr>
              <a:t>Challenges </a:t>
            </a:r>
            <a:r>
              <a:rPr lang="en-US" sz="2000" dirty="0">
                <a:solidFill>
                  <a:schemeClr val="accent2">
                    <a:lumMod val="50000"/>
                  </a:schemeClr>
                </a:solidFill>
              </a:rPr>
              <a:t>of using English in the classes</a:t>
            </a:r>
          </a:p>
          <a:p>
            <a:pPr algn="ctr"/>
            <a:endParaRPr lang="en-US" dirty="0" smtClean="0">
              <a:solidFill>
                <a:srgbClr val="FFFF00"/>
              </a:solidFill>
            </a:endParaRPr>
          </a:p>
          <a:p>
            <a:pPr algn="ctr"/>
            <a:r>
              <a:rPr lang="en-US" i="1" dirty="0" smtClean="0"/>
              <a:t>‘I </a:t>
            </a:r>
            <a:r>
              <a:rPr lang="en-US" i="1" dirty="0"/>
              <a:t>used English only for opening and closing my </a:t>
            </a:r>
            <a:r>
              <a:rPr lang="en-US" i="1" dirty="0" smtClean="0"/>
              <a:t>lessons. During </a:t>
            </a:r>
            <a:r>
              <a:rPr lang="en-US" i="1" dirty="0"/>
              <a:t>my lesson, I use English only for asking the students to do something, or other sentences which were not part of the </a:t>
            </a:r>
            <a:r>
              <a:rPr lang="en-US" i="1" dirty="0" smtClean="0"/>
              <a:t>materials’</a:t>
            </a:r>
          </a:p>
          <a:p>
            <a:pPr algn="ctr"/>
            <a:endParaRPr lang="en-US" i="1" dirty="0" smtClean="0"/>
          </a:p>
          <a:p>
            <a:pPr algn="ctr"/>
            <a:r>
              <a:rPr lang="en-US" i="1" dirty="0" smtClean="0"/>
              <a:t>'If </a:t>
            </a:r>
            <a:r>
              <a:rPr lang="en-US" i="1" dirty="0"/>
              <a:t>we use full English, we will get it difficult, because both the teachers and the students had passive </a:t>
            </a:r>
            <a:r>
              <a:rPr lang="en-US" i="1" dirty="0" smtClean="0"/>
              <a:t>English’</a:t>
            </a:r>
            <a:endParaRPr lang="en-US" i="1" dirty="0"/>
          </a:p>
          <a:p>
            <a:pPr algn="ctr"/>
            <a:endParaRPr lang="en-US" dirty="0"/>
          </a:p>
          <a:p>
            <a:pPr algn="ctr"/>
            <a:endParaRPr lang="en-US" dirty="0"/>
          </a:p>
          <a:p>
            <a:pPr algn="ctr"/>
            <a:endParaRPr lang="id-ID" dirty="0"/>
          </a:p>
        </p:txBody>
      </p:sp>
      <p:sp>
        <p:nvSpPr>
          <p:cNvPr id="3" name="Rounded Rectangle 2"/>
          <p:cNvSpPr/>
          <p:nvPr/>
        </p:nvSpPr>
        <p:spPr>
          <a:xfrm>
            <a:off x="553683" y="5218145"/>
            <a:ext cx="8264152" cy="122413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smtClean="0">
              <a:solidFill>
                <a:schemeClr val="accent2">
                  <a:lumMod val="50000"/>
                </a:schemeClr>
              </a:solidFill>
            </a:endParaRPr>
          </a:p>
          <a:p>
            <a:pPr algn="ctr"/>
            <a:endParaRPr lang="en-US" sz="2000" dirty="0">
              <a:solidFill>
                <a:schemeClr val="accent2">
                  <a:lumMod val="50000"/>
                </a:schemeClr>
              </a:solidFill>
            </a:endParaRPr>
          </a:p>
          <a:p>
            <a:pPr algn="ctr"/>
            <a:r>
              <a:rPr lang="en-US" sz="2000" dirty="0" smtClean="0">
                <a:solidFill>
                  <a:schemeClr val="accent2">
                    <a:lumMod val="50000"/>
                  </a:schemeClr>
                </a:solidFill>
              </a:rPr>
              <a:t>Mismatch Between Training and the required skills</a:t>
            </a:r>
            <a:endParaRPr lang="en-US" sz="2000" dirty="0">
              <a:solidFill>
                <a:schemeClr val="accent2">
                  <a:lumMod val="50000"/>
                </a:schemeClr>
              </a:solidFill>
            </a:endParaRPr>
          </a:p>
          <a:p>
            <a:pPr algn="ctr"/>
            <a:endParaRPr lang="en-US" sz="2000" dirty="0">
              <a:solidFill>
                <a:schemeClr val="accent2">
                  <a:lumMod val="50000"/>
                </a:schemeClr>
              </a:solidFill>
            </a:endParaRPr>
          </a:p>
          <a:p>
            <a:pPr algn="ctr"/>
            <a:r>
              <a:rPr lang="en-US" i="1" dirty="0">
                <a:solidFill>
                  <a:schemeClr val="tx1"/>
                </a:solidFill>
              </a:rPr>
              <a:t>“We learned TOEFL and sat for a TOEFL </a:t>
            </a:r>
            <a:r>
              <a:rPr lang="en-US" i="1" dirty="0" smtClean="0">
                <a:solidFill>
                  <a:schemeClr val="tx1"/>
                </a:solidFill>
              </a:rPr>
              <a:t>test”</a:t>
            </a:r>
            <a:endParaRPr lang="en-US" i="1" dirty="0">
              <a:solidFill>
                <a:schemeClr val="tx1"/>
              </a:solidFill>
            </a:endParaRPr>
          </a:p>
          <a:p>
            <a:pPr algn="ctr"/>
            <a:endParaRPr lang="en-US" dirty="0" smtClean="0">
              <a:solidFill>
                <a:srgbClr val="FFFF00"/>
              </a:solidFill>
            </a:endParaRPr>
          </a:p>
          <a:p>
            <a:pPr algn="ctr"/>
            <a:endParaRPr lang="en-US" dirty="0"/>
          </a:p>
          <a:p>
            <a:pPr algn="ctr"/>
            <a:endParaRPr lang="id-ID" dirty="0"/>
          </a:p>
        </p:txBody>
      </p:sp>
      <p:sp>
        <p:nvSpPr>
          <p:cNvPr id="4" name="Rounded Rectangle 3"/>
          <p:cNvSpPr/>
          <p:nvPr/>
        </p:nvSpPr>
        <p:spPr>
          <a:xfrm>
            <a:off x="481675" y="3501008"/>
            <a:ext cx="8264152"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smtClean="0">
              <a:solidFill>
                <a:schemeClr val="accent2">
                  <a:lumMod val="50000"/>
                </a:schemeClr>
              </a:solidFill>
            </a:endParaRPr>
          </a:p>
          <a:p>
            <a:pPr algn="ctr"/>
            <a:endParaRPr lang="en-US" sz="2000" dirty="0">
              <a:solidFill>
                <a:schemeClr val="accent2">
                  <a:lumMod val="50000"/>
                </a:schemeClr>
              </a:solidFill>
            </a:endParaRPr>
          </a:p>
          <a:p>
            <a:pPr algn="ctr"/>
            <a:endParaRPr lang="en-US" i="1" dirty="0" smtClean="0"/>
          </a:p>
          <a:p>
            <a:pPr algn="ctr"/>
            <a:r>
              <a:rPr lang="en-US" sz="2000" dirty="0" smtClean="0">
                <a:solidFill>
                  <a:schemeClr val="accent2">
                    <a:lumMod val="50000"/>
                  </a:schemeClr>
                </a:solidFill>
              </a:rPr>
              <a:t>Teachers’ Limited English Proficiency</a:t>
            </a:r>
            <a:endParaRPr lang="en-US" sz="2000" dirty="0">
              <a:solidFill>
                <a:schemeClr val="accent2">
                  <a:lumMod val="50000"/>
                </a:schemeClr>
              </a:solidFill>
            </a:endParaRPr>
          </a:p>
          <a:p>
            <a:pPr algn="ctr"/>
            <a:endParaRPr lang="en-US" i="1" dirty="0" smtClean="0"/>
          </a:p>
          <a:p>
            <a:pPr algn="ctr"/>
            <a:r>
              <a:rPr lang="en-US" i="1" dirty="0" smtClean="0"/>
              <a:t>‘…some </a:t>
            </a:r>
            <a:r>
              <a:rPr lang="en-US" i="1" dirty="0"/>
              <a:t>other teachers seemed to have problems with English and even often asked the students to translate the exercises from Bahasa Indonesia to </a:t>
            </a:r>
            <a:r>
              <a:rPr lang="en-US" i="1" dirty="0" smtClean="0"/>
              <a:t>English’</a:t>
            </a:r>
            <a:endParaRPr lang="en-US" i="1" dirty="0"/>
          </a:p>
          <a:p>
            <a:pPr algn="ctr"/>
            <a:endParaRPr lang="en-US" i="1" dirty="0">
              <a:solidFill>
                <a:schemeClr val="tx1"/>
              </a:solidFill>
            </a:endParaRPr>
          </a:p>
          <a:p>
            <a:pPr algn="ctr"/>
            <a:endParaRPr lang="en-US" dirty="0" smtClean="0">
              <a:solidFill>
                <a:srgbClr val="FFFF00"/>
              </a:solidFill>
            </a:endParaRPr>
          </a:p>
          <a:p>
            <a:pPr algn="ctr"/>
            <a:endParaRPr lang="en-US" dirty="0"/>
          </a:p>
          <a:p>
            <a:pPr algn="ctr"/>
            <a:endParaRPr lang="id-ID" dirty="0"/>
          </a:p>
        </p:txBody>
      </p:sp>
    </p:spTree>
    <p:extLst>
      <p:ext uri="{BB962C8B-B14F-4D97-AF65-F5344CB8AC3E}">
        <p14:creationId xmlns:p14="http://schemas.microsoft.com/office/powerpoint/2010/main" val="220762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576" y="620688"/>
            <a:ext cx="7920880" cy="165618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smtClean="0">
              <a:solidFill>
                <a:schemeClr val="accent2">
                  <a:lumMod val="50000"/>
                </a:schemeClr>
              </a:solidFill>
            </a:endParaRPr>
          </a:p>
          <a:p>
            <a:pPr algn="ctr"/>
            <a:endParaRPr lang="en-US" sz="2000" dirty="0">
              <a:solidFill>
                <a:schemeClr val="accent2">
                  <a:lumMod val="50000"/>
                </a:schemeClr>
              </a:solidFill>
            </a:endParaRPr>
          </a:p>
          <a:p>
            <a:pPr algn="ctr"/>
            <a:endParaRPr lang="en-US" sz="2000" dirty="0" smtClean="0">
              <a:solidFill>
                <a:schemeClr val="accent2">
                  <a:lumMod val="50000"/>
                </a:schemeClr>
              </a:solidFill>
            </a:endParaRPr>
          </a:p>
          <a:p>
            <a:pPr algn="ctr"/>
            <a:r>
              <a:rPr lang="en-US" sz="2000" dirty="0" smtClean="0">
                <a:solidFill>
                  <a:schemeClr val="accent2">
                    <a:lumMod val="50000"/>
                  </a:schemeClr>
                </a:solidFill>
              </a:rPr>
              <a:t>Diminishing Pride of Speaking National Language</a:t>
            </a:r>
            <a:endParaRPr lang="en-US" sz="2000" dirty="0">
              <a:solidFill>
                <a:schemeClr val="accent2">
                  <a:lumMod val="50000"/>
                </a:schemeClr>
              </a:solidFill>
            </a:endParaRPr>
          </a:p>
          <a:p>
            <a:pPr algn="ctr"/>
            <a:endParaRPr lang="en-US" sz="2000" dirty="0">
              <a:solidFill>
                <a:schemeClr val="accent2">
                  <a:lumMod val="50000"/>
                </a:schemeClr>
              </a:solidFill>
            </a:endParaRPr>
          </a:p>
          <a:p>
            <a:pPr algn="ctr"/>
            <a:r>
              <a:rPr lang="en-US" i="1" dirty="0" smtClean="0">
                <a:solidFill>
                  <a:schemeClr val="tx1"/>
                </a:solidFill>
              </a:rPr>
              <a:t>‘…</a:t>
            </a:r>
            <a:r>
              <a:rPr lang="en-US" i="1" dirty="0">
                <a:solidFill>
                  <a:schemeClr val="tx1"/>
                </a:solidFill>
              </a:rPr>
              <a:t>but on the other hand, I feel that in the long run we are more proud to speak…I feel that gradually our love to our own language will be fading…’</a:t>
            </a:r>
          </a:p>
          <a:p>
            <a:pPr algn="ctr"/>
            <a:endParaRPr lang="en-US" i="1" dirty="0">
              <a:solidFill>
                <a:schemeClr val="tx1"/>
              </a:solidFill>
            </a:endParaRPr>
          </a:p>
          <a:p>
            <a:pPr algn="ctr"/>
            <a:endParaRPr lang="en-US" dirty="0" smtClean="0">
              <a:solidFill>
                <a:srgbClr val="FFFF00"/>
              </a:solidFill>
            </a:endParaRPr>
          </a:p>
          <a:p>
            <a:pPr algn="ctr"/>
            <a:endParaRPr lang="en-US" dirty="0"/>
          </a:p>
          <a:p>
            <a:pPr algn="ctr"/>
            <a:endParaRPr lang="id-ID" dirty="0"/>
          </a:p>
        </p:txBody>
      </p:sp>
      <p:sp>
        <p:nvSpPr>
          <p:cNvPr id="3" name="Rounded Rectangle 2"/>
          <p:cNvSpPr/>
          <p:nvPr/>
        </p:nvSpPr>
        <p:spPr>
          <a:xfrm>
            <a:off x="755576" y="2492896"/>
            <a:ext cx="7916822" cy="15121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smtClean="0">
              <a:solidFill>
                <a:schemeClr val="accent2">
                  <a:lumMod val="50000"/>
                </a:schemeClr>
              </a:solidFill>
            </a:endParaRPr>
          </a:p>
          <a:p>
            <a:pPr algn="ctr"/>
            <a:endParaRPr lang="en-US" sz="2000" dirty="0">
              <a:solidFill>
                <a:schemeClr val="accent2">
                  <a:lumMod val="50000"/>
                </a:schemeClr>
              </a:solidFill>
            </a:endParaRPr>
          </a:p>
          <a:p>
            <a:pPr algn="ctr"/>
            <a:endParaRPr lang="en-US" sz="2000" dirty="0" smtClean="0">
              <a:solidFill>
                <a:schemeClr val="accent2">
                  <a:lumMod val="50000"/>
                </a:schemeClr>
              </a:solidFill>
            </a:endParaRPr>
          </a:p>
          <a:p>
            <a:pPr algn="ctr"/>
            <a:endParaRPr lang="en-US" sz="2000" dirty="0" smtClean="0">
              <a:solidFill>
                <a:schemeClr val="accent2">
                  <a:lumMod val="50000"/>
                </a:schemeClr>
              </a:solidFill>
            </a:endParaRPr>
          </a:p>
          <a:p>
            <a:pPr algn="ctr"/>
            <a:r>
              <a:rPr lang="en-US" sz="2000" dirty="0" smtClean="0">
                <a:solidFill>
                  <a:schemeClr val="accent2">
                    <a:lumMod val="50000"/>
                  </a:schemeClr>
                </a:solidFill>
              </a:rPr>
              <a:t>International Cooperation </a:t>
            </a:r>
          </a:p>
          <a:p>
            <a:pPr algn="ctr"/>
            <a:endParaRPr lang="en-US" sz="2000" dirty="0">
              <a:solidFill>
                <a:schemeClr val="accent2">
                  <a:lumMod val="50000"/>
                </a:schemeClr>
              </a:solidFill>
            </a:endParaRPr>
          </a:p>
          <a:p>
            <a:pPr algn="ctr"/>
            <a:r>
              <a:rPr lang="en-US" i="1" dirty="0" smtClean="0">
                <a:solidFill>
                  <a:schemeClr val="tx1"/>
                </a:solidFill>
              </a:rPr>
              <a:t>‘ We had a partner school abroad to which we sent some of our students to learn for sometime’</a:t>
            </a:r>
          </a:p>
          <a:p>
            <a:pPr algn="ctr"/>
            <a:r>
              <a:rPr lang="en-US" i="1" dirty="0" smtClean="0">
                <a:solidFill>
                  <a:schemeClr val="tx1"/>
                </a:solidFill>
              </a:rPr>
              <a:t>‘we </a:t>
            </a:r>
            <a:r>
              <a:rPr lang="en-US" i="1" dirty="0">
                <a:solidFill>
                  <a:schemeClr val="tx1"/>
                </a:solidFill>
              </a:rPr>
              <a:t>used to have a sister school </a:t>
            </a:r>
            <a:r>
              <a:rPr lang="en-US" i="1" dirty="0" smtClean="0">
                <a:solidFill>
                  <a:schemeClr val="tx1"/>
                </a:solidFill>
              </a:rPr>
              <a:t>program, a cooperation with a school abroad’</a:t>
            </a:r>
          </a:p>
          <a:p>
            <a:pPr algn="ctr"/>
            <a:endParaRPr lang="en-US" i="1" dirty="0" smtClean="0">
              <a:solidFill>
                <a:schemeClr val="tx1"/>
              </a:solidFill>
            </a:endParaRPr>
          </a:p>
          <a:p>
            <a:pPr algn="ctr"/>
            <a:endParaRPr lang="en-US" dirty="0" smtClean="0">
              <a:solidFill>
                <a:srgbClr val="FFFF00"/>
              </a:solidFill>
            </a:endParaRPr>
          </a:p>
          <a:p>
            <a:pPr algn="ctr"/>
            <a:endParaRPr lang="en-US" dirty="0"/>
          </a:p>
          <a:p>
            <a:pPr algn="ctr"/>
            <a:endParaRPr lang="id-ID" dirty="0"/>
          </a:p>
        </p:txBody>
      </p:sp>
      <p:sp>
        <p:nvSpPr>
          <p:cNvPr id="4" name="Rounded Rectangle 3"/>
          <p:cNvSpPr/>
          <p:nvPr/>
        </p:nvSpPr>
        <p:spPr>
          <a:xfrm>
            <a:off x="755576" y="4221088"/>
            <a:ext cx="7920880" cy="194421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i="1" dirty="0" smtClean="0">
              <a:solidFill>
                <a:schemeClr val="tx1"/>
              </a:solidFill>
            </a:endParaRPr>
          </a:p>
          <a:p>
            <a:pPr algn="ctr"/>
            <a:endParaRPr lang="en-US" i="1" dirty="0" smtClean="0">
              <a:solidFill>
                <a:schemeClr val="tx1"/>
              </a:solidFill>
            </a:endParaRPr>
          </a:p>
          <a:p>
            <a:pPr algn="ctr"/>
            <a:endParaRPr lang="en-US" i="1" dirty="0">
              <a:solidFill>
                <a:schemeClr val="tx1"/>
              </a:solidFill>
            </a:endParaRPr>
          </a:p>
          <a:p>
            <a:pPr algn="ctr"/>
            <a:endParaRPr lang="en-US" i="1" dirty="0" smtClean="0">
              <a:solidFill>
                <a:schemeClr val="tx1"/>
              </a:solidFill>
            </a:endParaRPr>
          </a:p>
          <a:p>
            <a:pPr algn="ctr"/>
            <a:endParaRPr lang="en-US" i="1" dirty="0">
              <a:solidFill>
                <a:schemeClr val="tx1"/>
              </a:solidFill>
            </a:endParaRPr>
          </a:p>
          <a:p>
            <a:pPr algn="ctr"/>
            <a:r>
              <a:rPr lang="en-US" sz="2000" dirty="0" smtClean="0">
                <a:solidFill>
                  <a:schemeClr val="accent2">
                    <a:lumMod val="50000"/>
                  </a:schemeClr>
                </a:solidFill>
              </a:rPr>
              <a:t>Students Achievements</a:t>
            </a:r>
          </a:p>
          <a:p>
            <a:pPr algn="ctr"/>
            <a:endParaRPr lang="en-US" i="1" dirty="0">
              <a:solidFill>
                <a:schemeClr val="tx1"/>
              </a:solidFill>
            </a:endParaRPr>
          </a:p>
          <a:p>
            <a:pPr algn="ctr"/>
            <a:r>
              <a:rPr lang="en-US" i="1" dirty="0" smtClean="0">
                <a:solidFill>
                  <a:schemeClr val="tx1"/>
                </a:solidFill>
              </a:rPr>
              <a:t>‘some </a:t>
            </a:r>
            <a:r>
              <a:rPr lang="en-US" i="1" dirty="0">
                <a:solidFill>
                  <a:schemeClr val="tx1"/>
                </a:solidFill>
              </a:rPr>
              <a:t>of our students represented our province for National Science Olympiad in </a:t>
            </a:r>
            <a:r>
              <a:rPr lang="en-US" i="1" dirty="0" err="1">
                <a:solidFill>
                  <a:schemeClr val="tx1"/>
                </a:solidFill>
              </a:rPr>
              <a:t>Batam</a:t>
            </a:r>
            <a:r>
              <a:rPr lang="en-US" i="1" dirty="0">
                <a:solidFill>
                  <a:schemeClr val="tx1"/>
                </a:solidFill>
              </a:rPr>
              <a:t>. We had silver medals for </a:t>
            </a:r>
            <a:r>
              <a:rPr lang="en-US" i="1" dirty="0" smtClean="0">
                <a:solidFill>
                  <a:schemeClr val="tx1"/>
                </a:solidFill>
              </a:rPr>
              <a:t>Biology’ </a:t>
            </a:r>
          </a:p>
          <a:p>
            <a:pPr algn="ctr"/>
            <a:r>
              <a:rPr lang="en-US" i="1" dirty="0" smtClean="0">
                <a:solidFill>
                  <a:schemeClr val="tx1"/>
                </a:solidFill>
              </a:rPr>
              <a:t>‘My students sat for ICAS Australian International Assessment for schools, and some of them has very good scores’</a:t>
            </a:r>
          </a:p>
          <a:p>
            <a:pPr algn="ctr"/>
            <a:endParaRPr lang="en-US" i="1" dirty="0">
              <a:solidFill>
                <a:schemeClr val="tx1"/>
              </a:solidFill>
            </a:endParaRPr>
          </a:p>
          <a:p>
            <a:pPr algn="ctr"/>
            <a:endParaRPr lang="en-US" i="1" dirty="0" smtClean="0">
              <a:solidFill>
                <a:schemeClr val="tx1"/>
              </a:solidFill>
            </a:endParaRPr>
          </a:p>
          <a:p>
            <a:pPr algn="ctr"/>
            <a:endParaRPr lang="en-US" i="1" dirty="0">
              <a:solidFill>
                <a:schemeClr val="tx1"/>
              </a:solidFill>
            </a:endParaRPr>
          </a:p>
          <a:p>
            <a:pPr algn="ctr"/>
            <a:endParaRPr lang="id-ID" dirty="0"/>
          </a:p>
        </p:txBody>
      </p:sp>
    </p:spTree>
    <p:extLst>
      <p:ext uri="{BB962C8B-B14F-4D97-AF65-F5344CB8AC3E}">
        <p14:creationId xmlns:p14="http://schemas.microsoft.com/office/powerpoint/2010/main" val="370467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15616" y="908720"/>
            <a:ext cx="5040560" cy="10801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Teachers </a:t>
            </a:r>
            <a:r>
              <a:rPr lang="en-US" dirty="0" smtClean="0">
                <a:solidFill>
                  <a:schemeClr val="tx1"/>
                </a:solidFill>
              </a:rPr>
              <a:t>have more Language Challenges</a:t>
            </a:r>
            <a:endParaRPr lang="id-ID" dirty="0">
              <a:solidFill>
                <a:schemeClr val="tx1"/>
              </a:solidFill>
            </a:endParaRPr>
          </a:p>
        </p:txBody>
      </p:sp>
      <p:sp>
        <p:nvSpPr>
          <p:cNvPr id="4" name="Rounded Rectangle 3"/>
          <p:cNvSpPr/>
          <p:nvPr/>
        </p:nvSpPr>
        <p:spPr>
          <a:xfrm>
            <a:off x="1675589" y="2348880"/>
            <a:ext cx="5040560" cy="10801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Many s</a:t>
            </a:r>
            <a:r>
              <a:rPr lang="en-US" dirty="0" smtClean="0">
                <a:solidFill>
                  <a:schemeClr val="tx1"/>
                </a:solidFill>
              </a:rPr>
              <a:t>tudents </a:t>
            </a:r>
            <a:r>
              <a:rPr lang="en-US" dirty="0" smtClean="0">
                <a:solidFill>
                  <a:schemeClr val="tx1"/>
                </a:solidFill>
              </a:rPr>
              <a:t>seems to have passed the language barrier (good achievements)</a:t>
            </a:r>
            <a:endParaRPr lang="id-ID" dirty="0">
              <a:solidFill>
                <a:schemeClr val="tx1"/>
              </a:solidFill>
            </a:endParaRPr>
          </a:p>
        </p:txBody>
      </p:sp>
      <p:sp>
        <p:nvSpPr>
          <p:cNvPr id="6" name="Rounded Rectangle 5"/>
          <p:cNvSpPr/>
          <p:nvPr/>
        </p:nvSpPr>
        <p:spPr>
          <a:xfrm>
            <a:off x="2267744" y="3861048"/>
            <a:ext cx="5040560" cy="10801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The excessive use of English might affect students national identity</a:t>
            </a:r>
            <a:endParaRPr lang="id-ID" dirty="0">
              <a:solidFill>
                <a:schemeClr val="tx1"/>
              </a:solidFill>
            </a:endParaRPr>
          </a:p>
        </p:txBody>
      </p:sp>
      <p:sp>
        <p:nvSpPr>
          <p:cNvPr id="7" name="Rounded Rectangle 6"/>
          <p:cNvSpPr/>
          <p:nvPr/>
        </p:nvSpPr>
        <p:spPr>
          <a:xfrm>
            <a:off x="3203848" y="5229200"/>
            <a:ext cx="5040560" cy="10801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The program was challenging, yet motivating both students and teachers to do more </a:t>
            </a:r>
            <a:endParaRPr lang="id-ID" dirty="0">
              <a:solidFill>
                <a:schemeClr val="tx1"/>
              </a:solidFill>
            </a:endParaRPr>
          </a:p>
        </p:txBody>
      </p:sp>
    </p:spTree>
    <p:extLst>
      <p:ext uri="{BB962C8B-B14F-4D97-AF65-F5344CB8AC3E}">
        <p14:creationId xmlns:p14="http://schemas.microsoft.com/office/powerpoint/2010/main" val="24112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519</Words>
  <Application>Microsoft Office PowerPoint</Application>
  <PresentationFormat>On-screen Show (4:3)</PresentationFormat>
  <Paragraphs>93</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The Introduction of Indonesian Interdisciplinary Curriculum</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Being an Interdisciplinary Researcher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Narratives of Indonesian Science and Mathematics Teachers’ Experiences of  an Interdisciplinary Curriculum </dc:title>
  <dc:creator>SONY VAIO</dc:creator>
  <cp:lastModifiedBy>Siti Fitriyah</cp:lastModifiedBy>
  <cp:revision>67</cp:revision>
  <cp:lastPrinted>2014-01-20T14:21:13Z</cp:lastPrinted>
  <dcterms:created xsi:type="dcterms:W3CDTF">2014-01-20T09:46:25Z</dcterms:created>
  <dcterms:modified xsi:type="dcterms:W3CDTF">2014-02-04T15:34:17Z</dcterms:modified>
</cp:coreProperties>
</file>