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1" r:id="rId2"/>
    <p:sldMasterId id="2147483693" r:id="rId3"/>
    <p:sldMasterId id="2147483705" r:id="rId4"/>
  </p:sldMasterIdLst>
  <p:sldIdLst>
    <p:sldId id="273" r:id="rId5"/>
    <p:sldId id="269" r:id="rId6"/>
    <p:sldId id="270" r:id="rId7"/>
    <p:sldId id="275" r:id="rId8"/>
    <p:sldId id="27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FFF"/>
    <a:srgbClr val="552579"/>
    <a:srgbClr val="5BAFD5"/>
    <a:srgbClr val="06A20D"/>
    <a:srgbClr val="5BDBA1"/>
    <a:srgbClr val="21044C"/>
    <a:srgbClr val="461E64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30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5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082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507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72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080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47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52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96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81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40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180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57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447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5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513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9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1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7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0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84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2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1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7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9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69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7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62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70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70C0">
                <a:alpha val="48000"/>
              </a:srgbClr>
            </a:gs>
            <a:gs pos="100000">
              <a:srgbClr val="C6E4E0"/>
            </a:gs>
            <a:gs pos="75000">
              <a:srgbClr val="6EEEDF">
                <a:lumMod val="91000"/>
              </a:srgbClr>
            </a:gs>
            <a:gs pos="12000">
              <a:srgbClr val="92D050">
                <a:alpha val="74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4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0070C0">
                <a:alpha val="48000"/>
              </a:srgbClr>
            </a:gs>
            <a:gs pos="100000">
              <a:srgbClr val="C6E4E0"/>
            </a:gs>
            <a:gs pos="75000">
              <a:srgbClr val="6EEEDF">
                <a:lumMod val="91000"/>
              </a:srgbClr>
            </a:gs>
            <a:gs pos="12000">
              <a:srgbClr val="92D050">
                <a:alpha val="74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1/31/2014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11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3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BD04AA1-CFE4-4B48-B51B-8A983F5500E1}" type="datetimeFigureOut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31/1/2014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7141B8C-5F3E-4B5A-9500-6CD511642E4E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7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1"/>
          <a:stretch/>
        </p:blipFill>
        <p:spPr>
          <a:xfrm rot="10800000">
            <a:off x="0" y="0"/>
            <a:ext cx="12192000" cy="544982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81741" y="2088241"/>
            <a:ext cx="10428515" cy="3511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44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The Challenges and Possibilities </a:t>
            </a:r>
            <a:br>
              <a:rPr lang="en-GB" sz="44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</a:br>
            <a:r>
              <a:rPr lang="en-GB" sz="44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of Investigating </a:t>
            </a:r>
            <a:br>
              <a:rPr lang="en-GB" sz="44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</a:br>
            <a:r>
              <a:rPr lang="en-GB" sz="44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English Language Teaching </a:t>
            </a:r>
            <a:r>
              <a:rPr lang="en-US" sz="44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/>
            </a:r>
            <a:br>
              <a:rPr lang="en-US" sz="44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</a:br>
            <a:r>
              <a:rPr lang="en-GB" sz="44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from an Intercultural Perspective</a:t>
            </a:r>
            <a:endParaRPr lang="en-US" sz="4400" b="1" dirty="0">
              <a:solidFill>
                <a:srgbClr val="5525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5599803"/>
            <a:ext cx="2718816" cy="118593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94574" y="5599803"/>
            <a:ext cx="4742688" cy="1121398"/>
          </a:xfrm>
        </p:spPr>
        <p:txBody>
          <a:bodyPr>
            <a:normAutofit/>
          </a:bodyPr>
          <a:lstStyle/>
          <a:p>
            <a:pPr marL="0" indent="0" algn="r"/>
            <a:r>
              <a:rPr lang="en-GB" sz="2000" b="1" dirty="0">
                <a:solidFill>
                  <a:srgbClr val="461E64"/>
                </a:solidFill>
              </a:rPr>
              <a:t>Sutraphorn (Khwan) Tantiniranat </a:t>
            </a:r>
            <a:br>
              <a:rPr lang="en-GB" sz="2000" b="1" dirty="0">
                <a:solidFill>
                  <a:srgbClr val="461E64"/>
                </a:solidFill>
              </a:rPr>
            </a:br>
            <a:r>
              <a:rPr lang="en-GB" sz="2000" b="1" dirty="0">
                <a:solidFill>
                  <a:srgbClr val="461E64"/>
                </a:solidFill>
              </a:rPr>
              <a:t>The Manchester Institute of Education</a:t>
            </a:r>
            <a:r>
              <a:rPr lang="en-US" sz="2000" b="1" dirty="0">
                <a:solidFill>
                  <a:srgbClr val="461E64"/>
                </a:solidFill>
              </a:rPr>
              <a:t/>
            </a:r>
            <a:br>
              <a:rPr lang="en-US" sz="2000" b="1" dirty="0">
                <a:solidFill>
                  <a:srgbClr val="461E64"/>
                </a:solidFill>
              </a:rPr>
            </a:br>
            <a:r>
              <a:rPr lang="en-GB" sz="2000" b="1" dirty="0">
                <a:solidFill>
                  <a:srgbClr val="461E64"/>
                </a:solidFill>
              </a:rPr>
              <a:t>The University of Manchester</a:t>
            </a:r>
            <a:r>
              <a:rPr lang="en-US" sz="2000" b="1" dirty="0">
                <a:solidFill>
                  <a:srgbClr val="461E64"/>
                </a:solidFill>
              </a:rPr>
              <a:t/>
            </a:r>
            <a:br>
              <a:rPr lang="en-US" sz="2000" b="1" dirty="0">
                <a:solidFill>
                  <a:srgbClr val="461E64"/>
                </a:solidFill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77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2" y="-67056"/>
            <a:ext cx="11921812" cy="676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79334" y="195072"/>
            <a:ext cx="6640286" cy="26844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"/>
          </a:effectLst>
          <a:scene3d>
            <a:camera prst="orthographicFront"/>
            <a:lightRig rig="threePt" dir="t"/>
          </a:scene3d>
          <a:sp3d>
            <a:bevelT w="355600" h="1397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PhD topic: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TESOL Purposes and Paradigms 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in an Intercultural Age: 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Practitioner Perspectives 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</a:rPr>
              <a:t>from a Thai University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51843" y="1230956"/>
            <a:ext cx="1188720" cy="0"/>
          </a:xfrm>
          <a:prstGeom prst="straightConnector1">
            <a:avLst/>
          </a:prstGeom>
          <a:ln w="6350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483107" y="1755212"/>
            <a:ext cx="2468880" cy="0"/>
          </a:xfrm>
          <a:prstGeom prst="straightConnector1">
            <a:avLst/>
          </a:prstGeom>
          <a:ln w="6350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83629" y="1109472"/>
            <a:ext cx="1064266" cy="473049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5400" b="1" dirty="0" smtClean="0"/>
              <a:t>TESOL</a:t>
            </a:r>
            <a:endParaRPr lang="en-US" sz="5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04862" y="1518556"/>
            <a:ext cx="1064266" cy="381914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5400" b="1" dirty="0" smtClean="0"/>
              <a:t>ICC</a:t>
            </a:r>
            <a:endParaRPr lang="en-US" sz="54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3249012" y="1784494"/>
            <a:ext cx="1891910" cy="2846581"/>
            <a:chOff x="3249012" y="1784494"/>
            <a:chExt cx="1891910" cy="2846581"/>
          </a:xfrm>
        </p:grpSpPr>
        <p:sp>
          <p:nvSpPr>
            <p:cNvPr id="15" name="TextBox 14"/>
            <p:cNvSpPr txBox="1"/>
            <p:nvPr/>
          </p:nvSpPr>
          <p:spPr>
            <a:xfrm>
              <a:off x="3536106" y="2806510"/>
              <a:ext cx="1507845" cy="86177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5000" b="1" i="1" dirty="0" smtClean="0"/>
                <a:t>with</a:t>
              </a:r>
              <a:endParaRPr lang="en-US" sz="5000" b="1" i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49012" y="1784494"/>
              <a:ext cx="1891910" cy="87716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5100" b="1" dirty="0" smtClean="0"/>
                <a:t>TESOL</a:t>
              </a:r>
              <a:endParaRPr lang="en-US" sz="51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06177" y="3707745"/>
              <a:ext cx="1507845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5400" b="1" dirty="0" smtClean="0"/>
                <a:t>ICC</a:t>
              </a:r>
              <a:endParaRPr lang="en-US" sz="5400" b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39495" y="5645643"/>
            <a:ext cx="5301068" cy="86177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5000" b="1" i="1" dirty="0" smtClean="0">
                <a:solidFill>
                  <a:srgbClr val="7030A0"/>
                </a:solidFill>
              </a:rPr>
              <a:t>Thailand in ASEAN </a:t>
            </a:r>
            <a:endParaRPr lang="en-US" sz="5000" b="1" i="1" dirty="0">
              <a:solidFill>
                <a:srgbClr val="7030A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7809" y="8391"/>
            <a:ext cx="7611530" cy="6813407"/>
          </a:xfrm>
          <a:prstGeom prst="roundRect">
            <a:avLst>
              <a:gd name="adj" fmla="val 7440"/>
            </a:avLst>
          </a:prstGeom>
          <a:noFill/>
          <a:ln w="79375" cmpd="sng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3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6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8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3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/>
      <p:bldP spid="14" grpId="0"/>
      <p:bldP spid="18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5BAFD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7432" y="926615"/>
            <a:ext cx="7440827" cy="5839874"/>
            <a:chOff x="257432" y="926615"/>
            <a:chExt cx="7440827" cy="5839874"/>
          </a:xfrm>
        </p:grpSpPr>
        <p:sp>
          <p:nvSpPr>
            <p:cNvPr id="9" name="Rectangle 8"/>
            <p:cNvSpPr/>
            <p:nvPr/>
          </p:nvSpPr>
          <p:spPr>
            <a:xfrm>
              <a:off x="257432" y="926615"/>
              <a:ext cx="7440827" cy="5660715"/>
            </a:xfrm>
            <a:prstGeom prst="rect">
              <a:avLst/>
            </a:prstGeom>
            <a:solidFill>
              <a:srgbClr val="06A20D"/>
            </a:solidFill>
            <a:ln w="76200" cmpd="sng">
              <a:noFill/>
            </a:ln>
            <a:effectLst>
              <a:glow rad="292100">
                <a:srgbClr val="06A20D"/>
              </a:glo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ln w="76200">
                  <a:solidFill>
                    <a:prstClr val="black"/>
                  </a:solidFill>
                </a:ln>
                <a:solidFill>
                  <a:prstClr val="black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297428" y="2550290"/>
              <a:ext cx="4978058" cy="2967090"/>
            </a:xfrm>
            <a:prstGeom prst="rect">
              <a:avLst/>
            </a:prstGeom>
            <a:solidFill>
              <a:srgbClr val="7030A0">
                <a:alpha val="79000"/>
              </a:srgb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white"/>
                  </a:solidFill>
                </a:rPr>
                <a:t>Cultural globalization </a:t>
              </a:r>
              <a:endParaRPr lang="en-US" sz="2400" b="1" dirty="0" smtClean="0">
                <a:solidFill>
                  <a:prstClr val="white"/>
                </a:solidFill>
              </a:endParaRPr>
            </a:p>
            <a:p>
              <a:pPr algn="ctr" defTabSz="914400"/>
              <a:r>
                <a:rPr lang="en-US" sz="2400" b="1" dirty="0" smtClean="0">
                  <a:solidFill>
                    <a:prstClr val="white"/>
                  </a:solidFill>
                </a:rPr>
                <a:t>and </a:t>
              </a:r>
              <a:r>
                <a:rPr lang="en-US" sz="2400" b="1" dirty="0">
                  <a:solidFill>
                    <a:prstClr val="white"/>
                  </a:solidFill>
                </a:rPr>
                <a:t>implications </a:t>
              </a:r>
              <a:r>
                <a:rPr lang="en-US" sz="2400" b="1" dirty="0" smtClean="0">
                  <a:solidFill>
                    <a:prstClr val="white"/>
                  </a:solidFill>
                </a:rPr>
                <a:t>on </a:t>
              </a:r>
            </a:p>
            <a:p>
              <a:pPr algn="ctr" defTabSz="914400"/>
              <a:r>
                <a:rPr lang="en-US" sz="2400" b="1" dirty="0" smtClean="0">
                  <a:solidFill>
                    <a:prstClr val="white"/>
                  </a:solidFill>
                </a:rPr>
                <a:t>English </a:t>
              </a:r>
              <a:r>
                <a:rPr lang="en-US" sz="2400" b="1" dirty="0">
                  <a:solidFill>
                    <a:prstClr val="white"/>
                  </a:solidFill>
                </a:rPr>
                <a:t>language education </a:t>
              </a:r>
              <a:endParaRPr lang="en-US" sz="2400" b="1" dirty="0" smtClean="0">
                <a:solidFill>
                  <a:prstClr val="white"/>
                </a:solidFill>
              </a:endParaRPr>
            </a:p>
            <a:p>
              <a:pPr algn="ctr" defTabSz="914400"/>
              <a:r>
                <a:rPr lang="en-US" sz="2000" dirty="0" smtClean="0">
                  <a:solidFill>
                    <a:prstClr val="black"/>
                  </a:solidFill>
                </a:rPr>
                <a:t>(Kumaravadivelu, 2008, </a:t>
              </a:r>
              <a:r>
                <a:rPr lang="en-US" sz="2000" dirty="0" err="1" smtClean="0">
                  <a:solidFill>
                    <a:prstClr val="black"/>
                  </a:solidFill>
                </a:rPr>
                <a:t>Kachru</a:t>
              </a:r>
              <a:r>
                <a:rPr lang="en-US" sz="2000" dirty="0" smtClean="0">
                  <a:solidFill>
                    <a:prstClr val="black"/>
                  </a:solidFill>
                </a:rPr>
                <a:t>, 1996)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27790" y="5658493"/>
              <a:ext cx="233884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00"/>
              <a:r>
                <a:rPr lang="en-US" sz="6600" b="1" dirty="0" smtClean="0">
                  <a:ln w="0"/>
                  <a:solidFill>
                    <a:srgbClr val="FF0000"/>
                  </a:solidFill>
                </a:rPr>
                <a:t>TESOL</a:t>
              </a:r>
              <a:endParaRPr lang="en-US" sz="6600" b="1" dirty="0">
                <a:ln w="0"/>
                <a:solidFill>
                  <a:srgbClr val="FF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15164" y="1050183"/>
              <a:ext cx="5438721" cy="2113147"/>
            </a:xfrm>
            <a:prstGeom prst="rect">
              <a:avLst/>
            </a:prstGeom>
            <a:solidFill>
              <a:srgbClr val="FF3399">
                <a:alpha val="81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4400"/>
              <a:r>
                <a:rPr lang="en-US" sz="2400" b="1" dirty="0" smtClean="0">
                  <a:solidFill>
                    <a:prstClr val="white"/>
                  </a:solidFill>
                </a:rPr>
                <a:t>Critical stance of </a:t>
              </a:r>
              <a:r>
                <a:rPr lang="en-US" sz="2400" b="1" dirty="0">
                  <a:solidFill>
                    <a:prstClr val="white"/>
                  </a:solidFill>
                </a:rPr>
                <a:t>TESOL </a:t>
              </a:r>
            </a:p>
            <a:p>
              <a:pPr algn="ctr" defTabSz="914400"/>
              <a:r>
                <a:rPr lang="en-US" sz="2000" dirty="0" smtClean="0">
                  <a:solidFill>
                    <a:prstClr val="black"/>
                  </a:solidFill>
                </a:rPr>
                <a:t>(</a:t>
              </a:r>
              <a:r>
                <a:rPr lang="en-US" sz="2000" dirty="0">
                  <a:solidFill>
                    <a:prstClr val="black"/>
                  </a:solidFill>
                </a:rPr>
                <a:t>e.g. </a:t>
              </a:r>
              <a:r>
                <a:rPr lang="en-US" sz="2000" dirty="0" err="1">
                  <a:solidFill>
                    <a:prstClr val="black"/>
                  </a:solidFill>
                </a:rPr>
                <a:t>Widdowson</a:t>
              </a:r>
              <a:r>
                <a:rPr lang="en-US" sz="2000" dirty="0">
                  <a:solidFill>
                    <a:prstClr val="black"/>
                  </a:solidFill>
                </a:rPr>
                <a:t>, 1994; </a:t>
              </a:r>
              <a:r>
                <a:rPr lang="en-US" sz="2000" dirty="0" err="1">
                  <a:solidFill>
                    <a:prstClr val="black"/>
                  </a:solidFill>
                </a:rPr>
                <a:t>Pennycook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smtClean="0">
                  <a:solidFill>
                    <a:prstClr val="black"/>
                  </a:solidFill>
                </a:rPr>
                <a:t>1999, Holliday 1999</a:t>
              </a:r>
              <a:r>
                <a:rPr lang="en-US" sz="2000" dirty="0">
                  <a:solidFill>
                    <a:prstClr val="black"/>
                  </a:solidFill>
                </a:rPr>
                <a:t>, 2005; </a:t>
              </a:r>
              <a:r>
                <a:rPr lang="en-US" sz="2000" dirty="0" smtClean="0">
                  <a:solidFill>
                    <a:prstClr val="black"/>
                  </a:solidFill>
                </a:rPr>
                <a:t>Kumaravadivelu</a:t>
              </a:r>
              <a:r>
                <a:rPr lang="en-US" sz="2000" dirty="0">
                  <a:solidFill>
                    <a:prstClr val="black"/>
                  </a:solidFill>
                </a:rPr>
                <a:t>, 2008; </a:t>
              </a:r>
              <a:r>
                <a:rPr lang="en-US" sz="2000" dirty="0" err="1">
                  <a:solidFill>
                    <a:prstClr val="black"/>
                  </a:solidFill>
                </a:rPr>
                <a:t>Alptekin</a:t>
              </a:r>
              <a:r>
                <a:rPr lang="en-US" sz="2000" dirty="0">
                  <a:solidFill>
                    <a:prstClr val="black"/>
                  </a:solidFill>
                </a:rPr>
                <a:t>, 2002; </a:t>
              </a:r>
              <a:r>
                <a:rPr lang="en-US" sz="2000" dirty="0" smtClean="0">
                  <a:solidFill>
                    <a:prstClr val="black"/>
                  </a:solidFill>
                </a:rPr>
                <a:t>Jenkins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smtClean="0">
                  <a:solidFill>
                    <a:prstClr val="black"/>
                  </a:solidFill>
                </a:rPr>
                <a:t>2007)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5949" y="2712579"/>
              <a:ext cx="2037279" cy="2501971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3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 smtClean="0">
                  <a:solidFill>
                    <a:prstClr val="white"/>
                  </a:solidFill>
                </a:rPr>
                <a:t>Appropriate Methodology </a:t>
              </a:r>
            </a:p>
            <a:p>
              <a:pPr algn="ctr" defTabSz="914400"/>
              <a:r>
                <a:rPr lang="en-US" sz="2000" dirty="0" smtClean="0">
                  <a:solidFill>
                    <a:prstClr val="black"/>
                  </a:solidFill>
                </a:rPr>
                <a:t>(Holliday, 1994)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58799"/>
            <a:ext cx="820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 interdisciplinary-ness of my study</a:t>
            </a:r>
            <a:endParaRPr lang="en-US" sz="32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11616" y="1960452"/>
            <a:ext cx="4973074" cy="4300153"/>
            <a:chOff x="7011616" y="1960452"/>
            <a:chExt cx="4973074" cy="4300153"/>
          </a:xfrm>
        </p:grpSpPr>
        <p:sp>
          <p:nvSpPr>
            <p:cNvPr id="10" name="Rectangle 9"/>
            <p:cNvSpPr/>
            <p:nvPr/>
          </p:nvSpPr>
          <p:spPr>
            <a:xfrm>
              <a:off x="7011616" y="1960452"/>
              <a:ext cx="4973074" cy="4300153"/>
            </a:xfrm>
            <a:prstGeom prst="rect">
              <a:avLst/>
            </a:prstGeom>
            <a:solidFill>
              <a:srgbClr val="0070C0">
                <a:alpha val="56000"/>
              </a:srgbClr>
            </a:solidFill>
            <a:ln>
              <a:noFill/>
            </a:ln>
            <a:effectLst>
              <a:glow rad="63500">
                <a:srgbClr val="0070C0">
                  <a:alpha val="80000"/>
                </a:srgbClr>
              </a:glow>
              <a:outerShdw dist="114300" sx="1000" sy="1000" algn="ctr" rotWithShape="0">
                <a:schemeClr val="bg1"/>
              </a:outerShdw>
            </a:effectLst>
            <a:scene3d>
              <a:camera prst="orthographicFront"/>
              <a:lightRig rig="threePt" dir="t"/>
            </a:scene3d>
            <a:sp3d prstMaterial="clear">
              <a:bevelT w="0" h="0"/>
              <a:bevelB w="0" h="0"/>
              <a:contourClr>
                <a:srgbClr val="7030A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428154" y="2840001"/>
              <a:ext cx="4139999" cy="2150076"/>
            </a:xfrm>
            <a:prstGeom prst="rect">
              <a:avLst/>
            </a:prstGeom>
            <a:solidFill>
              <a:srgbClr val="FFFF00">
                <a:alpha val="0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b="1" dirty="0" smtClean="0">
                  <a:ln w="0"/>
                  <a:solidFill>
                    <a:srgbClr val="FF0000"/>
                  </a:solidFill>
                </a:rPr>
                <a:t>Intercultural Communication (Competence) </a:t>
              </a:r>
            </a:p>
            <a:p>
              <a:pPr algn="ctr" defTabSz="914400"/>
              <a:r>
                <a:rPr lang="en-US" dirty="0" smtClean="0">
                  <a:solidFill>
                    <a:prstClr val="black"/>
                  </a:solidFill>
                </a:rPr>
                <a:t>(e.g. Byram, 1997; </a:t>
              </a:r>
              <a:r>
                <a:rPr lang="en-US" dirty="0" err="1" smtClean="0">
                  <a:solidFill>
                    <a:prstClr val="black"/>
                  </a:solidFill>
                </a:rPr>
                <a:t>Gudykunst</a:t>
              </a:r>
              <a:r>
                <a:rPr lang="en-US" dirty="0" smtClean="0">
                  <a:solidFill>
                    <a:prstClr val="black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and </a:t>
              </a:r>
              <a:r>
                <a:rPr lang="en-US" dirty="0" err="1">
                  <a:solidFill>
                    <a:prstClr val="black"/>
                  </a:solidFill>
                </a:rPr>
                <a:t>Mody</a:t>
              </a:r>
              <a:r>
                <a:rPr lang="en-US" dirty="0">
                  <a:solidFill>
                    <a:prstClr val="black"/>
                  </a:solidFill>
                </a:rPr>
                <a:t>, </a:t>
              </a:r>
              <a:r>
                <a:rPr lang="en-US" dirty="0" smtClean="0">
                  <a:solidFill>
                    <a:prstClr val="black"/>
                  </a:solidFill>
                </a:rPr>
                <a:t>2002; Deardorff, 2009 )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030038" y="5212311"/>
            <a:ext cx="4753312" cy="1521323"/>
          </a:xfrm>
          <a:prstGeom prst="rect">
            <a:avLst/>
          </a:prstGeom>
          <a:solidFill>
            <a:srgbClr val="5BDBA1">
              <a:alpha val="82000"/>
            </a:srgbClr>
          </a:solidFill>
          <a:ln w="50800" cmpd="dbl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b="1" dirty="0" smtClean="0">
                <a:solidFill>
                  <a:prstClr val="white"/>
                </a:solidFill>
              </a:rPr>
              <a:t>Intercultural Communication through English </a:t>
            </a:r>
          </a:p>
          <a:p>
            <a:pPr algn="ctr" defTabSz="914400"/>
            <a:r>
              <a:rPr lang="en-US" sz="2000" dirty="0" smtClean="0">
                <a:solidFill>
                  <a:prstClr val="black"/>
                </a:solidFill>
              </a:rPr>
              <a:t>(e.g</a:t>
            </a:r>
            <a:r>
              <a:rPr lang="en-US" sz="2000" dirty="0">
                <a:solidFill>
                  <a:prstClr val="black"/>
                </a:solidFill>
              </a:rPr>
              <a:t>. Fay et al., </a:t>
            </a:r>
            <a:r>
              <a:rPr lang="en-US" sz="2000" dirty="0" smtClean="0">
                <a:solidFill>
                  <a:prstClr val="black"/>
                </a:solidFill>
              </a:rPr>
              <a:t>2010; </a:t>
            </a:r>
            <a:r>
              <a:rPr lang="en-US" sz="2000" dirty="0" err="1">
                <a:solidFill>
                  <a:prstClr val="black"/>
                </a:solidFill>
              </a:rPr>
              <a:t>Sifakis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smtClean="0">
                <a:solidFill>
                  <a:prstClr val="black"/>
                </a:solidFill>
              </a:rPr>
              <a:t>2004;</a:t>
            </a:r>
          </a:p>
          <a:p>
            <a:pPr algn="ctr" defTabSz="914400"/>
            <a:r>
              <a:rPr lang="en-US" sz="2000" dirty="0" err="1" smtClean="0">
                <a:solidFill>
                  <a:prstClr val="black"/>
                </a:solidFill>
              </a:rPr>
              <a:t>Alptekin</a:t>
            </a:r>
            <a:r>
              <a:rPr lang="en-US" sz="2000" dirty="0" smtClean="0">
                <a:solidFill>
                  <a:prstClr val="black"/>
                </a:solidFill>
              </a:rPr>
              <a:t>, 2002 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03029" y="674352"/>
            <a:ext cx="4113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Thailand within ASEAN</a:t>
            </a:r>
          </a:p>
          <a:p>
            <a:r>
              <a:rPr lang="en-US" sz="3200" b="1" dirty="0" smtClean="0">
                <a:solidFill>
                  <a:srgbClr val="002060"/>
                </a:solidFill>
              </a:rPr>
              <a:t>Economic Community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338520" y="5484126"/>
            <a:ext cx="7754169" cy="1373874"/>
            <a:chOff x="5930881" y="1263386"/>
            <a:chExt cx="5772278" cy="1373874"/>
          </a:xfrm>
        </p:grpSpPr>
        <p:sp>
          <p:nvSpPr>
            <p:cNvPr id="17" name="Isosceles Triangle 16"/>
            <p:cNvSpPr/>
            <p:nvPr/>
          </p:nvSpPr>
          <p:spPr>
            <a:xfrm>
              <a:off x="8336144" y="1675508"/>
              <a:ext cx="961752" cy="961752"/>
            </a:xfrm>
            <a:prstGeom prst="triangle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5930881" y="1263386"/>
              <a:ext cx="5772278" cy="403637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" name="Freeform 2"/>
          <p:cNvSpPr/>
          <p:nvPr/>
        </p:nvSpPr>
        <p:spPr>
          <a:xfrm>
            <a:off x="3351058" y="315686"/>
            <a:ext cx="2308206" cy="642257"/>
          </a:xfrm>
          <a:custGeom>
            <a:avLst/>
            <a:gdLst>
              <a:gd name="connsiteX0" fmla="*/ 0 w 2308206"/>
              <a:gd name="connsiteY0" fmla="*/ 128234 h 1282337"/>
              <a:gd name="connsiteX1" fmla="*/ 128234 w 2308206"/>
              <a:gd name="connsiteY1" fmla="*/ 0 h 1282337"/>
              <a:gd name="connsiteX2" fmla="*/ 2179972 w 2308206"/>
              <a:gd name="connsiteY2" fmla="*/ 0 h 1282337"/>
              <a:gd name="connsiteX3" fmla="*/ 2308206 w 2308206"/>
              <a:gd name="connsiteY3" fmla="*/ 128234 h 1282337"/>
              <a:gd name="connsiteX4" fmla="*/ 2308206 w 2308206"/>
              <a:gd name="connsiteY4" fmla="*/ 1154103 h 1282337"/>
              <a:gd name="connsiteX5" fmla="*/ 2179972 w 2308206"/>
              <a:gd name="connsiteY5" fmla="*/ 1282337 h 1282337"/>
              <a:gd name="connsiteX6" fmla="*/ 128234 w 2308206"/>
              <a:gd name="connsiteY6" fmla="*/ 1282337 h 1282337"/>
              <a:gd name="connsiteX7" fmla="*/ 0 w 2308206"/>
              <a:gd name="connsiteY7" fmla="*/ 1154103 h 1282337"/>
              <a:gd name="connsiteX8" fmla="*/ 0 w 2308206"/>
              <a:gd name="connsiteY8" fmla="*/ 128234 h 128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206" h="1282337">
                <a:moveTo>
                  <a:pt x="0" y="128234"/>
                </a:moveTo>
                <a:cubicBezTo>
                  <a:pt x="0" y="57412"/>
                  <a:pt x="57412" y="0"/>
                  <a:pt x="128234" y="0"/>
                </a:cubicBezTo>
                <a:lnTo>
                  <a:pt x="2179972" y="0"/>
                </a:lnTo>
                <a:cubicBezTo>
                  <a:pt x="2250794" y="0"/>
                  <a:pt x="2308206" y="57412"/>
                  <a:pt x="2308206" y="128234"/>
                </a:cubicBezTo>
                <a:lnTo>
                  <a:pt x="2308206" y="1154103"/>
                </a:lnTo>
                <a:cubicBezTo>
                  <a:pt x="2308206" y="1224925"/>
                  <a:pt x="2250794" y="1282337"/>
                  <a:pt x="2179972" y="1282337"/>
                </a:cubicBezTo>
                <a:lnTo>
                  <a:pt x="128234" y="1282337"/>
                </a:lnTo>
                <a:cubicBezTo>
                  <a:pt x="57412" y="1282337"/>
                  <a:pt x="0" y="1224925"/>
                  <a:pt x="0" y="1154103"/>
                </a:cubicBezTo>
                <a:lnTo>
                  <a:pt x="0" y="128234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908" tIns="170908" rIns="170908" bIns="170908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kern="1200" dirty="0" smtClean="0"/>
              <a:t>Possibilities</a:t>
            </a:r>
            <a:endParaRPr lang="en-US" sz="3500" kern="1200" dirty="0"/>
          </a:p>
        </p:txBody>
      </p:sp>
      <p:sp>
        <p:nvSpPr>
          <p:cNvPr id="5" name="Freeform 4"/>
          <p:cNvSpPr/>
          <p:nvPr/>
        </p:nvSpPr>
        <p:spPr>
          <a:xfrm>
            <a:off x="6685134" y="315686"/>
            <a:ext cx="2308206" cy="642257"/>
          </a:xfrm>
          <a:custGeom>
            <a:avLst/>
            <a:gdLst>
              <a:gd name="connsiteX0" fmla="*/ 0 w 2308206"/>
              <a:gd name="connsiteY0" fmla="*/ 128234 h 1282337"/>
              <a:gd name="connsiteX1" fmla="*/ 128234 w 2308206"/>
              <a:gd name="connsiteY1" fmla="*/ 0 h 1282337"/>
              <a:gd name="connsiteX2" fmla="*/ 2179972 w 2308206"/>
              <a:gd name="connsiteY2" fmla="*/ 0 h 1282337"/>
              <a:gd name="connsiteX3" fmla="*/ 2308206 w 2308206"/>
              <a:gd name="connsiteY3" fmla="*/ 128234 h 1282337"/>
              <a:gd name="connsiteX4" fmla="*/ 2308206 w 2308206"/>
              <a:gd name="connsiteY4" fmla="*/ 1154103 h 1282337"/>
              <a:gd name="connsiteX5" fmla="*/ 2179972 w 2308206"/>
              <a:gd name="connsiteY5" fmla="*/ 1282337 h 1282337"/>
              <a:gd name="connsiteX6" fmla="*/ 128234 w 2308206"/>
              <a:gd name="connsiteY6" fmla="*/ 1282337 h 1282337"/>
              <a:gd name="connsiteX7" fmla="*/ 0 w 2308206"/>
              <a:gd name="connsiteY7" fmla="*/ 1154103 h 1282337"/>
              <a:gd name="connsiteX8" fmla="*/ 0 w 2308206"/>
              <a:gd name="connsiteY8" fmla="*/ 128234 h 128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206" h="1282337">
                <a:moveTo>
                  <a:pt x="0" y="128234"/>
                </a:moveTo>
                <a:cubicBezTo>
                  <a:pt x="0" y="57412"/>
                  <a:pt x="57412" y="0"/>
                  <a:pt x="128234" y="0"/>
                </a:cubicBezTo>
                <a:lnTo>
                  <a:pt x="2179972" y="0"/>
                </a:lnTo>
                <a:cubicBezTo>
                  <a:pt x="2250794" y="0"/>
                  <a:pt x="2308206" y="57412"/>
                  <a:pt x="2308206" y="128234"/>
                </a:cubicBezTo>
                <a:lnTo>
                  <a:pt x="2308206" y="1154103"/>
                </a:lnTo>
                <a:cubicBezTo>
                  <a:pt x="2308206" y="1224925"/>
                  <a:pt x="2250794" y="1282337"/>
                  <a:pt x="2179972" y="1282337"/>
                </a:cubicBezTo>
                <a:lnTo>
                  <a:pt x="128234" y="1282337"/>
                </a:lnTo>
                <a:cubicBezTo>
                  <a:pt x="57412" y="1282337"/>
                  <a:pt x="0" y="1224925"/>
                  <a:pt x="0" y="1154103"/>
                </a:cubicBezTo>
                <a:lnTo>
                  <a:pt x="0" y="128234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908" tIns="170908" rIns="170908" bIns="170908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kern="1200" dirty="0" smtClean="0"/>
              <a:t>Challenges</a:t>
            </a:r>
            <a:endParaRPr lang="en-US" sz="3500" kern="1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315253" y="5469625"/>
            <a:ext cx="7754169" cy="1373874"/>
            <a:chOff x="3286060" y="5353496"/>
            <a:chExt cx="5772278" cy="1373874"/>
          </a:xfrm>
        </p:grpSpPr>
        <p:sp>
          <p:nvSpPr>
            <p:cNvPr id="6" name="Isosceles Triangle 5"/>
            <p:cNvSpPr/>
            <p:nvPr/>
          </p:nvSpPr>
          <p:spPr>
            <a:xfrm>
              <a:off x="5691323" y="5765618"/>
              <a:ext cx="961752" cy="961752"/>
            </a:xfrm>
            <a:prstGeom prst="triangle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 rot="21360000">
              <a:off x="3286060" y="5353496"/>
              <a:ext cx="5772278" cy="403637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Freeform 7"/>
          <p:cNvSpPr/>
          <p:nvPr/>
        </p:nvSpPr>
        <p:spPr>
          <a:xfrm rot="21375114">
            <a:off x="286185" y="4345168"/>
            <a:ext cx="5501312" cy="912409"/>
          </a:xfrm>
          <a:custGeom>
            <a:avLst/>
            <a:gdLst>
              <a:gd name="connsiteX0" fmla="*/ 0 w 2290662"/>
              <a:gd name="connsiteY0" fmla="*/ 131847 h 791067"/>
              <a:gd name="connsiteX1" fmla="*/ 131847 w 2290662"/>
              <a:gd name="connsiteY1" fmla="*/ 0 h 791067"/>
              <a:gd name="connsiteX2" fmla="*/ 2158815 w 2290662"/>
              <a:gd name="connsiteY2" fmla="*/ 0 h 791067"/>
              <a:gd name="connsiteX3" fmla="*/ 2290662 w 2290662"/>
              <a:gd name="connsiteY3" fmla="*/ 131847 h 791067"/>
              <a:gd name="connsiteX4" fmla="*/ 2290662 w 2290662"/>
              <a:gd name="connsiteY4" fmla="*/ 659220 h 791067"/>
              <a:gd name="connsiteX5" fmla="*/ 2158815 w 2290662"/>
              <a:gd name="connsiteY5" fmla="*/ 791067 h 791067"/>
              <a:gd name="connsiteX6" fmla="*/ 131847 w 2290662"/>
              <a:gd name="connsiteY6" fmla="*/ 791067 h 791067"/>
              <a:gd name="connsiteX7" fmla="*/ 0 w 2290662"/>
              <a:gd name="connsiteY7" fmla="*/ 659220 h 791067"/>
              <a:gd name="connsiteX8" fmla="*/ 0 w 2290662"/>
              <a:gd name="connsiteY8" fmla="*/ 131847 h 79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0662" h="791067">
                <a:moveTo>
                  <a:pt x="0" y="131847"/>
                </a:moveTo>
                <a:cubicBezTo>
                  <a:pt x="0" y="59030"/>
                  <a:pt x="59030" y="0"/>
                  <a:pt x="131847" y="0"/>
                </a:cubicBezTo>
                <a:lnTo>
                  <a:pt x="2158815" y="0"/>
                </a:lnTo>
                <a:cubicBezTo>
                  <a:pt x="2231632" y="0"/>
                  <a:pt x="2290662" y="59030"/>
                  <a:pt x="2290662" y="131847"/>
                </a:cubicBezTo>
                <a:lnTo>
                  <a:pt x="2290662" y="659220"/>
                </a:lnTo>
                <a:cubicBezTo>
                  <a:pt x="2290662" y="732037"/>
                  <a:pt x="2231632" y="791067"/>
                  <a:pt x="2158815" y="791067"/>
                </a:cubicBezTo>
                <a:lnTo>
                  <a:pt x="131847" y="791067"/>
                </a:lnTo>
                <a:cubicBezTo>
                  <a:pt x="59030" y="791067"/>
                  <a:pt x="0" y="732037"/>
                  <a:pt x="0" y="659220"/>
                </a:cubicBezTo>
                <a:lnTo>
                  <a:pt x="0" y="1318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766" tIns="95766" rIns="95767" bIns="95767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Drawing theories from more than one discipline </a:t>
            </a:r>
            <a:endParaRPr lang="en-US" sz="3200" kern="1200" dirty="0"/>
          </a:p>
        </p:txBody>
      </p:sp>
      <p:sp>
        <p:nvSpPr>
          <p:cNvPr id="9" name="Freeform 8"/>
          <p:cNvSpPr/>
          <p:nvPr/>
        </p:nvSpPr>
        <p:spPr>
          <a:xfrm rot="21375114">
            <a:off x="286185" y="3277460"/>
            <a:ext cx="5501312" cy="912409"/>
          </a:xfrm>
          <a:custGeom>
            <a:avLst/>
            <a:gdLst>
              <a:gd name="connsiteX0" fmla="*/ 0 w 2290662"/>
              <a:gd name="connsiteY0" fmla="*/ 131847 h 791067"/>
              <a:gd name="connsiteX1" fmla="*/ 131847 w 2290662"/>
              <a:gd name="connsiteY1" fmla="*/ 0 h 791067"/>
              <a:gd name="connsiteX2" fmla="*/ 2158815 w 2290662"/>
              <a:gd name="connsiteY2" fmla="*/ 0 h 791067"/>
              <a:gd name="connsiteX3" fmla="*/ 2290662 w 2290662"/>
              <a:gd name="connsiteY3" fmla="*/ 131847 h 791067"/>
              <a:gd name="connsiteX4" fmla="*/ 2290662 w 2290662"/>
              <a:gd name="connsiteY4" fmla="*/ 659220 h 791067"/>
              <a:gd name="connsiteX5" fmla="*/ 2158815 w 2290662"/>
              <a:gd name="connsiteY5" fmla="*/ 791067 h 791067"/>
              <a:gd name="connsiteX6" fmla="*/ 131847 w 2290662"/>
              <a:gd name="connsiteY6" fmla="*/ 791067 h 791067"/>
              <a:gd name="connsiteX7" fmla="*/ 0 w 2290662"/>
              <a:gd name="connsiteY7" fmla="*/ 659220 h 791067"/>
              <a:gd name="connsiteX8" fmla="*/ 0 w 2290662"/>
              <a:gd name="connsiteY8" fmla="*/ 131847 h 79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0662" h="791067">
                <a:moveTo>
                  <a:pt x="0" y="131847"/>
                </a:moveTo>
                <a:cubicBezTo>
                  <a:pt x="0" y="59030"/>
                  <a:pt x="59030" y="0"/>
                  <a:pt x="131847" y="0"/>
                </a:cubicBezTo>
                <a:lnTo>
                  <a:pt x="2158815" y="0"/>
                </a:lnTo>
                <a:cubicBezTo>
                  <a:pt x="2231632" y="0"/>
                  <a:pt x="2290662" y="59030"/>
                  <a:pt x="2290662" y="131847"/>
                </a:cubicBezTo>
                <a:lnTo>
                  <a:pt x="2290662" y="659220"/>
                </a:lnTo>
                <a:cubicBezTo>
                  <a:pt x="2290662" y="732037"/>
                  <a:pt x="2231632" y="791067"/>
                  <a:pt x="2158815" y="791067"/>
                </a:cubicBezTo>
                <a:lnTo>
                  <a:pt x="131847" y="791067"/>
                </a:lnTo>
                <a:cubicBezTo>
                  <a:pt x="59030" y="791067"/>
                  <a:pt x="0" y="732037"/>
                  <a:pt x="0" y="659220"/>
                </a:cubicBezTo>
                <a:lnTo>
                  <a:pt x="0" y="1318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766" tIns="95766" rIns="95767" bIns="95767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Having a broad understanding of the two fields </a:t>
            </a:r>
            <a:endParaRPr lang="en-US" sz="3200" kern="1200" dirty="0"/>
          </a:p>
        </p:txBody>
      </p:sp>
      <p:sp>
        <p:nvSpPr>
          <p:cNvPr id="10" name="Freeform 9"/>
          <p:cNvSpPr/>
          <p:nvPr/>
        </p:nvSpPr>
        <p:spPr>
          <a:xfrm rot="21375114">
            <a:off x="286185" y="2245034"/>
            <a:ext cx="5501312" cy="912409"/>
          </a:xfrm>
          <a:custGeom>
            <a:avLst/>
            <a:gdLst>
              <a:gd name="connsiteX0" fmla="*/ 0 w 2290662"/>
              <a:gd name="connsiteY0" fmla="*/ 131847 h 791067"/>
              <a:gd name="connsiteX1" fmla="*/ 131847 w 2290662"/>
              <a:gd name="connsiteY1" fmla="*/ 0 h 791067"/>
              <a:gd name="connsiteX2" fmla="*/ 2158815 w 2290662"/>
              <a:gd name="connsiteY2" fmla="*/ 0 h 791067"/>
              <a:gd name="connsiteX3" fmla="*/ 2290662 w 2290662"/>
              <a:gd name="connsiteY3" fmla="*/ 131847 h 791067"/>
              <a:gd name="connsiteX4" fmla="*/ 2290662 w 2290662"/>
              <a:gd name="connsiteY4" fmla="*/ 659220 h 791067"/>
              <a:gd name="connsiteX5" fmla="*/ 2158815 w 2290662"/>
              <a:gd name="connsiteY5" fmla="*/ 791067 h 791067"/>
              <a:gd name="connsiteX6" fmla="*/ 131847 w 2290662"/>
              <a:gd name="connsiteY6" fmla="*/ 791067 h 791067"/>
              <a:gd name="connsiteX7" fmla="*/ 0 w 2290662"/>
              <a:gd name="connsiteY7" fmla="*/ 659220 h 791067"/>
              <a:gd name="connsiteX8" fmla="*/ 0 w 2290662"/>
              <a:gd name="connsiteY8" fmla="*/ 131847 h 79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0662" h="791067">
                <a:moveTo>
                  <a:pt x="0" y="131847"/>
                </a:moveTo>
                <a:cubicBezTo>
                  <a:pt x="0" y="59030"/>
                  <a:pt x="59030" y="0"/>
                  <a:pt x="131847" y="0"/>
                </a:cubicBezTo>
                <a:lnTo>
                  <a:pt x="2158815" y="0"/>
                </a:lnTo>
                <a:cubicBezTo>
                  <a:pt x="2231632" y="0"/>
                  <a:pt x="2290662" y="59030"/>
                  <a:pt x="2290662" y="131847"/>
                </a:cubicBezTo>
                <a:lnTo>
                  <a:pt x="2290662" y="659220"/>
                </a:lnTo>
                <a:cubicBezTo>
                  <a:pt x="2290662" y="732037"/>
                  <a:pt x="2231632" y="791067"/>
                  <a:pt x="2158815" y="791067"/>
                </a:cubicBezTo>
                <a:lnTo>
                  <a:pt x="131847" y="791067"/>
                </a:lnTo>
                <a:cubicBezTo>
                  <a:pt x="59030" y="791067"/>
                  <a:pt x="0" y="732037"/>
                  <a:pt x="0" y="659220"/>
                </a:cubicBezTo>
                <a:lnTo>
                  <a:pt x="0" y="1318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766" tIns="95766" rIns="95767" bIns="95767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Making research more interesting and compelling</a:t>
            </a:r>
            <a:endParaRPr lang="en-US" sz="3200" kern="1200" dirty="0"/>
          </a:p>
        </p:txBody>
      </p:sp>
      <p:sp>
        <p:nvSpPr>
          <p:cNvPr id="11" name="Freeform 10"/>
          <p:cNvSpPr/>
          <p:nvPr/>
        </p:nvSpPr>
        <p:spPr>
          <a:xfrm rot="21375114">
            <a:off x="286185" y="1198010"/>
            <a:ext cx="5501312" cy="912409"/>
          </a:xfrm>
          <a:custGeom>
            <a:avLst/>
            <a:gdLst>
              <a:gd name="connsiteX0" fmla="*/ 0 w 2290662"/>
              <a:gd name="connsiteY0" fmla="*/ 131847 h 791067"/>
              <a:gd name="connsiteX1" fmla="*/ 131847 w 2290662"/>
              <a:gd name="connsiteY1" fmla="*/ 0 h 791067"/>
              <a:gd name="connsiteX2" fmla="*/ 2158815 w 2290662"/>
              <a:gd name="connsiteY2" fmla="*/ 0 h 791067"/>
              <a:gd name="connsiteX3" fmla="*/ 2290662 w 2290662"/>
              <a:gd name="connsiteY3" fmla="*/ 131847 h 791067"/>
              <a:gd name="connsiteX4" fmla="*/ 2290662 w 2290662"/>
              <a:gd name="connsiteY4" fmla="*/ 659220 h 791067"/>
              <a:gd name="connsiteX5" fmla="*/ 2158815 w 2290662"/>
              <a:gd name="connsiteY5" fmla="*/ 791067 h 791067"/>
              <a:gd name="connsiteX6" fmla="*/ 131847 w 2290662"/>
              <a:gd name="connsiteY6" fmla="*/ 791067 h 791067"/>
              <a:gd name="connsiteX7" fmla="*/ 0 w 2290662"/>
              <a:gd name="connsiteY7" fmla="*/ 659220 h 791067"/>
              <a:gd name="connsiteX8" fmla="*/ 0 w 2290662"/>
              <a:gd name="connsiteY8" fmla="*/ 131847 h 79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0662" h="791067">
                <a:moveTo>
                  <a:pt x="0" y="131847"/>
                </a:moveTo>
                <a:cubicBezTo>
                  <a:pt x="0" y="59030"/>
                  <a:pt x="59030" y="0"/>
                  <a:pt x="131847" y="0"/>
                </a:cubicBezTo>
                <a:lnTo>
                  <a:pt x="2158815" y="0"/>
                </a:lnTo>
                <a:cubicBezTo>
                  <a:pt x="2231632" y="0"/>
                  <a:pt x="2290662" y="59030"/>
                  <a:pt x="2290662" y="131847"/>
                </a:cubicBezTo>
                <a:lnTo>
                  <a:pt x="2290662" y="659220"/>
                </a:lnTo>
                <a:cubicBezTo>
                  <a:pt x="2290662" y="732037"/>
                  <a:pt x="2231632" y="791067"/>
                  <a:pt x="2158815" y="791067"/>
                </a:cubicBezTo>
                <a:lnTo>
                  <a:pt x="131847" y="791067"/>
                </a:lnTo>
                <a:cubicBezTo>
                  <a:pt x="59030" y="791067"/>
                  <a:pt x="0" y="732037"/>
                  <a:pt x="0" y="659220"/>
                </a:cubicBezTo>
                <a:lnTo>
                  <a:pt x="0" y="1318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766" tIns="95766" rIns="95767" bIns="95767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Enriching areas of study </a:t>
            </a:r>
            <a:endParaRPr lang="en-US" sz="3200" kern="1200" dirty="0"/>
          </a:p>
        </p:txBody>
      </p:sp>
      <p:sp>
        <p:nvSpPr>
          <p:cNvPr id="12" name="Freeform 11"/>
          <p:cNvSpPr/>
          <p:nvPr/>
        </p:nvSpPr>
        <p:spPr>
          <a:xfrm rot="21375114">
            <a:off x="6621018" y="4276587"/>
            <a:ext cx="5501312" cy="912409"/>
          </a:xfrm>
          <a:custGeom>
            <a:avLst/>
            <a:gdLst>
              <a:gd name="connsiteX0" fmla="*/ 0 w 2290662"/>
              <a:gd name="connsiteY0" fmla="*/ 131847 h 791067"/>
              <a:gd name="connsiteX1" fmla="*/ 131847 w 2290662"/>
              <a:gd name="connsiteY1" fmla="*/ 0 h 791067"/>
              <a:gd name="connsiteX2" fmla="*/ 2158815 w 2290662"/>
              <a:gd name="connsiteY2" fmla="*/ 0 h 791067"/>
              <a:gd name="connsiteX3" fmla="*/ 2290662 w 2290662"/>
              <a:gd name="connsiteY3" fmla="*/ 131847 h 791067"/>
              <a:gd name="connsiteX4" fmla="*/ 2290662 w 2290662"/>
              <a:gd name="connsiteY4" fmla="*/ 659220 h 791067"/>
              <a:gd name="connsiteX5" fmla="*/ 2158815 w 2290662"/>
              <a:gd name="connsiteY5" fmla="*/ 791067 h 791067"/>
              <a:gd name="connsiteX6" fmla="*/ 131847 w 2290662"/>
              <a:gd name="connsiteY6" fmla="*/ 791067 h 791067"/>
              <a:gd name="connsiteX7" fmla="*/ 0 w 2290662"/>
              <a:gd name="connsiteY7" fmla="*/ 659220 h 791067"/>
              <a:gd name="connsiteX8" fmla="*/ 0 w 2290662"/>
              <a:gd name="connsiteY8" fmla="*/ 131847 h 79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0662" h="791067">
                <a:moveTo>
                  <a:pt x="0" y="131847"/>
                </a:moveTo>
                <a:cubicBezTo>
                  <a:pt x="0" y="59030"/>
                  <a:pt x="59030" y="0"/>
                  <a:pt x="131847" y="0"/>
                </a:cubicBezTo>
                <a:lnTo>
                  <a:pt x="2158815" y="0"/>
                </a:lnTo>
                <a:cubicBezTo>
                  <a:pt x="2231632" y="0"/>
                  <a:pt x="2290662" y="59030"/>
                  <a:pt x="2290662" y="131847"/>
                </a:cubicBezTo>
                <a:lnTo>
                  <a:pt x="2290662" y="659220"/>
                </a:lnTo>
                <a:cubicBezTo>
                  <a:pt x="2290662" y="732037"/>
                  <a:pt x="2231632" y="791067"/>
                  <a:pt x="2158815" y="791067"/>
                </a:cubicBezTo>
                <a:lnTo>
                  <a:pt x="131847" y="791067"/>
                </a:lnTo>
                <a:cubicBezTo>
                  <a:pt x="59030" y="791067"/>
                  <a:pt x="0" y="732037"/>
                  <a:pt x="0" y="659220"/>
                </a:cubicBezTo>
                <a:lnTo>
                  <a:pt x="0" y="1318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766" tIns="95766" rIns="95767" bIns="95767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Balancing between the breadth and depth of knowledge </a:t>
            </a:r>
            <a:endParaRPr lang="en-US" sz="3200" kern="1200" dirty="0"/>
          </a:p>
        </p:txBody>
      </p:sp>
      <p:sp>
        <p:nvSpPr>
          <p:cNvPr id="13" name="Freeform 12"/>
          <p:cNvSpPr/>
          <p:nvPr/>
        </p:nvSpPr>
        <p:spPr>
          <a:xfrm rot="21375114">
            <a:off x="6573809" y="3266030"/>
            <a:ext cx="5501312" cy="912409"/>
          </a:xfrm>
          <a:custGeom>
            <a:avLst/>
            <a:gdLst>
              <a:gd name="connsiteX0" fmla="*/ 0 w 2290662"/>
              <a:gd name="connsiteY0" fmla="*/ 131847 h 791067"/>
              <a:gd name="connsiteX1" fmla="*/ 131847 w 2290662"/>
              <a:gd name="connsiteY1" fmla="*/ 0 h 791067"/>
              <a:gd name="connsiteX2" fmla="*/ 2158815 w 2290662"/>
              <a:gd name="connsiteY2" fmla="*/ 0 h 791067"/>
              <a:gd name="connsiteX3" fmla="*/ 2290662 w 2290662"/>
              <a:gd name="connsiteY3" fmla="*/ 131847 h 791067"/>
              <a:gd name="connsiteX4" fmla="*/ 2290662 w 2290662"/>
              <a:gd name="connsiteY4" fmla="*/ 659220 h 791067"/>
              <a:gd name="connsiteX5" fmla="*/ 2158815 w 2290662"/>
              <a:gd name="connsiteY5" fmla="*/ 791067 h 791067"/>
              <a:gd name="connsiteX6" fmla="*/ 131847 w 2290662"/>
              <a:gd name="connsiteY6" fmla="*/ 791067 h 791067"/>
              <a:gd name="connsiteX7" fmla="*/ 0 w 2290662"/>
              <a:gd name="connsiteY7" fmla="*/ 659220 h 791067"/>
              <a:gd name="connsiteX8" fmla="*/ 0 w 2290662"/>
              <a:gd name="connsiteY8" fmla="*/ 131847 h 79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0662" h="791067">
                <a:moveTo>
                  <a:pt x="0" y="131847"/>
                </a:moveTo>
                <a:cubicBezTo>
                  <a:pt x="0" y="59030"/>
                  <a:pt x="59030" y="0"/>
                  <a:pt x="131847" y="0"/>
                </a:cubicBezTo>
                <a:lnTo>
                  <a:pt x="2158815" y="0"/>
                </a:lnTo>
                <a:cubicBezTo>
                  <a:pt x="2231632" y="0"/>
                  <a:pt x="2290662" y="59030"/>
                  <a:pt x="2290662" y="131847"/>
                </a:cubicBezTo>
                <a:lnTo>
                  <a:pt x="2290662" y="659220"/>
                </a:lnTo>
                <a:cubicBezTo>
                  <a:pt x="2290662" y="732037"/>
                  <a:pt x="2231632" y="791067"/>
                  <a:pt x="2158815" y="791067"/>
                </a:cubicBezTo>
                <a:lnTo>
                  <a:pt x="131847" y="791067"/>
                </a:lnTo>
                <a:cubicBezTo>
                  <a:pt x="59030" y="791067"/>
                  <a:pt x="0" y="732037"/>
                  <a:pt x="0" y="659220"/>
                </a:cubicBezTo>
                <a:lnTo>
                  <a:pt x="0" y="1318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766" tIns="95766" rIns="95767" bIns="95767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Dealing with expectations from your sponsors </a:t>
            </a:r>
            <a:endParaRPr lang="en-US" sz="3200" kern="1200" dirty="0"/>
          </a:p>
        </p:txBody>
      </p:sp>
      <p:sp>
        <p:nvSpPr>
          <p:cNvPr id="14" name="Freeform 13"/>
          <p:cNvSpPr/>
          <p:nvPr/>
        </p:nvSpPr>
        <p:spPr>
          <a:xfrm rot="21375114">
            <a:off x="6573809" y="2209675"/>
            <a:ext cx="5501312" cy="912409"/>
          </a:xfrm>
          <a:custGeom>
            <a:avLst/>
            <a:gdLst>
              <a:gd name="connsiteX0" fmla="*/ 0 w 2290662"/>
              <a:gd name="connsiteY0" fmla="*/ 131847 h 791067"/>
              <a:gd name="connsiteX1" fmla="*/ 131847 w 2290662"/>
              <a:gd name="connsiteY1" fmla="*/ 0 h 791067"/>
              <a:gd name="connsiteX2" fmla="*/ 2158815 w 2290662"/>
              <a:gd name="connsiteY2" fmla="*/ 0 h 791067"/>
              <a:gd name="connsiteX3" fmla="*/ 2290662 w 2290662"/>
              <a:gd name="connsiteY3" fmla="*/ 131847 h 791067"/>
              <a:gd name="connsiteX4" fmla="*/ 2290662 w 2290662"/>
              <a:gd name="connsiteY4" fmla="*/ 659220 h 791067"/>
              <a:gd name="connsiteX5" fmla="*/ 2158815 w 2290662"/>
              <a:gd name="connsiteY5" fmla="*/ 791067 h 791067"/>
              <a:gd name="connsiteX6" fmla="*/ 131847 w 2290662"/>
              <a:gd name="connsiteY6" fmla="*/ 791067 h 791067"/>
              <a:gd name="connsiteX7" fmla="*/ 0 w 2290662"/>
              <a:gd name="connsiteY7" fmla="*/ 659220 h 791067"/>
              <a:gd name="connsiteX8" fmla="*/ 0 w 2290662"/>
              <a:gd name="connsiteY8" fmla="*/ 131847 h 79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0662" h="791067">
                <a:moveTo>
                  <a:pt x="0" y="131847"/>
                </a:moveTo>
                <a:cubicBezTo>
                  <a:pt x="0" y="59030"/>
                  <a:pt x="59030" y="0"/>
                  <a:pt x="131847" y="0"/>
                </a:cubicBezTo>
                <a:lnTo>
                  <a:pt x="2158815" y="0"/>
                </a:lnTo>
                <a:cubicBezTo>
                  <a:pt x="2231632" y="0"/>
                  <a:pt x="2290662" y="59030"/>
                  <a:pt x="2290662" y="131847"/>
                </a:cubicBezTo>
                <a:lnTo>
                  <a:pt x="2290662" y="659220"/>
                </a:lnTo>
                <a:cubicBezTo>
                  <a:pt x="2290662" y="732037"/>
                  <a:pt x="2231632" y="791067"/>
                  <a:pt x="2158815" y="791067"/>
                </a:cubicBezTo>
                <a:lnTo>
                  <a:pt x="131847" y="791067"/>
                </a:lnTo>
                <a:cubicBezTo>
                  <a:pt x="59030" y="791067"/>
                  <a:pt x="0" y="732037"/>
                  <a:pt x="0" y="659220"/>
                </a:cubicBezTo>
                <a:lnTo>
                  <a:pt x="0" y="1318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766" tIns="95766" rIns="95767" bIns="95767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Communicating your ideas</a:t>
            </a:r>
            <a:endParaRPr lang="en-US" sz="3200" kern="1200" dirty="0"/>
          </a:p>
        </p:txBody>
      </p:sp>
    </p:spTree>
    <p:extLst>
      <p:ext uri="{BB962C8B-B14F-4D97-AF65-F5344CB8AC3E}">
        <p14:creationId xmlns:p14="http://schemas.microsoft.com/office/powerpoint/2010/main" val="301869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2684058"/>
            <a:ext cx="8305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th-TH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ขอบคุณค่ะ </a:t>
            </a:r>
            <a:r>
              <a:rPr lang="en-US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/>
            </a:r>
            <a:br>
              <a:rPr lang="en-US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</a:br>
            <a:r>
              <a:rPr lang="en-US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Thank you for your attention. </a:t>
            </a:r>
            <a:endParaRPr lang="en-US" sz="7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93" y="2229553"/>
            <a:ext cx="2712635" cy="37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3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2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1_Integral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2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1028</TotalTime>
  <Words>180</Words>
  <Application>Microsoft Office PowerPoint</Application>
  <PresentationFormat>Widescreen</PresentationFormat>
  <Paragraphs>37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AngsanaUPC</vt:lpstr>
      <vt:lpstr>Arial</vt:lpstr>
      <vt:lpstr>Calibri</vt:lpstr>
      <vt:lpstr>Calibri Light</vt:lpstr>
      <vt:lpstr>Tw Cen MT</vt:lpstr>
      <vt:lpstr>Tw Cen MT Condensed</vt:lpstr>
      <vt:lpstr>Wingdings 3</vt:lpstr>
      <vt:lpstr>Integral</vt:lpstr>
      <vt:lpstr>1_Integral</vt:lpstr>
      <vt:lpstr>Office Theme</vt:lpstr>
      <vt:lpstr>1_Office Theme</vt:lpstr>
      <vt:lpstr>Sutraphorn (Khwan) Tantiniranat  The Manchester Institute of Education The University of Manchester </vt:lpstr>
      <vt:lpstr>PowerPoint Presentation</vt:lpstr>
      <vt:lpstr>PowerPoint Presentation</vt:lpstr>
      <vt:lpstr>PowerPoint Presentation</vt:lpstr>
      <vt:lpstr>ขอบคุณค่ะ  Thank you for your attention.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Challenges and Possibilities  of Investigating  English Language Teaching  from an Intercultural Perspective</dc:title>
  <dc:creator>Sutraphorn Tantiniranat</dc:creator>
  <cp:lastModifiedBy>Sutraphorn Tantiniranat</cp:lastModifiedBy>
  <cp:revision>55</cp:revision>
  <dcterms:created xsi:type="dcterms:W3CDTF">2014-01-27T14:16:08Z</dcterms:created>
  <dcterms:modified xsi:type="dcterms:W3CDTF">2014-01-31T08:29:09Z</dcterms:modified>
</cp:coreProperties>
</file>