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78" r:id="rId4"/>
    <p:sldId id="271" r:id="rId5"/>
    <p:sldId id="257" r:id="rId6"/>
    <p:sldId id="258" r:id="rId7"/>
    <p:sldId id="261" r:id="rId8"/>
    <p:sldId id="270" r:id="rId9"/>
    <p:sldId id="277" r:id="rId10"/>
    <p:sldId id="265" r:id="rId11"/>
    <p:sldId id="266" r:id="rId12"/>
    <p:sldId id="267" r:id="rId13"/>
    <p:sldId id="268" r:id="rId14"/>
    <p:sldId id="272" r:id="rId15"/>
    <p:sldId id="273" r:id="rId16"/>
    <p:sldId id="274" r:id="rId17"/>
    <p:sldId id="275" r:id="rId18"/>
    <p:sldId id="276" r:id="rId19"/>
    <p:sldId id="264" r:id="rId20"/>
    <p:sldId id="25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8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4AE96-4E77-4FAC-B407-D5268618ECB2}" type="datetimeFigureOut">
              <a:rPr lang="en-GB" smtClean="0"/>
              <a:t>29/04/16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90818-5453-4BFD-8BF9-75FC3C7F8B54}" type="slidenum">
              <a:rPr lang="en-GB" smtClean="0"/>
              <a:t>‹#›</a:t>
            </a:fld>
            <a:endParaRPr lang="en-GB"/>
          </a:p>
        </p:txBody>
      </p:sp>
    </p:spTree>
    <p:extLst>
      <p:ext uri="{BB962C8B-B14F-4D97-AF65-F5344CB8AC3E}">
        <p14:creationId xmlns:p14="http://schemas.microsoft.com/office/powerpoint/2010/main" val="240395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Nahie</a:t>
            </a:r>
            <a:r>
              <a:rPr lang="en-GB" dirty="0" smtClean="0"/>
              <a:t> thinks that it would be great to put a picture to represent</a:t>
            </a:r>
            <a:r>
              <a:rPr lang="en-GB" baseline="0" dirty="0" smtClean="0"/>
              <a:t> our personal reflection on being part of the project (Her choice of picture ‘collaboration’, and </a:t>
            </a:r>
            <a:r>
              <a:rPr lang="en-GB" baseline="0" dirty="0" err="1" smtClean="0"/>
              <a:t>Fitri</a:t>
            </a:r>
            <a:r>
              <a:rPr lang="en-GB" baseline="0" dirty="0" smtClean="0"/>
              <a:t> (writing academic paper), please kindly add a picture of your choice)</a:t>
            </a:r>
            <a:endParaRPr lang="en-GB" dirty="0"/>
          </a:p>
        </p:txBody>
      </p:sp>
      <p:sp>
        <p:nvSpPr>
          <p:cNvPr id="4" name="Slide Number Placeholder 3"/>
          <p:cNvSpPr>
            <a:spLocks noGrp="1"/>
          </p:cNvSpPr>
          <p:nvPr>
            <p:ph type="sldNum" sz="quarter" idx="10"/>
          </p:nvPr>
        </p:nvSpPr>
        <p:spPr/>
        <p:txBody>
          <a:bodyPr/>
          <a:lstStyle/>
          <a:p>
            <a:fld id="{DDB90818-5453-4BFD-8BF9-75FC3C7F8B54}" type="slidenum">
              <a:rPr lang="en-GB" smtClean="0"/>
              <a:t>19</a:t>
            </a:fld>
            <a:endParaRPr lang="en-GB"/>
          </a:p>
        </p:txBody>
      </p:sp>
    </p:spTree>
    <p:extLst>
      <p:ext uri="{BB962C8B-B14F-4D97-AF65-F5344CB8AC3E}">
        <p14:creationId xmlns:p14="http://schemas.microsoft.com/office/powerpoint/2010/main" val="335404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Nahie</a:t>
            </a:r>
            <a:r>
              <a:rPr lang="en-GB" dirty="0" smtClean="0"/>
              <a:t> and </a:t>
            </a:r>
            <a:r>
              <a:rPr lang="en-GB" dirty="0" err="1" smtClean="0"/>
              <a:t>Fitri</a:t>
            </a:r>
            <a:r>
              <a:rPr lang="en-GB" dirty="0" smtClean="0"/>
              <a:t>) created this</a:t>
            </a:r>
            <a:r>
              <a:rPr lang="en-GB" baseline="0" dirty="0" smtClean="0"/>
              <a:t> </a:t>
            </a:r>
            <a:r>
              <a:rPr lang="en-GB" baseline="0" dirty="0" err="1" smtClean="0"/>
              <a:t>wordcloud</a:t>
            </a:r>
            <a:r>
              <a:rPr lang="en-GB" baseline="0" dirty="0" smtClean="0"/>
              <a:t> special for this occasion with us and our audience in mind </a:t>
            </a:r>
            <a:r>
              <a:rPr lang="en-GB" baseline="0" dirty="0" smtClean="0">
                <a:sym typeface="Wingdings" panose="05000000000000000000" pitchFamily="2" charset="2"/>
              </a:rPr>
              <a:t> </a:t>
            </a:r>
            <a:endParaRPr lang="en-GB" dirty="0"/>
          </a:p>
        </p:txBody>
      </p:sp>
      <p:sp>
        <p:nvSpPr>
          <p:cNvPr id="4" name="Slide Number Placeholder 3"/>
          <p:cNvSpPr>
            <a:spLocks noGrp="1"/>
          </p:cNvSpPr>
          <p:nvPr>
            <p:ph type="sldNum" sz="quarter" idx="10"/>
          </p:nvPr>
        </p:nvSpPr>
        <p:spPr/>
        <p:txBody>
          <a:bodyPr/>
          <a:lstStyle/>
          <a:p>
            <a:fld id="{DDB90818-5453-4BFD-8BF9-75FC3C7F8B54}" type="slidenum">
              <a:rPr lang="en-GB" smtClean="0"/>
              <a:t>20</a:t>
            </a:fld>
            <a:endParaRPr lang="en-GB"/>
          </a:p>
        </p:txBody>
      </p:sp>
    </p:spTree>
    <p:extLst>
      <p:ext uri="{BB962C8B-B14F-4D97-AF65-F5344CB8AC3E}">
        <p14:creationId xmlns:p14="http://schemas.microsoft.com/office/powerpoint/2010/main" val="405362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15E16A1-D41D-4DCE-AABF-E965831BA31F}" type="datetimeFigureOut">
              <a:rPr lang="en-GB" smtClean="0"/>
              <a:t>29/04/16</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7759458-99E8-49A7-9CC3-3F74F1141152}"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E16A1-D41D-4DCE-AABF-E965831BA31F}" type="datetimeFigureOut">
              <a:rPr lang="en-GB" smtClean="0"/>
              <a:t>29/04/16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59458-99E8-49A7-9CC3-3F74F114115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E16A1-D41D-4DCE-AABF-E965831BA31F}" type="datetimeFigureOut">
              <a:rPr lang="en-GB" smtClean="0"/>
              <a:t>29/04/16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59458-99E8-49A7-9CC3-3F74F114115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5E16A1-D41D-4DCE-AABF-E965831BA31F}" type="datetimeFigureOut">
              <a:rPr lang="en-GB" smtClean="0"/>
              <a:t>29/04/16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59458-99E8-49A7-9CC3-3F74F114115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E16A1-D41D-4DCE-AABF-E965831BA31F}" type="datetimeFigureOut">
              <a:rPr lang="en-GB" smtClean="0"/>
              <a:t>29/04/16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59458-99E8-49A7-9CC3-3F74F114115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5E16A1-D41D-4DCE-AABF-E965831BA31F}" type="datetimeFigureOut">
              <a:rPr lang="en-GB" smtClean="0"/>
              <a:t>29/04/16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759458-99E8-49A7-9CC3-3F74F1141152}"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5E16A1-D41D-4DCE-AABF-E965831BA31F}" type="datetimeFigureOut">
              <a:rPr lang="en-GB" smtClean="0"/>
              <a:t>29/04/16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759458-99E8-49A7-9CC3-3F74F114115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5E16A1-D41D-4DCE-AABF-E965831BA31F}" type="datetimeFigureOut">
              <a:rPr lang="en-GB" smtClean="0"/>
              <a:t>29/04/16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759458-99E8-49A7-9CC3-3F74F114115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E16A1-D41D-4DCE-AABF-E965831BA31F}" type="datetimeFigureOut">
              <a:rPr lang="en-GB" smtClean="0"/>
              <a:t>29/04/16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759458-99E8-49A7-9CC3-3F74F114115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5E16A1-D41D-4DCE-AABF-E965831BA31F}" type="datetimeFigureOut">
              <a:rPr lang="en-GB" smtClean="0"/>
              <a:t>29/04/16</a:t>
            </a:fld>
            <a:endParaRPr lang="en-GB"/>
          </a:p>
        </p:txBody>
      </p:sp>
      <p:sp>
        <p:nvSpPr>
          <p:cNvPr id="7" name="Slide Number Placeholder 6"/>
          <p:cNvSpPr>
            <a:spLocks noGrp="1"/>
          </p:cNvSpPr>
          <p:nvPr>
            <p:ph type="sldNum" sz="quarter" idx="12"/>
          </p:nvPr>
        </p:nvSpPr>
        <p:spPr/>
        <p:txBody>
          <a:bodyPr/>
          <a:lstStyle/>
          <a:p>
            <a:fld id="{E7759458-99E8-49A7-9CC3-3F74F1141152}"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16A1-D41D-4DCE-AABF-E965831BA31F}" type="datetimeFigureOut">
              <a:rPr lang="en-GB" smtClean="0"/>
              <a:t>29/04/16</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E7759458-99E8-49A7-9CC3-3F74F114115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15E16A1-D41D-4DCE-AABF-E965831BA31F}" type="datetimeFigureOut">
              <a:rPr lang="en-GB" smtClean="0"/>
              <a:t>29/04/16</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7759458-99E8-49A7-9CC3-3F74F114115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2492896"/>
            <a:ext cx="3456384" cy="1872208"/>
          </a:xfrm>
        </p:spPr>
        <p:txBody>
          <a:bodyPr>
            <a:noAutofit/>
          </a:bodyPr>
          <a:lstStyle/>
          <a:p>
            <a:r>
              <a:rPr lang="en-GB" sz="2000" b="1" dirty="0"/>
              <a:t>Exploring participants’ changing perspectives through the life of an inter-school, collaborative, research and development project</a:t>
            </a:r>
          </a:p>
        </p:txBody>
      </p:sp>
      <p:sp>
        <p:nvSpPr>
          <p:cNvPr id="3" name="Subtitle 2"/>
          <p:cNvSpPr>
            <a:spLocks noGrp="1"/>
          </p:cNvSpPr>
          <p:nvPr>
            <p:ph type="subTitle" idx="1"/>
          </p:nvPr>
        </p:nvSpPr>
        <p:spPr>
          <a:xfrm>
            <a:off x="4788024" y="4581128"/>
            <a:ext cx="3309803" cy="1260629"/>
          </a:xfrm>
        </p:spPr>
        <p:txBody>
          <a:bodyPr>
            <a:normAutofit fontScale="70000" lnSpcReduction="20000"/>
          </a:bodyPr>
          <a:lstStyle/>
          <a:p>
            <a:r>
              <a:rPr lang="en-GB" dirty="0"/>
              <a:t>Andy Howes</a:t>
            </a:r>
          </a:p>
          <a:p>
            <a:r>
              <a:rPr lang="en-GB" dirty="0"/>
              <a:t>Sue </a:t>
            </a:r>
            <a:r>
              <a:rPr lang="en-GB" dirty="0" err="1"/>
              <a:t>Goldrick</a:t>
            </a:r>
            <a:r>
              <a:rPr lang="en-GB" dirty="0"/>
              <a:t> </a:t>
            </a:r>
          </a:p>
          <a:p>
            <a:r>
              <a:rPr lang="en-GB" dirty="0"/>
              <a:t>Susan Dawson </a:t>
            </a:r>
          </a:p>
          <a:p>
            <a:r>
              <a:rPr lang="en-GB" dirty="0" err="1" smtClean="0"/>
              <a:t>Volha</a:t>
            </a:r>
            <a:r>
              <a:rPr lang="en-GB" dirty="0" smtClean="0"/>
              <a:t> </a:t>
            </a:r>
            <a:r>
              <a:rPr lang="en-GB" dirty="0" err="1"/>
              <a:t>Arkhipenka</a:t>
            </a:r>
            <a:endParaRPr lang="en-GB" dirty="0"/>
          </a:p>
          <a:p>
            <a:r>
              <a:rPr lang="en-GB" dirty="0" err="1" smtClean="0"/>
              <a:t>Siti</a:t>
            </a:r>
            <a:r>
              <a:rPr lang="en-GB" dirty="0" smtClean="0"/>
              <a:t> </a:t>
            </a:r>
            <a:r>
              <a:rPr lang="en-GB" dirty="0" err="1"/>
              <a:t>Fitriyah</a:t>
            </a:r>
            <a:r>
              <a:rPr lang="en-GB" dirty="0"/>
              <a:t> </a:t>
            </a:r>
          </a:p>
          <a:p>
            <a:r>
              <a:rPr lang="en-GB" dirty="0" err="1" smtClean="0"/>
              <a:t>Nahielly</a:t>
            </a:r>
            <a:r>
              <a:rPr lang="en-GB" dirty="0" smtClean="0"/>
              <a:t> </a:t>
            </a:r>
            <a:r>
              <a:rPr lang="en-GB" dirty="0"/>
              <a:t>Palacios</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141" y="260648"/>
            <a:ext cx="3223040" cy="174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2132856"/>
            <a:ext cx="352978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1" y="3645024"/>
            <a:ext cx="338577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Lantern Lunchtime Talk</a:t>
            </a:r>
          </a:p>
          <a:p>
            <a:pPr algn="ctr"/>
            <a:r>
              <a:rPr lang="en-GB" dirty="0" smtClean="0"/>
              <a:t>29</a:t>
            </a:r>
            <a:r>
              <a:rPr lang="en-GB" baseline="30000" dirty="0" smtClean="0"/>
              <a:t>th</a:t>
            </a:r>
            <a:r>
              <a:rPr lang="en-GB" dirty="0" smtClean="0"/>
              <a:t> April 2016</a:t>
            </a:r>
          </a:p>
          <a:p>
            <a:pPr algn="ctr"/>
            <a:r>
              <a:rPr lang="en-GB" dirty="0" smtClean="0"/>
              <a:t>Ellen Wilkinson Building</a:t>
            </a:r>
            <a:endParaRPr lang="en-GB" dirty="0"/>
          </a:p>
        </p:txBody>
      </p:sp>
    </p:spTree>
    <p:extLst>
      <p:ext uri="{BB962C8B-B14F-4D97-AF65-F5344CB8AC3E}">
        <p14:creationId xmlns:p14="http://schemas.microsoft.com/office/powerpoint/2010/main" val="24275826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1-Susan and Sue</a:t>
            </a:r>
            <a:endParaRPr lang="en-US" dirty="0"/>
          </a:p>
        </p:txBody>
      </p:sp>
      <p:sp>
        <p:nvSpPr>
          <p:cNvPr id="3" name="Content Placeholder 2"/>
          <p:cNvSpPr>
            <a:spLocks noGrp="1"/>
          </p:cNvSpPr>
          <p:nvPr>
            <p:ph idx="1"/>
          </p:nvPr>
        </p:nvSpPr>
        <p:spPr>
          <a:xfrm>
            <a:off x="539552" y="2323652"/>
            <a:ext cx="8136904" cy="3508977"/>
          </a:xfrm>
        </p:spPr>
        <p:txBody>
          <a:bodyPr/>
          <a:lstStyle/>
          <a:p>
            <a:r>
              <a:rPr lang="en-US" dirty="0" smtClean="0"/>
              <a:t>Context: Mountain Pine School</a:t>
            </a:r>
          </a:p>
          <a:p>
            <a:r>
              <a:rPr lang="en-US" dirty="0" smtClean="0"/>
              <a:t>Nikki and her  team</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640" y="2654140"/>
            <a:ext cx="1419283" cy="160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Right Arrow 7"/>
          <p:cNvSpPr/>
          <p:nvPr/>
        </p:nvSpPr>
        <p:spPr>
          <a:xfrm>
            <a:off x="5796136" y="4363150"/>
            <a:ext cx="825993" cy="206488"/>
          </a:xfrm>
          <a:prstGeom prst="leftRightArrow">
            <a:avLst/>
          </a:prstGeom>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611560" y="3456160"/>
            <a:ext cx="2170584" cy="1929114"/>
            <a:chOff x="611560" y="3456160"/>
            <a:chExt cx="2170584" cy="1929114"/>
          </a:xfrm>
        </p:grpSpPr>
        <p:sp>
          <p:nvSpPr>
            <p:cNvPr id="10" name="Cloud Callout 9"/>
            <p:cNvSpPr/>
            <p:nvPr/>
          </p:nvSpPr>
          <p:spPr>
            <a:xfrm>
              <a:off x="611560" y="3456160"/>
              <a:ext cx="2170584" cy="1929114"/>
            </a:xfrm>
            <a:prstGeom prst="cloudCallout">
              <a:avLst>
                <a:gd name="adj1" fmla="val 83689"/>
                <a:gd name="adj2" fmla="val 48147"/>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67199" y="3762985"/>
              <a:ext cx="1724259" cy="1200329"/>
            </a:xfrm>
            <a:prstGeom prst="rect">
              <a:avLst/>
            </a:prstGeom>
            <a:noFill/>
          </p:spPr>
          <p:txBody>
            <a:bodyPr wrap="square" rtlCol="0">
              <a:spAutoFit/>
            </a:bodyPr>
            <a:lstStyle/>
            <a:p>
              <a:r>
                <a:rPr lang="en-US" b="1" dirty="0" smtClean="0">
                  <a:solidFill>
                    <a:srgbClr val="FFFFFF"/>
                  </a:solidFill>
                  <a:latin typeface="+mj-lt"/>
                </a:rPr>
                <a:t>Good </a:t>
              </a:r>
              <a:r>
                <a:rPr lang="en-US" b="1" dirty="0" err="1" smtClean="0">
                  <a:solidFill>
                    <a:srgbClr val="FFFFFF"/>
                  </a:solidFill>
                  <a:latin typeface="+mj-lt"/>
                </a:rPr>
                <a:t>behaviour</a:t>
              </a:r>
              <a:r>
                <a:rPr lang="en-US" b="1" dirty="0" smtClean="0">
                  <a:solidFill>
                    <a:srgbClr val="FFFFFF"/>
                  </a:solidFill>
                  <a:latin typeface="+mj-lt"/>
                </a:rPr>
                <a:t>?</a:t>
              </a:r>
            </a:p>
            <a:p>
              <a:r>
                <a:rPr lang="en-US" b="1" dirty="0" smtClean="0">
                  <a:solidFill>
                    <a:srgbClr val="FFFFFF"/>
                  </a:solidFill>
                  <a:latin typeface="+mj-lt"/>
                </a:rPr>
                <a:t>Bad </a:t>
              </a:r>
              <a:r>
                <a:rPr lang="en-US" b="1" dirty="0" err="1" smtClean="0">
                  <a:solidFill>
                    <a:srgbClr val="FFFFFF"/>
                  </a:solidFill>
                  <a:latin typeface="+mj-lt"/>
                </a:rPr>
                <a:t>behaviour</a:t>
              </a:r>
              <a:r>
                <a:rPr lang="en-US" b="1" dirty="0" smtClean="0">
                  <a:solidFill>
                    <a:srgbClr val="FFFFFF"/>
                  </a:solidFill>
                  <a:latin typeface="+mj-lt"/>
                </a:rPr>
                <a:t>?</a:t>
              </a:r>
              <a:endParaRPr lang="en-US" b="1" dirty="0">
                <a:solidFill>
                  <a:srgbClr val="FFFFFF"/>
                </a:solidFill>
                <a:latin typeface="+mj-lt"/>
              </a:endParaRPr>
            </a:p>
          </p:txBody>
        </p:sp>
      </p:grpSp>
      <p:grpSp>
        <p:nvGrpSpPr>
          <p:cNvPr id="12" name="Group 11"/>
          <p:cNvGrpSpPr/>
          <p:nvPr/>
        </p:nvGrpSpPr>
        <p:grpSpPr>
          <a:xfrm>
            <a:off x="3296530" y="3404308"/>
            <a:ext cx="2389447" cy="2270482"/>
            <a:chOff x="3262673" y="3201201"/>
            <a:chExt cx="2550254" cy="2456584"/>
          </a:xfrm>
        </p:grpSpPr>
        <p:sp>
          <p:nvSpPr>
            <p:cNvPr id="4" name="Oval 3"/>
            <p:cNvSpPr/>
            <p:nvPr/>
          </p:nvSpPr>
          <p:spPr>
            <a:xfrm>
              <a:off x="3262673" y="3201201"/>
              <a:ext cx="2550254" cy="245658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505308" y="3700984"/>
              <a:ext cx="2064982" cy="1298715"/>
            </a:xfrm>
            <a:prstGeom prst="rect">
              <a:avLst/>
            </a:prstGeom>
            <a:noFill/>
          </p:spPr>
          <p:txBody>
            <a:bodyPr wrap="square" rtlCol="0">
              <a:spAutoFit/>
            </a:bodyPr>
            <a:lstStyle/>
            <a:p>
              <a:pPr algn="ctr"/>
              <a:r>
                <a:rPr lang="en-US" b="1" dirty="0" err="1" smtClean="0">
                  <a:solidFill>
                    <a:schemeClr val="bg1"/>
                  </a:solidFill>
                  <a:latin typeface="+mj-lt"/>
                </a:rPr>
                <a:t>Behaviour</a:t>
              </a:r>
              <a:endParaRPr lang="en-US" b="1" dirty="0" smtClean="0">
                <a:solidFill>
                  <a:schemeClr val="bg1"/>
                </a:solidFill>
                <a:latin typeface="+mj-lt"/>
              </a:endParaRPr>
            </a:p>
            <a:p>
              <a:pPr algn="ctr"/>
              <a:endParaRPr lang="en-US" b="1" dirty="0" smtClean="0">
                <a:solidFill>
                  <a:schemeClr val="bg1"/>
                </a:solidFill>
                <a:latin typeface="+mj-lt"/>
              </a:endParaRPr>
            </a:p>
            <a:p>
              <a:pPr algn="ctr"/>
              <a:r>
                <a:rPr lang="en-US" b="1" dirty="0" smtClean="0">
                  <a:solidFill>
                    <a:schemeClr val="bg1"/>
                  </a:solidFill>
                  <a:latin typeface="+mj-lt"/>
                </a:rPr>
                <a:t>Emotional Intelligence</a:t>
              </a:r>
              <a:endParaRPr lang="en-US" b="1" dirty="0">
                <a:solidFill>
                  <a:schemeClr val="bg1"/>
                </a:solidFill>
                <a:latin typeface="+mj-lt"/>
              </a:endParaRPr>
            </a:p>
          </p:txBody>
        </p:sp>
      </p:grpSp>
      <p:grpSp>
        <p:nvGrpSpPr>
          <p:cNvPr id="9" name="Group 8"/>
          <p:cNvGrpSpPr/>
          <p:nvPr/>
        </p:nvGrpSpPr>
        <p:grpSpPr>
          <a:xfrm>
            <a:off x="6814442" y="3284985"/>
            <a:ext cx="1790006" cy="2239928"/>
            <a:chOff x="6814442" y="3284985"/>
            <a:chExt cx="1790006" cy="2239928"/>
          </a:xfrm>
        </p:grpSpPr>
        <p:sp>
          <p:nvSpPr>
            <p:cNvPr id="6" name="Rounded Rectangle 5"/>
            <p:cNvSpPr/>
            <p:nvPr/>
          </p:nvSpPr>
          <p:spPr>
            <a:xfrm>
              <a:off x="6814442" y="3284985"/>
              <a:ext cx="1790006" cy="2239928"/>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948264" y="3429000"/>
              <a:ext cx="1527087" cy="2031325"/>
            </a:xfrm>
            <a:prstGeom prst="rect">
              <a:avLst/>
            </a:prstGeom>
            <a:solidFill>
              <a:schemeClr val="accent1">
                <a:lumMod val="75000"/>
              </a:schemeClr>
            </a:solidFill>
          </p:spPr>
          <p:txBody>
            <a:bodyPr wrap="square" rtlCol="0">
              <a:spAutoFit/>
            </a:bodyPr>
            <a:lstStyle/>
            <a:p>
              <a:r>
                <a:rPr lang="en-US" b="1" dirty="0" smtClean="0">
                  <a:solidFill>
                    <a:srgbClr val="FFFFFF"/>
                  </a:solidFill>
                  <a:latin typeface="+mj-lt"/>
                </a:rPr>
                <a:t>Restorative</a:t>
              </a:r>
            </a:p>
            <a:p>
              <a:r>
                <a:rPr lang="en-US" b="1" dirty="0" smtClean="0">
                  <a:solidFill>
                    <a:srgbClr val="FFFFFF"/>
                  </a:solidFill>
                  <a:latin typeface="+mj-lt"/>
                </a:rPr>
                <a:t>Justice</a:t>
              </a:r>
            </a:p>
            <a:p>
              <a:endParaRPr lang="en-US" b="1" dirty="0">
                <a:solidFill>
                  <a:srgbClr val="FFFFFF"/>
                </a:solidFill>
                <a:latin typeface="+mj-lt"/>
              </a:endParaRPr>
            </a:p>
            <a:p>
              <a:r>
                <a:rPr lang="en-US" b="1" dirty="0" smtClean="0">
                  <a:solidFill>
                    <a:srgbClr val="FFFFFF"/>
                  </a:solidFill>
                  <a:latin typeface="+mj-lt"/>
                </a:rPr>
                <a:t>Team teaching</a:t>
              </a:r>
            </a:p>
            <a:p>
              <a:endParaRPr lang="en-US" b="1" dirty="0">
                <a:solidFill>
                  <a:srgbClr val="FFFFFF"/>
                </a:solidFill>
                <a:latin typeface="+mj-lt"/>
              </a:endParaRPr>
            </a:p>
            <a:p>
              <a:r>
                <a:rPr lang="en-US" b="1" dirty="0" smtClean="0">
                  <a:solidFill>
                    <a:srgbClr val="FFFFFF"/>
                  </a:solidFill>
                  <a:latin typeface="+mj-lt"/>
                </a:rPr>
                <a:t>Role Play</a:t>
              </a:r>
              <a:endParaRPr lang="en-US" b="1" dirty="0">
                <a:solidFill>
                  <a:srgbClr val="FFFFFF"/>
                </a:solidFill>
                <a:latin typeface="+mj-lt"/>
              </a:endParaRPr>
            </a:p>
          </p:txBody>
        </p:sp>
      </p:grpSp>
    </p:spTree>
    <p:extLst>
      <p:ext uri="{BB962C8B-B14F-4D97-AF65-F5344CB8AC3E}">
        <p14:creationId xmlns:p14="http://schemas.microsoft.com/office/powerpoint/2010/main" val="3563061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a:t>
            </a:r>
            <a:endParaRPr lang="en-US" dirty="0"/>
          </a:p>
        </p:txBody>
      </p:sp>
      <p:sp>
        <p:nvSpPr>
          <p:cNvPr id="3" name="Content Placeholder 2"/>
          <p:cNvSpPr>
            <a:spLocks noGrp="1"/>
          </p:cNvSpPr>
          <p:nvPr>
            <p:ph idx="1"/>
          </p:nvPr>
        </p:nvSpPr>
        <p:spPr>
          <a:xfrm>
            <a:off x="1043492" y="2323652"/>
            <a:ext cx="6984892" cy="3697636"/>
          </a:xfrm>
        </p:spPr>
        <p:txBody>
          <a:bodyPr>
            <a:normAutofit lnSpcReduction="10000"/>
          </a:bodyPr>
          <a:lstStyle/>
          <a:p>
            <a:pPr marL="0" indent="0" algn="ctr">
              <a:buNone/>
            </a:pPr>
            <a:r>
              <a:rPr lang="en-US" sz="2600" dirty="0" smtClean="0">
                <a:solidFill>
                  <a:schemeClr val="accent1">
                    <a:lumMod val="50000"/>
                  </a:schemeClr>
                </a:solidFill>
              </a:rPr>
              <a:t>I </a:t>
            </a:r>
            <a:r>
              <a:rPr lang="en-US" sz="2600" dirty="0">
                <a:solidFill>
                  <a:schemeClr val="accent1">
                    <a:lumMod val="50000"/>
                  </a:schemeClr>
                </a:solidFill>
              </a:rPr>
              <a:t>think something that I have learnt personally is that, at the moment our project is about understanding the problem rather than trying to solve it, and that’s been a big turning point for me, </a:t>
            </a:r>
            <a:r>
              <a:rPr lang="en-US" sz="2600" dirty="0" err="1">
                <a:solidFill>
                  <a:schemeClr val="accent1">
                    <a:lumMod val="50000"/>
                  </a:schemeClr>
                </a:solidFill>
              </a:rPr>
              <a:t>cos</a:t>
            </a:r>
            <a:r>
              <a:rPr lang="en-US" sz="2600" dirty="0">
                <a:solidFill>
                  <a:schemeClr val="accent1">
                    <a:lumMod val="50000"/>
                  </a:schemeClr>
                </a:solidFill>
              </a:rPr>
              <a:t> I came in with the attitude of, so what’s going on, we need to fix it, and that’s what I’ve learnt so far, at the moment its about stepping back, … and trying to understand what’s happening. </a:t>
            </a:r>
            <a:endParaRPr lang="en-GB" sz="2600" dirty="0">
              <a:solidFill>
                <a:schemeClr val="accent1">
                  <a:lumMod val="50000"/>
                </a:schemeClr>
              </a:solidFill>
            </a:endParaRPr>
          </a:p>
          <a:p>
            <a:endParaRPr lang="en-US" dirty="0"/>
          </a:p>
        </p:txBody>
      </p:sp>
    </p:spTree>
    <p:extLst>
      <p:ext uri="{BB962C8B-B14F-4D97-AF65-F5344CB8AC3E}">
        <p14:creationId xmlns:p14="http://schemas.microsoft.com/office/powerpoint/2010/main" val="31758761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Self-discovery</a:t>
            </a:r>
            <a:endParaRPr lang="en-US" dirty="0"/>
          </a:p>
        </p:txBody>
      </p:sp>
      <p:sp>
        <p:nvSpPr>
          <p:cNvPr id="3" name="Content Placeholder 2"/>
          <p:cNvSpPr>
            <a:spLocks noGrp="1"/>
          </p:cNvSpPr>
          <p:nvPr>
            <p:ph idx="1"/>
          </p:nvPr>
        </p:nvSpPr>
        <p:spPr>
          <a:xfrm>
            <a:off x="1043492" y="2323652"/>
            <a:ext cx="7128908" cy="3985668"/>
          </a:xfrm>
        </p:spPr>
        <p:txBody>
          <a:bodyPr>
            <a:normAutofit lnSpcReduction="10000"/>
          </a:bodyPr>
          <a:lstStyle/>
          <a:p>
            <a:pPr marL="0" indent="0" algn="ctr">
              <a:buNone/>
            </a:pPr>
            <a:r>
              <a:rPr lang="en-US" sz="2800" dirty="0" smtClean="0">
                <a:solidFill>
                  <a:schemeClr val="accent1">
                    <a:lumMod val="50000"/>
                  </a:schemeClr>
                </a:solidFill>
              </a:rPr>
              <a:t>just </a:t>
            </a:r>
            <a:r>
              <a:rPr lang="en-US" sz="2800" dirty="0">
                <a:solidFill>
                  <a:schemeClr val="accent1">
                    <a:lumMod val="50000"/>
                  </a:schemeClr>
                </a:solidFill>
              </a:rPr>
              <a:t>by observing behavior, and how I interact with them, it’s hit a few home truths back to me of, how I deal with </a:t>
            </a:r>
            <a:r>
              <a:rPr lang="en-US" sz="2800" dirty="0" err="1">
                <a:solidFill>
                  <a:schemeClr val="accent1">
                    <a:lumMod val="50000"/>
                  </a:schemeClr>
                </a:solidFill>
              </a:rPr>
              <a:t>behaviour</a:t>
            </a:r>
            <a:r>
              <a:rPr lang="en-US" sz="2800" dirty="0">
                <a:solidFill>
                  <a:schemeClr val="accent1">
                    <a:lumMod val="50000"/>
                  </a:schemeClr>
                </a:solidFill>
              </a:rPr>
              <a:t> because I would have said, that I’m very positive and that </a:t>
            </a:r>
            <a:r>
              <a:rPr lang="en-US" sz="2800" dirty="0" err="1">
                <a:solidFill>
                  <a:schemeClr val="accent1">
                    <a:lumMod val="50000"/>
                  </a:schemeClr>
                </a:solidFill>
              </a:rPr>
              <a:t>behaviour</a:t>
            </a:r>
            <a:r>
              <a:rPr lang="en-US" sz="2800" dirty="0">
                <a:solidFill>
                  <a:schemeClr val="accent1">
                    <a:lumMod val="50000"/>
                  </a:schemeClr>
                </a:solidFill>
              </a:rPr>
              <a:t> management was a strong point, but there’s certain children that I’m </a:t>
            </a:r>
            <a:r>
              <a:rPr lang="en-US" sz="2800" dirty="0" err="1">
                <a:solidFill>
                  <a:schemeClr val="accent1">
                    <a:lumMod val="50000"/>
                  </a:schemeClr>
                </a:solidFill>
              </a:rPr>
              <a:t>realising</a:t>
            </a:r>
            <a:r>
              <a:rPr lang="en-US" sz="2800" dirty="0">
                <a:solidFill>
                  <a:schemeClr val="accent1">
                    <a:lumMod val="50000"/>
                  </a:schemeClr>
                </a:solidFill>
              </a:rPr>
              <a:t> that actually, my </a:t>
            </a:r>
            <a:r>
              <a:rPr lang="en-US" sz="2800" dirty="0" err="1">
                <a:solidFill>
                  <a:schemeClr val="accent1">
                    <a:lumMod val="50000"/>
                  </a:schemeClr>
                </a:solidFill>
              </a:rPr>
              <a:t>behaviour</a:t>
            </a:r>
            <a:r>
              <a:rPr lang="en-US" sz="2800" dirty="0">
                <a:solidFill>
                  <a:schemeClr val="accent1">
                    <a:lumMod val="50000"/>
                  </a:schemeClr>
                </a:solidFill>
              </a:rPr>
              <a:t> management, is not what I would have hoped it would </a:t>
            </a:r>
            <a:r>
              <a:rPr lang="en-US" sz="2800" dirty="0" smtClean="0">
                <a:solidFill>
                  <a:schemeClr val="accent1">
                    <a:lumMod val="50000"/>
                  </a:schemeClr>
                </a:solidFill>
              </a:rPr>
              <a:t>be</a:t>
            </a:r>
            <a:endParaRPr lang="en-GB" sz="2800" dirty="0">
              <a:solidFill>
                <a:schemeClr val="accent1">
                  <a:lumMod val="50000"/>
                </a:schemeClr>
              </a:solidFill>
            </a:endParaRPr>
          </a:p>
          <a:p>
            <a:endParaRPr lang="en-US" dirty="0"/>
          </a:p>
        </p:txBody>
      </p:sp>
    </p:spTree>
    <p:extLst>
      <p:ext uri="{BB962C8B-B14F-4D97-AF65-F5344CB8AC3E}">
        <p14:creationId xmlns:p14="http://schemas.microsoft.com/office/powerpoint/2010/main" val="19714525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dirty="0" smtClean="0"/>
              <a:t>‘knowing’ </a:t>
            </a:r>
            <a:r>
              <a:rPr lang="en-US" dirty="0" err="1" smtClean="0"/>
              <a:t>vs</a:t>
            </a:r>
            <a:r>
              <a:rPr lang="en-US" dirty="0" smtClean="0"/>
              <a:t> ‘doing’</a:t>
            </a:r>
            <a:endParaRPr lang="en-US" dirty="0"/>
          </a:p>
        </p:txBody>
      </p:sp>
      <p:sp>
        <p:nvSpPr>
          <p:cNvPr id="3" name="Content Placeholder 2"/>
          <p:cNvSpPr>
            <a:spLocks noGrp="1"/>
          </p:cNvSpPr>
          <p:nvPr>
            <p:ph idx="1"/>
          </p:nvPr>
        </p:nvSpPr>
        <p:spPr>
          <a:xfrm>
            <a:off x="1043492" y="1988840"/>
            <a:ext cx="6984892" cy="4176464"/>
          </a:xfrm>
        </p:spPr>
        <p:txBody>
          <a:bodyPr>
            <a:normAutofit fontScale="55000" lnSpcReduction="20000"/>
          </a:bodyPr>
          <a:lstStyle/>
          <a:p>
            <a:pPr marL="0" indent="0" algn="ctr">
              <a:buNone/>
            </a:pPr>
            <a:r>
              <a:rPr lang="en-US" sz="4500" dirty="0" smtClean="0">
                <a:solidFill>
                  <a:schemeClr val="accent1">
                    <a:lumMod val="50000"/>
                  </a:schemeClr>
                </a:solidFill>
              </a:rPr>
              <a:t>‘they’re </a:t>
            </a:r>
            <a:r>
              <a:rPr lang="en-US" sz="4500" dirty="0">
                <a:solidFill>
                  <a:schemeClr val="accent1">
                    <a:lumMod val="50000"/>
                  </a:schemeClr>
                </a:solidFill>
              </a:rPr>
              <a:t>things that I’m sure as practitioners we all know, that positivity works better, you need to give the child time to calm down, and its things that seem really obvious, but we’re seeing that actually, its not always happening and I think that’s been quite </a:t>
            </a:r>
            <a:r>
              <a:rPr lang="en-US" sz="4500" dirty="0" smtClean="0">
                <a:solidFill>
                  <a:schemeClr val="accent1">
                    <a:lumMod val="50000"/>
                  </a:schemeClr>
                </a:solidFill>
              </a:rPr>
              <a:t>surprising’</a:t>
            </a:r>
          </a:p>
          <a:p>
            <a:pPr marL="0" indent="0" algn="ctr">
              <a:buNone/>
            </a:pPr>
            <a:endParaRPr lang="en-US" sz="4500" dirty="0">
              <a:solidFill>
                <a:schemeClr val="accent1">
                  <a:lumMod val="50000"/>
                </a:schemeClr>
              </a:solidFill>
            </a:endParaRPr>
          </a:p>
          <a:p>
            <a:pPr marL="0" indent="0" algn="ctr">
              <a:buNone/>
            </a:pPr>
            <a:r>
              <a:rPr lang="en-US" sz="4500" dirty="0" smtClean="0">
                <a:solidFill>
                  <a:schemeClr val="accent1">
                    <a:lumMod val="50000"/>
                  </a:schemeClr>
                </a:solidFill>
              </a:rPr>
              <a:t>‘then what we started talking about was, what is it that happens to us, as teachers, that gets us to that point where we no longer feel we can, keep it together’</a:t>
            </a:r>
            <a:endParaRPr lang="en-GB" sz="4500" dirty="0" smtClean="0">
              <a:solidFill>
                <a:schemeClr val="accent1">
                  <a:lumMod val="50000"/>
                </a:schemeClr>
              </a:solidFill>
            </a:endParaRPr>
          </a:p>
          <a:p>
            <a:pPr marL="0" indent="0" algn="ctr">
              <a:buNone/>
            </a:pPr>
            <a:endParaRPr lang="en-GB" b="1" dirty="0">
              <a:solidFill>
                <a:srgbClr val="2C395E"/>
              </a:solidFill>
            </a:endParaRPr>
          </a:p>
          <a:p>
            <a:endParaRPr lang="en-US" dirty="0"/>
          </a:p>
        </p:txBody>
      </p:sp>
    </p:spTree>
    <p:extLst>
      <p:ext uri="{BB962C8B-B14F-4D97-AF65-F5344CB8AC3E}">
        <p14:creationId xmlns:p14="http://schemas.microsoft.com/office/powerpoint/2010/main" val="1579634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Callout 10"/>
          <p:cNvSpPr/>
          <p:nvPr/>
        </p:nvSpPr>
        <p:spPr>
          <a:xfrm>
            <a:off x="4139952" y="4221088"/>
            <a:ext cx="2376264" cy="1033143"/>
          </a:xfrm>
          <a:prstGeom prst="wedgeEllipseCallou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normAutofit fontScale="90000"/>
          </a:bodyPr>
          <a:lstStyle/>
          <a:p>
            <a:r>
              <a:rPr lang="en-US" dirty="0" smtClean="0"/>
              <a:t>Case Study 2 (Andy and </a:t>
            </a:r>
            <a:r>
              <a:rPr lang="en-US" dirty="0" err="1" smtClean="0"/>
              <a:t>Volha</a:t>
            </a:r>
            <a:r>
              <a:rPr lang="en-US" dirty="0" smtClean="0"/>
              <a:t>)</a:t>
            </a:r>
            <a:endParaRPr lang="en-US" dirty="0"/>
          </a:p>
        </p:txBody>
      </p:sp>
      <p:sp>
        <p:nvSpPr>
          <p:cNvPr id="3" name="Content Placeholder 2"/>
          <p:cNvSpPr>
            <a:spLocks noGrp="1"/>
          </p:cNvSpPr>
          <p:nvPr>
            <p:ph idx="1"/>
          </p:nvPr>
        </p:nvSpPr>
        <p:spPr/>
        <p:txBody>
          <a:bodyPr/>
          <a:lstStyle/>
          <a:p>
            <a:r>
              <a:rPr lang="en-US" dirty="0" smtClean="0"/>
              <a:t>Context: Blue Creek School </a:t>
            </a:r>
          </a:p>
          <a:p>
            <a:r>
              <a:rPr lang="en-US" dirty="0" smtClean="0"/>
              <a:t>Mark, Emily and Carol </a:t>
            </a:r>
            <a:endParaRPr lang="en-US" dirty="0"/>
          </a:p>
        </p:txBody>
      </p:sp>
      <p:sp>
        <p:nvSpPr>
          <p:cNvPr id="5" name="Oval 4"/>
          <p:cNvSpPr/>
          <p:nvPr/>
        </p:nvSpPr>
        <p:spPr>
          <a:xfrm>
            <a:off x="971600" y="3933056"/>
            <a:ext cx="2550254" cy="2043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31640" y="4581128"/>
            <a:ext cx="2086836" cy="461665"/>
          </a:xfrm>
          <a:prstGeom prst="rect">
            <a:avLst/>
          </a:prstGeom>
          <a:noFill/>
        </p:spPr>
        <p:txBody>
          <a:bodyPr wrap="square" rtlCol="0">
            <a:spAutoFit/>
          </a:bodyPr>
          <a:lstStyle/>
          <a:p>
            <a:r>
              <a:rPr lang="en-US" sz="2400" b="1" dirty="0" smtClean="0">
                <a:solidFill>
                  <a:schemeClr val="bg1"/>
                </a:solidFill>
                <a:latin typeface="+mj-lt"/>
              </a:rPr>
              <a:t>Attendance</a:t>
            </a:r>
            <a:endParaRPr lang="en-US" sz="2400" b="1" dirty="0">
              <a:solidFill>
                <a:schemeClr val="bg1"/>
              </a:solidFill>
              <a:latin typeface="+mj-lt"/>
            </a:endParaRPr>
          </a:p>
        </p:txBody>
      </p:sp>
      <p:pic>
        <p:nvPicPr>
          <p:cNvPr id="7" name="Picture 6"/>
          <p:cNvPicPr>
            <a:picLocks noChangeAspect="1"/>
          </p:cNvPicPr>
          <p:nvPr/>
        </p:nvPicPr>
        <p:blipFill>
          <a:blip r:embed="rId2"/>
          <a:stretch>
            <a:fillRect/>
          </a:stretch>
        </p:blipFill>
        <p:spPr>
          <a:xfrm>
            <a:off x="6089460" y="2123782"/>
            <a:ext cx="2520280" cy="2043653"/>
          </a:xfrm>
          <a:prstGeom prst="rect">
            <a:avLst/>
          </a:prstGeom>
        </p:spPr>
      </p:pic>
      <p:sp>
        <p:nvSpPr>
          <p:cNvPr id="9" name="TextBox 8"/>
          <p:cNvSpPr txBox="1"/>
          <p:nvPr/>
        </p:nvSpPr>
        <p:spPr>
          <a:xfrm>
            <a:off x="4499992" y="4365104"/>
            <a:ext cx="1862941" cy="646331"/>
          </a:xfrm>
          <a:prstGeom prst="rect">
            <a:avLst/>
          </a:prstGeom>
          <a:noFill/>
        </p:spPr>
        <p:txBody>
          <a:bodyPr wrap="square" rtlCol="0">
            <a:spAutoFit/>
          </a:bodyPr>
          <a:lstStyle/>
          <a:p>
            <a:r>
              <a:rPr lang="en-US" b="1" dirty="0" smtClean="0">
                <a:solidFill>
                  <a:srgbClr val="FFFFFF"/>
                </a:solidFill>
                <a:latin typeface="+mj-lt"/>
              </a:rPr>
              <a:t>Needs to be improved!</a:t>
            </a:r>
            <a:endParaRPr lang="en-US" b="1" dirty="0">
              <a:solidFill>
                <a:srgbClr val="FFFFFF"/>
              </a:solidFill>
              <a:latin typeface="+mj-lt"/>
            </a:endParaRPr>
          </a:p>
        </p:txBody>
      </p:sp>
    </p:spTree>
    <p:extLst>
      <p:ext uri="{BB962C8B-B14F-4D97-AF65-F5344CB8AC3E}">
        <p14:creationId xmlns:p14="http://schemas.microsoft.com/office/powerpoint/2010/main" val="21970411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a:t>
            </a:r>
            <a:endParaRPr lang="en-US" dirty="0"/>
          </a:p>
        </p:txBody>
      </p:sp>
      <p:sp>
        <p:nvSpPr>
          <p:cNvPr id="3" name="Content Placeholder 2"/>
          <p:cNvSpPr>
            <a:spLocks noGrp="1"/>
          </p:cNvSpPr>
          <p:nvPr>
            <p:ph idx="1"/>
          </p:nvPr>
        </p:nvSpPr>
        <p:spPr/>
        <p:txBody>
          <a:bodyPr/>
          <a:lstStyle/>
          <a:p>
            <a:pPr marL="68580" indent="0" algn="ctr">
              <a:buNone/>
            </a:pPr>
            <a:r>
              <a:rPr lang="en-US" dirty="0" smtClean="0">
                <a:solidFill>
                  <a:schemeClr val="accent4">
                    <a:lumMod val="75000"/>
                  </a:schemeClr>
                </a:solidFill>
              </a:rPr>
              <a:t>Mark in response to </a:t>
            </a:r>
            <a:r>
              <a:rPr lang="en-GB" dirty="0">
                <a:solidFill>
                  <a:schemeClr val="accent4">
                    <a:lumMod val="75000"/>
                  </a:schemeClr>
                </a:solidFill>
              </a:rPr>
              <a:t>‘we think we know the answers, and we just need to find the evidence’ </a:t>
            </a:r>
            <a:endParaRPr lang="en-GB" dirty="0" smtClean="0">
              <a:solidFill>
                <a:schemeClr val="accent4">
                  <a:lumMod val="75000"/>
                </a:schemeClr>
              </a:solidFill>
            </a:endParaRPr>
          </a:p>
          <a:p>
            <a:endParaRPr lang="en-GB" dirty="0">
              <a:solidFill>
                <a:schemeClr val="accent4">
                  <a:lumMod val="75000"/>
                </a:schemeClr>
              </a:solidFill>
            </a:endParaRPr>
          </a:p>
          <a:p>
            <a:pPr marL="68580" indent="0" algn="ctr">
              <a:buNone/>
            </a:pPr>
            <a:r>
              <a:rPr lang="en-US" dirty="0" smtClean="0">
                <a:solidFill>
                  <a:schemeClr val="accent4">
                    <a:lumMod val="75000"/>
                  </a:schemeClr>
                </a:solidFill>
              </a:rPr>
              <a:t>“so </a:t>
            </a:r>
            <a:r>
              <a:rPr lang="en-US" dirty="0">
                <a:solidFill>
                  <a:schemeClr val="accent4">
                    <a:lumMod val="75000"/>
                  </a:schemeClr>
                </a:solidFill>
              </a:rPr>
              <a:t>that is where I started off, when the project started that’s exactly what I thought, which became, I don’t know any of the </a:t>
            </a:r>
            <a:r>
              <a:rPr lang="en-US" dirty="0" smtClean="0">
                <a:solidFill>
                  <a:schemeClr val="accent4">
                    <a:lumMod val="75000"/>
                  </a:schemeClr>
                </a:solidFill>
              </a:rPr>
              <a:t>answers”</a:t>
            </a:r>
            <a:endParaRPr lang="en-GB" dirty="0">
              <a:solidFill>
                <a:schemeClr val="accent4">
                  <a:lumMod val="75000"/>
                </a:schemeClr>
              </a:solidFill>
            </a:endParaRPr>
          </a:p>
          <a:p>
            <a:endParaRPr lang="en-GB" dirty="0" smtClean="0"/>
          </a:p>
          <a:p>
            <a:endParaRPr lang="en-US" dirty="0"/>
          </a:p>
        </p:txBody>
      </p:sp>
    </p:spTree>
    <p:extLst>
      <p:ext uri="{BB962C8B-B14F-4D97-AF65-F5344CB8AC3E}">
        <p14:creationId xmlns:p14="http://schemas.microsoft.com/office/powerpoint/2010/main" val="9899017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Exceeding expectations</a:t>
            </a:r>
            <a:endParaRPr lang="en-US" dirty="0"/>
          </a:p>
        </p:txBody>
      </p:sp>
      <p:sp>
        <p:nvSpPr>
          <p:cNvPr id="3" name="Content Placeholder 2"/>
          <p:cNvSpPr>
            <a:spLocks noGrp="1"/>
          </p:cNvSpPr>
          <p:nvPr>
            <p:ph idx="1"/>
          </p:nvPr>
        </p:nvSpPr>
        <p:spPr/>
        <p:txBody>
          <a:bodyPr>
            <a:normAutofit lnSpcReduction="10000"/>
          </a:bodyPr>
          <a:lstStyle/>
          <a:p>
            <a:pPr marL="68580" indent="0" algn="ctr">
              <a:buNone/>
            </a:pPr>
            <a:r>
              <a:rPr lang="en-US" dirty="0" smtClean="0">
                <a:solidFill>
                  <a:srgbClr val="6C6F4C"/>
                </a:solidFill>
              </a:rPr>
              <a:t>“And </a:t>
            </a:r>
            <a:r>
              <a:rPr lang="en-US" dirty="0">
                <a:solidFill>
                  <a:srgbClr val="6C6F4C"/>
                </a:solidFill>
              </a:rPr>
              <a:t>I think it had a bigger impact than I thought in terms of community, which I was not really expecting because for example the ‘walking bus’ in the morning is lovely. We have a real buzz walking bus in the morning. There are loads of people in the area now who every morning pass the same points and we see them. So they will join us and that made a difference. We are a visible part of community. Very </a:t>
            </a:r>
            <a:r>
              <a:rPr lang="en-US" dirty="0" smtClean="0">
                <a:solidFill>
                  <a:srgbClr val="6C6F4C"/>
                </a:solidFill>
              </a:rPr>
              <a:t>visible”. </a:t>
            </a:r>
            <a:endParaRPr lang="en-GB" dirty="0">
              <a:solidFill>
                <a:srgbClr val="6C6F4C"/>
              </a:solidFill>
            </a:endParaRPr>
          </a:p>
          <a:p>
            <a:pPr marL="68580" indent="0">
              <a:buNone/>
            </a:pPr>
            <a:endParaRPr lang="en-US" dirty="0"/>
          </a:p>
        </p:txBody>
      </p:sp>
    </p:spTree>
    <p:extLst>
      <p:ext uri="{BB962C8B-B14F-4D97-AF65-F5344CB8AC3E}">
        <p14:creationId xmlns:p14="http://schemas.microsoft.com/office/powerpoint/2010/main" val="29910987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Excitement</a:t>
            </a:r>
            <a:endParaRPr lang="en-US" dirty="0"/>
          </a:p>
        </p:txBody>
      </p:sp>
      <p:sp>
        <p:nvSpPr>
          <p:cNvPr id="3" name="Content Placeholder 2"/>
          <p:cNvSpPr>
            <a:spLocks noGrp="1"/>
          </p:cNvSpPr>
          <p:nvPr>
            <p:ph idx="1"/>
          </p:nvPr>
        </p:nvSpPr>
        <p:spPr/>
        <p:txBody>
          <a:bodyPr>
            <a:normAutofit fontScale="92500"/>
          </a:bodyPr>
          <a:lstStyle/>
          <a:p>
            <a:pPr marL="68580" indent="0" algn="ctr">
              <a:buNone/>
            </a:pPr>
            <a:r>
              <a:rPr lang="en-US" dirty="0" smtClean="0">
                <a:solidFill>
                  <a:srgbClr val="6C6F4C"/>
                </a:solidFill>
              </a:rPr>
              <a:t>“I </a:t>
            </a:r>
            <a:r>
              <a:rPr lang="en-US" dirty="0">
                <a:solidFill>
                  <a:srgbClr val="6C6F4C"/>
                </a:solidFill>
              </a:rPr>
              <a:t>actually quite look forward to meeting with </a:t>
            </a:r>
            <a:r>
              <a:rPr lang="en-US" dirty="0" smtClean="0">
                <a:solidFill>
                  <a:srgbClr val="6C6F4C"/>
                </a:solidFill>
              </a:rPr>
              <a:t>Mark. </a:t>
            </a:r>
            <a:r>
              <a:rPr lang="en-US" dirty="0">
                <a:solidFill>
                  <a:srgbClr val="6C6F4C"/>
                </a:solidFill>
              </a:rPr>
              <a:t>Because I feel like we are really getting somewhere, and it is exciting, and I feel like it’s using my brain in a different way to everyday you know.. like repetition of things like children being sent and </a:t>
            </a:r>
            <a:r>
              <a:rPr lang="en-US" dirty="0" err="1">
                <a:solidFill>
                  <a:srgbClr val="6C6F4C"/>
                </a:solidFill>
              </a:rPr>
              <a:t>behaviour</a:t>
            </a:r>
            <a:r>
              <a:rPr lang="en-US" dirty="0">
                <a:solidFill>
                  <a:srgbClr val="6C6F4C"/>
                </a:solidFill>
              </a:rPr>
              <a:t>. These are kind of things that I know are going to happen in my day whereas this is a chance when we stop and we go “</a:t>
            </a:r>
            <a:r>
              <a:rPr lang="en-US" dirty="0" err="1">
                <a:solidFill>
                  <a:srgbClr val="6C6F4C"/>
                </a:solidFill>
              </a:rPr>
              <a:t>Uhh</a:t>
            </a:r>
            <a:r>
              <a:rPr lang="en-US" dirty="0">
                <a:solidFill>
                  <a:srgbClr val="6C6F4C"/>
                </a:solidFill>
              </a:rPr>
              <a:t>! Yeah! Okay! Brilliant! Let’s try this! Let’s go that way!”</a:t>
            </a:r>
            <a:endParaRPr lang="en-GB" dirty="0">
              <a:solidFill>
                <a:srgbClr val="6C6F4C"/>
              </a:solidFill>
            </a:endParaRPr>
          </a:p>
          <a:p>
            <a:pPr marL="68580" indent="0">
              <a:buNone/>
            </a:pPr>
            <a:endParaRPr lang="en-US" dirty="0"/>
          </a:p>
        </p:txBody>
      </p:sp>
    </p:spTree>
    <p:extLst>
      <p:ext uri="{BB962C8B-B14F-4D97-AF65-F5344CB8AC3E}">
        <p14:creationId xmlns:p14="http://schemas.microsoft.com/office/powerpoint/2010/main" val="25727155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Cautious voices </a:t>
            </a:r>
            <a:endParaRPr lang="en-US" dirty="0"/>
          </a:p>
        </p:txBody>
      </p:sp>
      <p:sp>
        <p:nvSpPr>
          <p:cNvPr id="3" name="Content Placeholder 2"/>
          <p:cNvSpPr>
            <a:spLocks noGrp="1"/>
          </p:cNvSpPr>
          <p:nvPr>
            <p:ph idx="1"/>
          </p:nvPr>
        </p:nvSpPr>
        <p:spPr/>
        <p:txBody>
          <a:bodyPr>
            <a:normAutofit fontScale="92500" lnSpcReduction="10000"/>
          </a:bodyPr>
          <a:lstStyle/>
          <a:p>
            <a:pPr marL="68580" indent="0" algn="ctr">
              <a:buNone/>
            </a:pPr>
            <a:r>
              <a:rPr lang="en-US" dirty="0" smtClean="0">
                <a:solidFill>
                  <a:srgbClr val="6C6F4C"/>
                </a:solidFill>
              </a:rPr>
              <a:t>“So </a:t>
            </a:r>
            <a:r>
              <a:rPr lang="en-US" dirty="0">
                <a:solidFill>
                  <a:srgbClr val="6C6F4C"/>
                </a:solidFill>
              </a:rPr>
              <a:t>I wasn’t sure whether it will raise attainment. It depends on how we measure attainment. And are we talking for individuals or are we talking about school</a:t>
            </a:r>
            <a:r>
              <a:rPr lang="en-US" dirty="0" smtClean="0">
                <a:solidFill>
                  <a:srgbClr val="6C6F4C"/>
                </a:solidFill>
              </a:rPr>
              <a:t>?”</a:t>
            </a:r>
            <a:endParaRPr lang="en-GB" dirty="0">
              <a:solidFill>
                <a:srgbClr val="6C6F4C"/>
              </a:solidFill>
            </a:endParaRPr>
          </a:p>
          <a:p>
            <a:pPr marL="68580" indent="0">
              <a:buNone/>
            </a:pPr>
            <a:endParaRPr lang="en-US" dirty="0" smtClean="0"/>
          </a:p>
          <a:p>
            <a:pPr marL="68580" indent="0" algn="ctr">
              <a:buNone/>
            </a:pPr>
            <a:r>
              <a:rPr lang="en-US" dirty="0" smtClean="0">
                <a:solidFill>
                  <a:srgbClr val="6C6F4C"/>
                </a:solidFill>
              </a:rPr>
              <a:t>“It </a:t>
            </a:r>
            <a:r>
              <a:rPr lang="en-US" dirty="0">
                <a:solidFill>
                  <a:srgbClr val="6C6F4C"/>
                </a:solidFill>
              </a:rPr>
              <a:t>says </a:t>
            </a:r>
            <a:r>
              <a:rPr lang="en-US" i="1" dirty="0">
                <a:solidFill>
                  <a:srgbClr val="6C6F4C"/>
                </a:solidFill>
              </a:rPr>
              <a:t>my </a:t>
            </a:r>
            <a:r>
              <a:rPr lang="en-US" dirty="0">
                <a:solidFill>
                  <a:srgbClr val="6C6F4C"/>
                </a:solidFill>
              </a:rPr>
              <a:t>students are likely to benefit from this and mine are not really on the walking bus. They are too little. So it’s not going to impact everybody. So there are children that it won’t </a:t>
            </a:r>
            <a:r>
              <a:rPr lang="en-US" dirty="0" smtClean="0">
                <a:solidFill>
                  <a:srgbClr val="6C6F4C"/>
                </a:solidFill>
              </a:rPr>
              <a:t>impact.</a:t>
            </a:r>
            <a:r>
              <a:rPr lang="en-GB" dirty="0" smtClean="0">
                <a:solidFill>
                  <a:srgbClr val="6C6F4C"/>
                </a:solidFill>
              </a:rPr>
              <a:t>”</a:t>
            </a:r>
            <a:endParaRPr lang="en-GB" dirty="0">
              <a:solidFill>
                <a:srgbClr val="6C6F4C"/>
              </a:solidFill>
            </a:endParaRPr>
          </a:p>
          <a:p>
            <a:pPr marL="68580" indent="0">
              <a:buNone/>
            </a:pPr>
            <a:endParaRPr lang="en-US" dirty="0"/>
          </a:p>
        </p:txBody>
      </p:sp>
    </p:spTree>
    <p:extLst>
      <p:ext uri="{BB962C8B-B14F-4D97-AF65-F5344CB8AC3E}">
        <p14:creationId xmlns:p14="http://schemas.microsoft.com/office/powerpoint/2010/main" val="16525866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smtClean="0"/>
              <a:t>Reflections on the collaborative process (everyone)</a:t>
            </a:r>
            <a:endParaRPr lang="en-GB" sz="3400" dirty="0"/>
          </a:p>
        </p:txBody>
      </p:sp>
      <p:pic>
        <p:nvPicPr>
          <p:cNvPr id="3077" name="Picture 5" descr="C:\Users\mewxhsf2\AppData\Local\Microsoft\Windows\Temporary Internet Files\Content.IE5\ALB89PGQ\21st_c_Collaboration_ic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92896"/>
            <a:ext cx="1368152" cy="13909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ewxhsf2\AppData\Local\Microsoft\Windows\Temporary Internet Files\Content.IE5\DLWDUFT7\essaycontest[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492896"/>
            <a:ext cx="1426679" cy="120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047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to CRS (Sue)</a:t>
            </a:r>
            <a:endParaRPr lang="en-GB" dirty="0"/>
          </a:p>
        </p:txBody>
      </p:sp>
      <p:sp>
        <p:nvSpPr>
          <p:cNvPr id="3" name="Content Placeholder 2"/>
          <p:cNvSpPr>
            <a:spLocks noGrp="1"/>
          </p:cNvSpPr>
          <p:nvPr>
            <p:ph idx="1"/>
          </p:nvPr>
        </p:nvSpPr>
        <p:spPr/>
        <p:txBody>
          <a:bodyPr/>
          <a:lstStyle/>
          <a:p>
            <a:r>
              <a:rPr lang="en-GB" dirty="0" smtClean="0"/>
              <a:t>Working with teachers in context to develop an equity steer and an enquiry stance</a:t>
            </a:r>
          </a:p>
          <a:p>
            <a:r>
              <a:rPr lang="en-GB" dirty="0" smtClean="0"/>
              <a:t>Based on 20 years of experience</a:t>
            </a:r>
          </a:p>
          <a:p>
            <a:r>
              <a:rPr lang="en-GB" dirty="0" smtClean="0"/>
              <a:t>Framework of cross-school workshops and in-school developments</a:t>
            </a:r>
          </a:p>
          <a:p>
            <a:endParaRPr lang="en-GB" dirty="0"/>
          </a:p>
        </p:txBody>
      </p:sp>
    </p:spTree>
    <p:extLst>
      <p:ext uri="{BB962C8B-B14F-4D97-AF65-F5344CB8AC3E}">
        <p14:creationId xmlns:p14="http://schemas.microsoft.com/office/powerpoint/2010/main" val="4282449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wxhsf2\Dropbox\CRS-KHUSUSFITRI\wordcloud-thankyou-multi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310" t="12460" r="13243" b="12486"/>
          <a:stretch/>
        </p:blipFill>
        <p:spPr bwMode="auto">
          <a:xfrm>
            <a:off x="971600" y="692696"/>
            <a:ext cx="7195873"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15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enquiry</a:t>
            </a:r>
            <a:endParaRPr lang="en-US" dirty="0"/>
          </a:p>
        </p:txBody>
      </p:sp>
      <p:sp>
        <p:nvSpPr>
          <p:cNvPr id="3" name="Content Placeholder 2"/>
          <p:cNvSpPr>
            <a:spLocks noGrp="1"/>
          </p:cNvSpPr>
          <p:nvPr>
            <p:ph idx="1"/>
          </p:nvPr>
        </p:nvSpPr>
        <p:spPr/>
        <p:txBody>
          <a:bodyPr/>
          <a:lstStyle/>
          <a:p>
            <a:r>
              <a:rPr lang="en-US" dirty="0" smtClean="0"/>
              <a:t>Ongoing search for increased understanding of how to support students’ learning</a:t>
            </a:r>
          </a:p>
          <a:p>
            <a:r>
              <a:rPr lang="en-US" dirty="0" smtClean="0"/>
              <a:t>Starts by asking questions</a:t>
            </a:r>
          </a:p>
          <a:p>
            <a:r>
              <a:rPr lang="en-US" dirty="0" smtClean="0"/>
              <a:t>Allows for a range of possible outcomes</a:t>
            </a:r>
          </a:p>
          <a:p>
            <a:r>
              <a:rPr lang="en-US" dirty="0" smtClean="0"/>
              <a:t>Mediated through dialogue</a:t>
            </a:r>
            <a:endParaRPr lang="en-US" dirty="0"/>
          </a:p>
        </p:txBody>
      </p:sp>
    </p:spTree>
    <p:extLst>
      <p:ext uri="{BB962C8B-B14F-4D97-AF65-F5344CB8AC3E}">
        <p14:creationId xmlns:p14="http://schemas.microsoft.com/office/powerpoint/2010/main" val="372902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20252" y="-14805"/>
            <a:ext cx="3276651" cy="2457486"/>
          </a:xfrm>
          <a:prstGeom prst="rect">
            <a:avLst/>
          </a:prstGeom>
        </p:spPr>
      </p:pic>
      <p:pic>
        <p:nvPicPr>
          <p:cNvPr id="5" name="Picture 4"/>
          <p:cNvPicPr>
            <a:picLocks noChangeAspect="1"/>
          </p:cNvPicPr>
          <p:nvPr/>
        </p:nvPicPr>
        <p:blipFill>
          <a:blip r:embed="rId3"/>
          <a:stretch>
            <a:fillRect/>
          </a:stretch>
        </p:blipFill>
        <p:spPr>
          <a:xfrm>
            <a:off x="561530" y="378744"/>
            <a:ext cx="4314911" cy="3233242"/>
          </a:xfrm>
          <a:prstGeom prst="rect">
            <a:avLst/>
          </a:prstGeom>
        </p:spPr>
      </p:pic>
      <p:pic>
        <p:nvPicPr>
          <p:cNvPr id="7" name="Picture 6"/>
          <p:cNvPicPr>
            <a:picLocks noChangeAspect="1"/>
          </p:cNvPicPr>
          <p:nvPr/>
        </p:nvPicPr>
        <p:blipFill>
          <a:blip r:embed="rId4"/>
          <a:stretch>
            <a:fillRect/>
          </a:stretch>
        </p:blipFill>
        <p:spPr>
          <a:xfrm>
            <a:off x="4644008" y="4221088"/>
            <a:ext cx="3944522" cy="2218794"/>
          </a:xfrm>
          <a:prstGeom prst="rect">
            <a:avLst/>
          </a:prstGeom>
        </p:spPr>
      </p:pic>
      <p:pic>
        <p:nvPicPr>
          <p:cNvPr id="8" name="Picture 7"/>
          <p:cNvPicPr>
            <a:picLocks noChangeAspect="1"/>
          </p:cNvPicPr>
          <p:nvPr/>
        </p:nvPicPr>
        <p:blipFill>
          <a:blip r:embed="rId5"/>
          <a:stretch>
            <a:fillRect/>
          </a:stretch>
        </p:blipFill>
        <p:spPr>
          <a:xfrm>
            <a:off x="5868144" y="2348880"/>
            <a:ext cx="2791679" cy="1963565"/>
          </a:xfrm>
          <a:prstGeom prst="rect">
            <a:avLst/>
          </a:prstGeom>
        </p:spPr>
      </p:pic>
      <p:pic>
        <p:nvPicPr>
          <p:cNvPr id="9" name="Picture 8"/>
          <p:cNvPicPr>
            <a:picLocks noChangeAspect="1"/>
          </p:cNvPicPr>
          <p:nvPr/>
        </p:nvPicPr>
        <p:blipFill>
          <a:blip r:embed="rId6"/>
          <a:stretch>
            <a:fillRect/>
          </a:stretch>
        </p:blipFill>
        <p:spPr>
          <a:xfrm>
            <a:off x="755576" y="4151305"/>
            <a:ext cx="3490789" cy="2230023"/>
          </a:xfrm>
          <a:prstGeom prst="rect">
            <a:avLst/>
          </a:prstGeom>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2204864"/>
            <a:ext cx="2831737" cy="21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3635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Roles within CRS - GRA(</a:t>
            </a:r>
            <a:r>
              <a:rPr lang="en-GB" dirty="0" err="1" smtClean="0"/>
              <a:t>Fitri</a:t>
            </a:r>
            <a:r>
              <a:rPr lang="en-GB" dirty="0" smtClean="0"/>
              <a:t>)</a:t>
            </a:r>
            <a:endParaRPr lang="en-GB" dirty="0"/>
          </a:p>
        </p:txBody>
      </p:sp>
      <p:sp>
        <p:nvSpPr>
          <p:cNvPr id="3" name="Content Placeholder 2"/>
          <p:cNvSpPr>
            <a:spLocks noGrp="1"/>
          </p:cNvSpPr>
          <p:nvPr>
            <p:ph idx="1"/>
          </p:nvPr>
        </p:nvSpPr>
        <p:spPr/>
        <p:txBody>
          <a:bodyPr>
            <a:normAutofit/>
          </a:bodyPr>
          <a:lstStyle/>
          <a:p>
            <a:r>
              <a:rPr lang="en-GB" dirty="0" smtClean="0">
                <a:solidFill>
                  <a:schemeClr val="accent4">
                    <a:lumMod val="50000"/>
                  </a:schemeClr>
                </a:solidFill>
              </a:rPr>
              <a:t>Attending meetings with teachers and CRS team</a:t>
            </a:r>
          </a:p>
          <a:p>
            <a:r>
              <a:rPr lang="en-GB" dirty="0"/>
              <a:t>Assisting with Literature </a:t>
            </a:r>
            <a:r>
              <a:rPr lang="en-GB" dirty="0" smtClean="0"/>
              <a:t>Search</a:t>
            </a:r>
            <a:endParaRPr lang="en-GB" dirty="0"/>
          </a:p>
          <a:p>
            <a:r>
              <a:rPr lang="en-GB" dirty="0" smtClean="0">
                <a:solidFill>
                  <a:schemeClr val="accent4">
                    <a:lumMod val="50000"/>
                  </a:schemeClr>
                </a:solidFill>
              </a:rPr>
              <a:t>School Visit: Assisting </a:t>
            </a:r>
            <a:r>
              <a:rPr lang="en-GB" dirty="0">
                <a:solidFill>
                  <a:schemeClr val="accent4">
                    <a:lumMod val="50000"/>
                  </a:schemeClr>
                </a:solidFill>
              </a:rPr>
              <a:t>with Data Generation</a:t>
            </a:r>
          </a:p>
          <a:p>
            <a:r>
              <a:rPr lang="en-GB" dirty="0" smtClean="0"/>
              <a:t>Assisting </a:t>
            </a:r>
            <a:r>
              <a:rPr lang="en-GB" dirty="0"/>
              <a:t>with Transcription</a:t>
            </a:r>
          </a:p>
          <a:p>
            <a:r>
              <a:rPr lang="en-GB" dirty="0" smtClean="0"/>
              <a:t>Assisting </a:t>
            </a:r>
            <a:r>
              <a:rPr lang="en-GB" dirty="0"/>
              <a:t>with Data </a:t>
            </a:r>
            <a:r>
              <a:rPr lang="en-GB" dirty="0" smtClean="0"/>
              <a:t>Analysis</a:t>
            </a:r>
          </a:p>
          <a:p>
            <a:r>
              <a:rPr lang="en-GB" dirty="0" smtClean="0">
                <a:solidFill>
                  <a:schemeClr val="accent4">
                    <a:lumMod val="50000"/>
                  </a:schemeClr>
                </a:solidFill>
              </a:rPr>
              <a:t>Assisting </a:t>
            </a:r>
            <a:r>
              <a:rPr lang="en-GB" dirty="0">
                <a:solidFill>
                  <a:schemeClr val="accent4">
                    <a:lumMod val="50000"/>
                  </a:schemeClr>
                </a:solidFill>
              </a:rPr>
              <a:t>with dissemination (e.g. Poster)</a:t>
            </a:r>
          </a:p>
          <a:p>
            <a:endParaRPr lang="en-GB" dirty="0" smtClean="0"/>
          </a:p>
          <a:p>
            <a:endParaRPr lang="en-GB" dirty="0"/>
          </a:p>
        </p:txBody>
      </p:sp>
    </p:spTree>
    <p:extLst>
      <p:ext uri="{BB962C8B-B14F-4D97-AF65-F5344CB8AC3E}">
        <p14:creationId xmlns:p14="http://schemas.microsoft.com/office/powerpoint/2010/main" val="8375311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Experiences within the team (</a:t>
            </a:r>
            <a:r>
              <a:rPr lang="en-GB" dirty="0" err="1" smtClean="0"/>
              <a:t>Nahie</a:t>
            </a:r>
            <a:r>
              <a:rPr lang="en-GB" dirty="0" smtClean="0"/>
              <a:t>)</a:t>
            </a:r>
            <a:endParaRPr lang="en-GB" dirty="0"/>
          </a:p>
        </p:txBody>
      </p:sp>
      <p:sp>
        <p:nvSpPr>
          <p:cNvPr id="3" name="Content Placeholder 2"/>
          <p:cNvSpPr>
            <a:spLocks noGrp="1"/>
          </p:cNvSpPr>
          <p:nvPr>
            <p:ph idx="1"/>
          </p:nvPr>
        </p:nvSpPr>
        <p:spPr/>
        <p:txBody>
          <a:bodyPr/>
          <a:lstStyle/>
          <a:p>
            <a:r>
              <a:rPr lang="en-GB" dirty="0" smtClean="0"/>
              <a:t>Sharing </a:t>
            </a:r>
            <a:r>
              <a:rPr lang="en-GB" dirty="0"/>
              <a:t>Reflections</a:t>
            </a:r>
          </a:p>
          <a:p>
            <a:r>
              <a:rPr lang="en-GB" dirty="0"/>
              <a:t>Collaborative Thinking</a:t>
            </a:r>
          </a:p>
          <a:p>
            <a:r>
              <a:rPr lang="en-GB" dirty="0" smtClean="0"/>
              <a:t>Collaborative Research (RQ, methods, instruments, etc.)</a:t>
            </a:r>
          </a:p>
          <a:p>
            <a:r>
              <a:rPr lang="en-GB" dirty="0" smtClean="0"/>
              <a:t>Collaborative Paper Writing (CRS team)</a:t>
            </a:r>
          </a:p>
          <a:p>
            <a:pPr marL="68580" indent="0">
              <a:buNone/>
            </a:pPr>
            <a:endParaRPr lang="en-GB" dirty="0" smtClean="0"/>
          </a:p>
          <a:p>
            <a:endParaRPr lang="en-GB" dirty="0" smtClean="0"/>
          </a:p>
          <a:p>
            <a:endParaRPr lang="en-GB" dirty="0" smtClean="0"/>
          </a:p>
        </p:txBody>
      </p:sp>
    </p:spTree>
    <p:extLst>
      <p:ext uri="{BB962C8B-B14F-4D97-AF65-F5344CB8AC3E}">
        <p14:creationId xmlns:p14="http://schemas.microsoft.com/office/powerpoint/2010/main" val="31962431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Theoretical Framework- Andy</a:t>
            </a:r>
            <a:endParaRPr lang="en-GB" dirty="0"/>
          </a:p>
        </p:txBody>
      </p:sp>
      <p:sp>
        <p:nvSpPr>
          <p:cNvPr id="3" name="Content Placeholder 2"/>
          <p:cNvSpPr>
            <a:spLocks noGrp="1"/>
          </p:cNvSpPr>
          <p:nvPr>
            <p:ph idx="1"/>
          </p:nvPr>
        </p:nvSpPr>
        <p:spPr>
          <a:xfrm>
            <a:off x="1043608" y="2276872"/>
            <a:ext cx="6777317" cy="4392488"/>
          </a:xfrm>
        </p:spPr>
        <p:txBody>
          <a:bodyPr>
            <a:normAutofit lnSpcReduction="10000"/>
          </a:bodyPr>
          <a:lstStyle/>
          <a:p>
            <a:r>
              <a:rPr lang="en-GB" dirty="0" smtClean="0">
                <a:solidFill>
                  <a:srgbClr val="74A510"/>
                </a:solidFill>
              </a:rPr>
              <a:t>A practice such as teaching is a richly layered activity, deeply connected into identity. To develop practice is to systematically extend oneself and one’s capacity, often with others (</a:t>
            </a:r>
            <a:r>
              <a:rPr lang="en-GB" dirty="0" err="1" smtClean="0">
                <a:solidFill>
                  <a:srgbClr val="74A510"/>
                </a:solidFill>
              </a:rPr>
              <a:t>MacIntyre</a:t>
            </a:r>
            <a:r>
              <a:rPr lang="en-GB" dirty="0" smtClean="0">
                <a:solidFill>
                  <a:srgbClr val="74A510"/>
                </a:solidFill>
              </a:rPr>
              <a:t>, 1984) </a:t>
            </a:r>
          </a:p>
          <a:p>
            <a:endParaRPr lang="en-GB" dirty="0" smtClean="0">
              <a:solidFill>
                <a:srgbClr val="74A510"/>
              </a:solidFill>
            </a:endParaRPr>
          </a:p>
          <a:p>
            <a:r>
              <a:rPr lang="en-GB" dirty="0" smtClean="0">
                <a:solidFill>
                  <a:srgbClr val="74A510"/>
                </a:solidFill>
              </a:rPr>
              <a:t>Performance is an aspect of practice highlighted in accountability systems, and involves a demonstration of the value of activity to others not engaged in that practice. </a:t>
            </a:r>
            <a:endParaRPr lang="en-GB" dirty="0">
              <a:solidFill>
                <a:srgbClr val="74A510"/>
              </a:solidFill>
            </a:endParaRPr>
          </a:p>
        </p:txBody>
      </p:sp>
    </p:spTree>
    <p:extLst>
      <p:ext uri="{BB962C8B-B14F-4D97-AF65-F5344CB8AC3E}">
        <p14:creationId xmlns:p14="http://schemas.microsoft.com/office/powerpoint/2010/main" val="28396872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(Q-sort) -Andy</a:t>
            </a:r>
            <a:endParaRPr lang="en-GB" dirty="0"/>
          </a:p>
        </p:txBody>
      </p:sp>
      <p:sp>
        <p:nvSpPr>
          <p:cNvPr id="3" name="Content Placeholder 2"/>
          <p:cNvSpPr>
            <a:spLocks noGrp="1"/>
          </p:cNvSpPr>
          <p:nvPr>
            <p:ph idx="1"/>
          </p:nvPr>
        </p:nvSpPr>
        <p:spPr/>
        <p:txBody>
          <a:bodyPr/>
          <a:lstStyle/>
          <a:p>
            <a:r>
              <a:rPr lang="en-GB" dirty="0" smtClean="0">
                <a:solidFill>
                  <a:srgbClr val="4A6300"/>
                </a:solidFill>
              </a:rPr>
              <a:t>Q sort facilitates a flexible but structured approach to generating qualitative and quantitative data on complex </a:t>
            </a:r>
            <a:r>
              <a:rPr lang="en-GB" dirty="0">
                <a:solidFill>
                  <a:srgbClr val="4A6300"/>
                </a:solidFill>
              </a:rPr>
              <a:t>subjective structures like opinions, attitudes and values</a:t>
            </a:r>
            <a:r>
              <a:rPr lang="en-GB" dirty="0" smtClean="0">
                <a:solidFill>
                  <a:srgbClr val="4A6300"/>
                </a:solidFill>
              </a:rPr>
              <a:t> (</a:t>
            </a:r>
            <a:r>
              <a:rPr lang="pl-PL" dirty="0" err="1" smtClean="0">
                <a:solidFill>
                  <a:srgbClr val="4A6300"/>
                </a:solidFill>
              </a:rPr>
              <a:t>McKeown</a:t>
            </a:r>
            <a:r>
              <a:rPr lang="pl-PL" dirty="0">
                <a:solidFill>
                  <a:srgbClr val="4A6300"/>
                </a:solidFill>
              </a:rPr>
              <a:t> </a:t>
            </a:r>
            <a:r>
              <a:rPr lang="pl-PL" dirty="0" smtClean="0">
                <a:solidFill>
                  <a:srgbClr val="4A6300"/>
                </a:solidFill>
              </a:rPr>
              <a:t>and Thomas, 2013)</a:t>
            </a:r>
          </a:p>
          <a:p>
            <a:endParaRPr lang="pl-PL" dirty="0" smtClean="0">
              <a:solidFill>
                <a:srgbClr val="4A6300"/>
              </a:solidFill>
            </a:endParaRPr>
          </a:p>
          <a:p>
            <a:r>
              <a:rPr lang="pl-PL" dirty="0" err="1">
                <a:solidFill>
                  <a:srgbClr val="4A6300"/>
                </a:solidFill>
              </a:rPr>
              <a:t>F</a:t>
            </a:r>
            <a:r>
              <a:rPr lang="pl-PL" dirty="0" err="1" smtClean="0">
                <a:solidFill>
                  <a:srgbClr val="4A6300"/>
                </a:solidFill>
              </a:rPr>
              <a:t>inite</a:t>
            </a:r>
            <a:r>
              <a:rPr lang="pl-PL" dirty="0" smtClean="0">
                <a:solidFill>
                  <a:srgbClr val="4A6300"/>
                </a:solidFill>
              </a:rPr>
              <a:t> </a:t>
            </a:r>
            <a:r>
              <a:rPr lang="pl-PL" dirty="0" err="1" smtClean="0">
                <a:solidFill>
                  <a:srgbClr val="4A6300"/>
                </a:solidFill>
              </a:rPr>
              <a:t>diversity</a:t>
            </a:r>
            <a:r>
              <a:rPr lang="pl-PL" dirty="0" smtClean="0">
                <a:solidFill>
                  <a:srgbClr val="4A6300"/>
                </a:solidFill>
              </a:rPr>
              <a:t> of </a:t>
            </a:r>
            <a:r>
              <a:rPr lang="pl-PL" dirty="0" err="1" smtClean="0">
                <a:solidFill>
                  <a:srgbClr val="4A6300"/>
                </a:solidFill>
              </a:rPr>
              <a:t>constructions</a:t>
            </a:r>
            <a:r>
              <a:rPr lang="pl-PL" dirty="0" smtClean="0">
                <a:solidFill>
                  <a:srgbClr val="4A6300"/>
                </a:solidFill>
              </a:rPr>
              <a:t> </a:t>
            </a:r>
          </a:p>
          <a:p>
            <a:pPr marL="68580" indent="0">
              <a:buNone/>
            </a:pPr>
            <a:r>
              <a:rPr lang="pl-PL" dirty="0" smtClean="0">
                <a:solidFill>
                  <a:srgbClr val="4A6300"/>
                </a:solidFill>
              </a:rPr>
              <a:t>   (</a:t>
            </a:r>
            <a:r>
              <a:rPr lang="pl-PL" dirty="0" err="1" smtClean="0">
                <a:solidFill>
                  <a:srgbClr val="4A6300"/>
                </a:solidFill>
              </a:rPr>
              <a:t>Stainton</a:t>
            </a:r>
            <a:r>
              <a:rPr lang="pl-PL" dirty="0" smtClean="0">
                <a:solidFill>
                  <a:srgbClr val="4A6300"/>
                </a:solidFill>
              </a:rPr>
              <a:t> Rogers, 1995)</a:t>
            </a:r>
          </a:p>
          <a:p>
            <a:endParaRPr lang="en-GB" dirty="0">
              <a:solidFill>
                <a:srgbClr val="4A6300"/>
              </a:solidFill>
            </a:endParaRPr>
          </a:p>
        </p:txBody>
      </p:sp>
    </p:spTree>
    <p:extLst>
      <p:ext uri="{BB962C8B-B14F-4D97-AF65-F5344CB8AC3E}">
        <p14:creationId xmlns:p14="http://schemas.microsoft.com/office/powerpoint/2010/main" val="4737779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1143000"/>
          </a:xfrm>
        </p:spPr>
        <p:txBody>
          <a:bodyPr/>
          <a:lstStyle/>
          <a:p>
            <a:r>
              <a:rPr lang="en-US" dirty="0" err="1" smtClean="0"/>
              <a:t>Qsort</a:t>
            </a:r>
            <a:r>
              <a:rPr lang="en-US" dirty="0" smtClean="0"/>
              <a:t> initial results</a:t>
            </a:r>
            <a:endParaRPr lang="en-US" dirty="0"/>
          </a:p>
        </p:txBody>
      </p:sp>
      <p:sp>
        <p:nvSpPr>
          <p:cNvPr id="3" name="Content Placeholder 2"/>
          <p:cNvSpPr>
            <a:spLocks noGrp="1"/>
          </p:cNvSpPr>
          <p:nvPr>
            <p:ph idx="1"/>
          </p:nvPr>
        </p:nvSpPr>
        <p:spPr>
          <a:xfrm>
            <a:off x="1043492" y="1700808"/>
            <a:ext cx="7344932" cy="4680520"/>
          </a:xfrm>
        </p:spPr>
        <p:txBody>
          <a:bodyPr>
            <a:normAutofit fontScale="77500" lnSpcReduction="20000"/>
          </a:bodyPr>
          <a:lstStyle/>
          <a:p>
            <a:pPr marL="68580" indent="0">
              <a:buNone/>
            </a:pPr>
            <a:r>
              <a:rPr lang="en-US" dirty="0" smtClean="0">
                <a:solidFill>
                  <a:schemeClr val="bg2">
                    <a:lumMod val="50000"/>
                  </a:schemeClr>
                </a:solidFill>
              </a:rPr>
              <a:t>There </a:t>
            </a:r>
            <a:r>
              <a:rPr lang="en-US" dirty="0">
                <a:solidFill>
                  <a:schemeClr val="bg2">
                    <a:lumMod val="50000"/>
                  </a:schemeClr>
                </a:solidFill>
              </a:rPr>
              <a:t>are four </a:t>
            </a:r>
            <a:r>
              <a:rPr lang="en-US" dirty="0" smtClean="0">
                <a:solidFill>
                  <a:schemeClr val="bg2">
                    <a:lumMod val="50000"/>
                  </a:schemeClr>
                </a:solidFill>
              </a:rPr>
              <a:t>factors</a:t>
            </a:r>
            <a:r>
              <a:rPr lang="en-US" dirty="0">
                <a:solidFill>
                  <a:schemeClr val="bg2">
                    <a:lumMod val="50000"/>
                  </a:schemeClr>
                </a:solidFill>
              </a:rPr>
              <a:t> </a:t>
            </a:r>
            <a:r>
              <a:rPr lang="en-US" dirty="0" smtClean="0">
                <a:solidFill>
                  <a:schemeClr val="bg2">
                    <a:lumMod val="50000"/>
                  </a:schemeClr>
                </a:solidFill>
              </a:rPr>
              <a:t>(groups of participants sorting similarly)</a:t>
            </a:r>
          </a:p>
          <a:p>
            <a:pPr marL="68580" indent="0">
              <a:buNone/>
            </a:pPr>
            <a:endParaRPr lang="en-US" dirty="0">
              <a:solidFill>
                <a:schemeClr val="bg2">
                  <a:lumMod val="50000"/>
                </a:schemeClr>
              </a:solidFill>
            </a:endParaRPr>
          </a:p>
          <a:p>
            <a:pPr marL="525780" indent="-457200">
              <a:buFont typeface="+mj-lt"/>
              <a:buAutoNum type="arabicPeriod"/>
            </a:pPr>
            <a:r>
              <a:rPr lang="en-US" dirty="0">
                <a:solidFill>
                  <a:schemeClr val="bg2">
                    <a:lumMod val="50000"/>
                  </a:schemeClr>
                </a:solidFill>
              </a:rPr>
              <a:t>I</a:t>
            </a:r>
            <a:r>
              <a:rPr lang="en-US" dirty="0" smtClean="0">
                <a:solidFill>
                  <a:schemeClr val="bg2">
                    <a:lumMod val="50000"/>
                  </a:schemeClr>
                </a:solidFill>
              </a:rPr>
              <a:t>ncluding </a:t>
            </a:r>
            <a:r>
              <a:rPr lang="en-US" dirty="0">
                <a:solidFill>
                  <a:schemeClr val="bg2">
                    <a:lumMod val="50000"/>
                  </a:schemeClr>
                </a:solidFill>
              </a:rPr>
              <a:t>JMP, LOH, NMP: This is a research process; we don't know the answers; the project is contributing to school </a:t>
            </a:r>
            <a:r>
              <a:rPr lang="en-US" dirty="0" err="1">
                <a:solidFill>
                  <a:schemeClr val="bg2">
                    <a:lumMod val="50000"/>
                  </a:schemeClr>
                </a:solidFill>
              </a:rPr>
              <a:t>dev</a:t>
            </a:r>
            <a:r>
              <a:rPr lang="en-US" dirty="0">
                <a:solidFill>
                  <a:schemeClr val="bg2">
                    <a:lumMod val="50000"/>
                  </a:schemeClr>
                </a:solidFill>
              </a:rPr>
              <a:t>; we have time for </a:t>
            </a:r>
            <a:r>
              <a:rPr lang="en-US" dirty="0" smtClean="0">
                <a:solidFill>
                  <a:schemeClr val="bg2">
                    <a:lumMod val="50000"/>
                  </a:schemeClr>
                </a:solidFill>
              </a:rPr>
              <a:t>this</a:t>
            </a:r>
            <a:endParaRPr lang="en-US" dirty="0">
              <a:solidFill>
                <a:schemeClr val="bg2">
                  <a:lumMod val="50000"/>
                </a:schemeClr>
              </a:solidFill>
            </a:endParaRPr>
          </a:p>
          <a:p>
            <a:pPr marL="525780" indent="-457200">
              <a:buFont typeface="+mj-lt"/>
              <a:buAutoNum type="arabicPeriod"/>
            </a:pPr>
            <a:r>
              <a:rPr lang="en-US" dirty="0">
                <a:solidFill>
                  <a:schemeClr val="bg2">
                    <a:lumMod val="50000"/>
                  </a:schemeClr>
                </a:solidFill>
              </a:rPr>
              <a:t>I</a:t>
            </a:r>
            <a:r>
              <a:rPr lang="en-US" dirty="0" smtClean="0">
                <a:solidFill>
                  <a:schemeClr val="bg2">
                    <a:lumMod val="50000"/>
                  </a:schemeClr>
                </a:solidFill>
              </a:rPr>
              <a:t>ncluding </a:t>
            </a:r>
            <a:r>
              <a:rPr lang="en-US" dirty="0">
                <a:solidFill>
                  <a:schemeClr val="bg2">
                    <a:lumMod val="50000"/>
                  </a:schemeClr>
                </a:solidFill>
              </a:rPr>
              <a:t>ELB: This project is raising questions about our practice; focusing on what we don't have answers to is useful; finding time for this is challenging; there have not been </a:t>
            </a:r>
            <a:r>
              <a:rPr lang="en-US" u="sng" dirty="0">
                <a:solidFill>
                  <a:schemeClr val="bg2">
                    <a:lumMod val="50000"/>
                  </a:schemeClr>
                </a:solidFill>
              </a:rPr>
              <a:t>any</a:t>
            </a:r>
            <a:r>
              <a:rPr lang="en-US" dirty="0">
                <a:solidFill>
                  <a:schemeClr val="bg2">
                    <a:lumMod val="50000"/>
                  </a:schemeClr>
                </a:solidFill>
              </a:rPr>
              <a:t> disappointments</a:t>
            </a:r>
          </a:p>
          <a:p>
            <a:pPr marL="525780" indent="-457200">
              <a:buFont typeface="+mj-lt"/>
              <a:buAutoNum type="arabicPeriod"/>
            </a:pPr>
            <a:r>
              <a:rPr lang="en-US" dirty="0">
                <a:solidFill>
                  <a:schemeClr val="bg2">
                    <a:lumMod val="50000"/>
                  </a:schemeClr>
                </a:solidFill>
              </a:rPr>
              <a:t>I</a:t>
            </a:r>
            <a:r>
              <a:rPr lang="en-US" dirty="0" smtClean="0">
                <a:solidFill>
                  <a:schemeClr val="bg2">
                    <a:lumMod val="50000"/>
                  </a:schemeClr>
                </a:solidFill>
              </a:rPr>
              <a:t>ncluding </a:t>
            </a:r>
            <a:r>
              <a:rPr lang="en-US" dirty="0">
                <a:solidFill>
                  <a:schemeClr val="bg2">
                    <a:lumMod val="50000"/>
                  </a:schemeClr>
                </a:solidFill>
              </a:rPr>
              <a:t>CHB and KBR: the project helps bring groups of people together; I value the collaborative nature of the project; working with other staff is of mutual benefit; there have been some disappointments</a:t>
            </a:r>
          </a:p>
          <a:p>
            <a:pPr marL="525780" indent="-457200">
              <a:buFont typeface="+mj-lt"/>
              <a:buAutoNum type="arabicPeriod"/>
            </a:pPr>
            <a:r>
              <a:rPr lang="en-US" dirty="0">
                <a:solidFill>
                  <a:schemeClr val="bg2">
                    <a:lumMod val="50000"/>
                  </a:schemeClr>
                </a:solidFill>
              </a:rPr>
              <a:t>I</a:t>
            </a:r>
            <a:r>
              <a:rPr lang="en-US" dirty="0" smtClean="0">
                <a:solidFill>
                  <a:schemeClr val="bg2">
                    <a:lumMod val="50000"/>
                  </a:schemeClr>
                </a:solidFill>
              </a:rPr>
              <a:t>ncluding </a:t>
            </a:r>
            <a:r>
              <a:rPr lang="en-US" dirty="0">
                <a:solidFill>
                  <a:schemeClr val="bg2">
                    <a:lumMod val="50000"/>
                  </a:schemeClr>
                </a:solidFill>
              </a:rPr>
              <a:t>PMP: the project involves people not usually involved in this way; it doesn't increase my motivation; it isn't really about understanding what's going on; there have been some challenges in this project</a:t>
            </a:r>
          </a:p>
        </p:txBody>
      </p:sp>
    </p:spTree>
    <p:extLst>
      <p:ext uri="{BB962C8B-B14F-4D97-AF65-F5344CB8AC3E}">
        <p14:creationId xmlns:p14="http://schemas.microsoft.com/office/powerpoint/2010/main" val="1682405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186</TotalTime>
  <Words>1169</Words>
  <Application>Microsoft Macintosh PowerPoint</Application>
  <PresentationFormat>On-screen Show (4:3)</PresentationFormat>
  <Paragraphs>92</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Austin</vt:lpstr>
      <vt:lpstr>Exploring participants’ changing perspectives through the life of an inter-school, collaborative, research and development project</vt:lpstr>
      <vt:lpstr>Introduction to CRS (Sue)</vt:lpstr>
      <vt:lpstr>Collaborative enquiry</vt:lpstr>
      <vt:lpstr>PowerPoint Presentation</vt:lpstr>
      <vt:lpstr>Roles within CRS - GRA(Fitri)</vt:lpstr>
      <vt:lpstr>Experiences within the team (Nahie)</vt:lpstr>
      <vt:lpstr>Theoretical Framework- Andy</vt:lpstr>
      <vt:lpstr>Methodology (Q-sort) -Andy</vt:lpstr>
      <vt:lpstr>Qsort initial results</vt:lpstr>
      <vt:lpstr>Case Study 1-Susan and Sue</vt:lpstr>
      <vt:lpstr>Turning Point</vt:lpstr>
      <vt:lpstr>Self-discovery</vt:lpstr>
      <vt:lpstr>‘knowing’ vs ‘doing’</vt:lpstr>
      <vt:lpstr>Case Study 2 (Andy and Volha)</vt:lpstr>
      <vt:lpstr>Turning point</vt:lpstr>
      <vt:lpstr>Exceeding expectations</vt:lpstr>
      <vt:lpstr>Excitement</vt:lpstr>
      <vt:lpstr>Cautious voices </vt:lpstr>
      <vt:lpstr>Reflections on the collaborative process (everyone)</vt:lpstr>
      <vt:lpstr>PowerPoint Presentation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Siti Fitriyah</dc:creator>
  <cp:lastModifiedBy>Howes</cp:lastModifiedBy>
  <cp:revision>43</cp:revision>
  <dcterms:created xsi:type="dcterms:W3CDTF">2016-04-28T09:01:57Z</dcterms:created>
  <dcterms:modified xsi:type="dcterms:W3CDTF">2016-04-29T10:50:15Z</dcterms:modified>
</cp:coreProperties>
</file>